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4"/>
  </p:notesMasterIdLst>
  <p:sldIdLst>
    <p:sldId id="256" r:id="rId3"/>
    <p:sldId id="296" r:id="rId4"/>
    <p:sldId id="303" r:id="rId5"/>
    <p:sldId id="306" r:id="rId6"/>
    <p:sldId id="293" r:id="rId7"/>
    <p:sldId id="294" r:id="rId8"/>
    <p:sldId id="295" r:id="rId9"/>
    <p:sldId id="285" r:id="rId10"/>
    <p:sldId id="286" r:id="rId11"/>
    <p:sldId id="300" r:id="rId12"/>
    <p:sldId id="292" r:id="rId13"/>
    <p:sldId id="284" r:id="rId14"/>
    <p:sldId id="287" r:id="rId15"/>
    <p:sldId id="298" r:id="rId16"/>
    <p:sldId id="320" r:id="rId17"/>
    <p:sldId id="319" r:id="rId18"/>
    <p:sldId id="289" r:id="rId19"/>
    <p:sldId id="290" r:id="rId20"/>
    <p:sldId id="291" r:id="rId21"/>
    <p:sldId id="301" r:id="rId22"/>
    <p:sldId id="317" r:id="rId23"/>
    <p:sldId id="299" r:id="rId24"/>
    <p:sldId id="308" r:id="rId25"/>
    <p:sldId id="307" r:id="rId26"/>
    <p:sldId id="310" r:id="rId27"/>
    <p:sldId id="311" r:id="rId28"/>
    <p:sldId id="309" r:id="rId29"/>
    <p:sldId id="313" r:id="rId30"/>
    <p:sldId id="314" r:id="rId31"/>
    <p:sldId id="315" r:id="rId32"/>
    <p:sldId id="268" r:id="rId3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0DDC2-7598-4DAF-A318-93F1AD7DBEC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7285F-D71A-47B1-B88C-F4CDC40FA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5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9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83954-444D-6951-E037-223B475F8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F9E64D-83FA-7923-32D9-B4C7018207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3ABA79-6260-4090-DB3E-8154471EE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B9227-094A-0B4B-7CD9-CC4E72ABB1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48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9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9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9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E93C3-B23B-2B07-27C4-52568A7FC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3DB74-E3F4-B70C-B758-EEDB84CAFE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44AAA9-43A1-E43C-8A02-4C904E1708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9A97C-7B31-55A9-3073-413A7B3222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4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5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9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9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9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9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9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89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9E220-EA3C-C202-3850-F42FD8EAA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70CB64-51A2-20ED-7B21-9217A0C985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5AF845-415A-C09F-7577-9A54B5602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6E35F-7447-A168-C538-AD55F0D9D6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285F-D71A-47B1-B88C-F4CDC40FAD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7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IN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4400" dirty="0">
                <a:solidFill>
                  <a:srgbClr val="000000"/>
                </a:solidFill>
                <a:latin typeface="Calibri"/>
              </a:rPr>
              <a:t>Computer Architecture ( VHDL coding) Lab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279551"/>
            <a:ext cx="8496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 are three types of design in VHDL code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Dataflow design</a:t>
            </a:r>
          </a:p>
          <a:p>
            <a:pPr marL="342900" indent="-342900">
              <a:buAutoNum type="arabicParenR"/>
            </a:pPr>
            <a:r>
              <a:rPr lang="en-US" dirty="0"/>
              <a:t>Structural design</a:t>
            </a:r>
          </a:p>
          <a:p>
            <a:pPr marL="342900" indent="-342900">
              <a:buAutoNum type="arabicParenR"/>
            </a:pPr>
            <a:r>
              <a:rPr lang="en-US" dirty="0"/>
              <a:t>Behavioral design</a:t>
            </a:r>
          </a:p>
          <a:p>
            <a:endParaRPr lang="en-US" dirty="0"/>
          </a:p>
          <a:p>
            <a:r>
              <a:rPr lang="en-US" b="1" dirty="0"/>
              <a:t>1) Dataflow design: </a:t>
            </a:r>
            <a:r>
              <a:rPr lang="en-US" dirty="0"/>
              <a:t>This design is completely logic expression based. </a:t>
            </a:r>
          </a:p>
          <a:p>
            <a:endParaRPr lang="en-US" dirty="0"/>
          </a:p>
          <a:p>
            <a:r>
              <a:rPr lang="en-US" b="1" dirty="0"/>
              <a:t>2) Structural design: </a:t>
            </a:r>
            <a:r>
              <a:rPr lang="en-US" dirty="0"/>
              <a:t>Here basic building blocks are used to design a new hardware circuit. Like function</a:t>
            </a:r>
          </a:p>
          <a:p>
            <a:endParaRPr lang="en-US" dirty="0"/>
          </a:p>
          <a:p>
            <a:r>
              <a:rPr lang="en-US" b="1" dirty="0"/>
              <a:t>3) Behavioral design: </a:t>
            </a:r>
            <a:r>
              <a:rPr lang="en-US" dirty="0"/>
              <a:t>This design is completely truth table based.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3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82811" y="-37265"/>
            <a:ext cx="8228880" cy="65795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600" dirty="0">
                <a:solidFill>
                  <a:srgbClr val="000000"/>
                </a:solidFill>
                <a:latin typeface="Calibri"/>
              </a:rPr>
              <a:t>Full Adder using two Half Adder</a:t>
            </a:r>
            <a:endParaRPr sz="36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604514" y="620688"/>
            <a:ext cx="5575998" cy="2299024"/>
            <a:chOff x="3604514" y="888975"/>
            <a:chExt cx="5575998" cy="2299024"/>
          </a:xfrm>
        </p:grpSpPr>
        <p:sp>
          <p:nvSpPr>
            <p:cNvPr id="4" name="Rectangle 3"/>
            <p:cNvSpPr/>
            <p:nvPr/>
          </p:nvSpPr>
          <p:spPr>
            <a:xfrm>
              <a:off x="4065210" y="888975"/>
              <a:ext cx="4371633" cy="19401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604514" y="967829"/>
              <a:ext cx="2815964" cy="1031400"/>
              <a:chOff x="5578840" y="1461496"/>
              <a:chExt cx="2815964" cy="10314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149858" y="1484784"/>
                <a:ext cx="1116548" cy="10081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Half Adder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7251804" y="1700808"/>
                <a:ext cx="1143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670933" y="1700808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670933" y="2191006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7239356" y="2191006"/>
                <a:ext cx="274320" cy="3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5592696" y="1461496"/>
                <a:ext cx="4468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af</a:t>
                </a:r>
                <a:endParaRPr lang="en-US" sz="14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578840" y="1927437"/>
                <a:ext cx="4468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bf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338414" y="1465039"/>
                <a:ext cx="5486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sig1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338414" y="1866953"/>
                <a:ext cx="6656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sig2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987008" y="943492"/>
              <a:ext cx="2930867" cy="1065093"/>
              <a:chOff x="5294297" y="1427803"/>
              <a:chExt cx="2930867" cy="1065093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715069" y="1484784"/>
                <a:ext cx="1116548" cy="10081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Half Adder</a:t>
                </a:r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6843080" y="1700808"/>
                <a:ext cx="1149054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5294297" y="2191006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845329" y="2191009"/>
                <a:ext cx="18288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7778323" y="1427803"/>
                <a:ext cx="4468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sf</a:t>
                </a:r>
                <a:endParaRPr lang="en-US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748060" y="1877342"/>
                <a:ext cx="515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sig3</a:t>
                </a:r>
              </a:p>
            </p:txBody>
          </p:sp>
        </p:grpSp>
        <p:cxnSp>
          <p:nvCxnSpPr>
            <p:cNvPr id="69" name="Straight Connector 68"/>
            <p:cNvCxnSpPr/>
            <p:nvPr/>
          </p:nvCxnSpPr>
          <p:spPr>
            <a:xfrm>
              <a:off x="3718438" y="2265750"/>
              <a:ext cx="22860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987008" y="1706695"/>
              <a:ext cx="0" cy="54864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5521959" y="1697339"/>
              <a:ext cx="0" cy="91440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7712463" y="1706695"/>
              <a:ext cx="0" cy="73152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7610191" y="2142726"/>
              <a:ext cx="734477" cy="627080"/>
              <a:chOff x="4239671" y="5178184"/>
              <a:chExt cx="734477" cy="627080"/>
            </a:xfrm>
          </p:grpSpPr>
          <p:sp>
            <p:nvSpPr>
              <p:cNvPr id="74" name="Arc 73"/>
              <p:cNvSpPr/>
              <p:nvPr/>
            </p:nvSpPr>
            <p:spPr>
              <a:xfrm>
                <a:off x="4352814" y="5373216"/>
                <a:ext cx="572227" cy="432048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Arc 75"/>
              <p:cNvSpPr/>
              <p:nvPr/>
            </p:nvSpPr>
            <p:spPr>
              <a:xfrm rot="7200000">
                <a:off x="4472010" y="5248274"/>
                <a:ext cx="572227" cy="432048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Arc 76"/>
              <p:cNvSpPr/>
              <p:nvPr/>
            </p:nvSpPr>
            <p:spPr>
              <a:xfrm rot="3240000">
                <a:off x="4169581" y="5290086"/>
                <a:ext cx="572227" cy="432048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" name="Straight Connector 78"/>
            <p:cNvCxnSpPr/>
            <p:nvPr/>
          </p:nvCxnSpPr>
          <p:spPr>
            <a:xfrm>
              <a:off x="5523341" y="2613553"/>
              <a:ext cx="25146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709909" y="2437476"/>
              <a:ext cx="32004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299685" y="2539927"/>
              <a:ext cx="27432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618370" y="1944118"/>
              <a:ext cx="446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cin</a:t>
              </a:r>
              <a:endParaRPr lang="en-US" sz="1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604448" y="2323903"/>
              <a:ext cx="576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cout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92741" y="2818667"/>
              <a:ext cx="1223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Full Adder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27494" y="2191528"/>
            <a:ext cx="419724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VHDL code for Full Adder (Structural design):</a:t>
            </a:r>
            <a:endParaRPr lang="en-US" sz="1400" dirty="0"/>
          </a:p>
          <a:p>
            <a:r>
              <a:rPr lang="en-US" sz="1400" dirty="0"/>
              <a:t>entity FA is</a:t>
            </a:r>
          </a:p>
          <a:p>
            <a:r>
              <a:rPr lang="en-US" sz="1400" dirty="0"/>
              <a:t>    Port ( </a:t>
            </a:r>
            <a:r>
              <a:rPr lang="en-US" sz="1400" dirty="0" err="1"/>
              <a:t>af</a:t>
            </a:r>
            <a:r>
              <a:rPr lang="en-US" sz="1400" dirty="0"/>
              <a:t> : in  STD_LOGIC;</a:t>
            </a:r>
          </a:p>
          <a:p>
            <a:r>
              <a:rPr lang="en-US" sz="1400" dirty="0"/>
              <a:t>           bf : in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cin</a:t>
            </a:r>
            <a:r>
              <a:rPr lang="en-US" sz="1400" dirty="0"/>
              <a:t> : in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sf</a:t>
            </a:r>
            <a:r>
              <a:rPr lang="en-US" sz="1400" dirty="0"/>
              <a:t> : out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cout</a:t>
            </a:r>
            <a:r>
              <a:rPr lang="en-US" sz="1400" dirty="0"/>
              <a:t> : out  STD_LOGIC);</a:t>
            </a:r>
          </a:p>
          <a:p>
            <a:r>
              <a:rPr lang="en-US" sz="1400" dirty="0"/>
              <a:t>end FA;</a:t>
            </a:r>
          </a:p>
          <a:p>
            <a:r>
              <a:rPr lang="en-US" sz="1400" dirty="0"/>
              <a:t>architecture Behavioral of FA is</a:t>
            </a:r>
          </a:p>
          <a:p>
            <a:r>
              <a:rPr lang="en-US" sz="1400" dirty="0"/>
              <a:t>component HA is</a:t>
            </a:r>
          </a:p>
          <a:p>
            <a:r>
              <a:rPr lang="en-US" sz="1400" dirty="0"/>
              <a:t>    Port ( a : in  STD_LOGIC;</a:t>
            </a:r>
          </a:p>
          <a:p>
            <a:r>
              <a:rPr lang="en-US" sz="1400" dirty="0"/>
              <a:t>           b : in  STD_LOGIC;</a:t>
            </a:r>
          </a:p>
          <a:p>
            <a:r>
              <a:rPr lang="en-US" sz="1400" dirty="0"/>
              <a:t>           s : out  STD_LOGIC;</a:t>
            </a:r>
          </a:p>
          <a:p>
            <a:r>
              <a:rPr lang="en-US" sz="1400" dirty="0"/>
              <a:t>           c : out  STD_LOGIC);</a:t>
            </a:r>
          </a:p>
          <a:p>
            <a:r>
              <a:rPr lang="en-US" sz="1400" dirty="0"/>
              <a:t>end component;</a:t>
            </a:r>
          </a:p>
          <a:p>
            <a:r>
              <a:rPr lang="en-US" sz="1400" dirty="0"/>
              <a:t>signal sig1,sig2,sig3: STD_LOGIC;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HA1:HA port map(af,bf,sig1,sig2);</a:t>
            </a:r>
          </a:p>
          <a:p>
            <a:r>
              <a:rPr lang="en-US" sz="1400" dirty="0"/>
              <a:t>HA2:HA port map(sig1,cin,sf,sig3);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&lt;=sig2 OR sig3;</a:t>
            </a:r>
          </a:p>
          <a:p>
            <a:r>
              <a:rPr lang="en-US" sz="1400" dirty="0"/>
              <a:t>end Behavioral;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159308" y="4259809"/>
            <a:ext cx="3105722" cy="1113407"/>
            <a:chOff x="1979712" y="3262745"/>
            <a:chExt cx="4248473" cy="1822439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999033" y="3262745"/>
              <a:ext cx="1132807" cy="13855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979712" y="5085184"/>
              <a:ext cx="1152128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3131840" y="3262745"/>
              <a:ext cx="0" cy="1822439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3553771" y="3435093"/>
              <a:ext cx="2674414" cy="1209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Component 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It is like a function prototype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3131840" y="4066242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411760" y="5781385"/>
            <a:ext cx="4554294" cy="611565"/>
            <a:chOff x="1979712" y="3262745"/>
            <a:chExt cx="6186487" cy="1857743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1999033" y="3262745"/>
              <a:ext cx="1132807" cy="13855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979712" y="5085184"/>
              <a:ext cx="1152128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3131840" y="3262745"/>
              <a:ext cx="0" cy="1822439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3553770" y="3531109"/>
              <a:ext cx="4612429" cy="15893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Components are calling here two times.</a:t>
              </a:r>
            </a:p>
            <a:p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3131840" y="4066242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3751258" y="5229200"/>
            <a:ext cx="51025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Here sig1, sig2 and sig3 are intermediate input output which are called signal.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2884571" y="5542788"/>
            <a:ext cx="833867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8016" y="49548"/>
            <a:ext cx="3011816" cy="5711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800" dirty="0">
                <a:solidFill>
                  <a:srgbClr val="000000"/>
                </a:solidFill>
                <a:latin typeface="Calibri"/>
              </a:rPr>
              <a:t>Ripple Carry Adder</a:t>
            </a:r>
            <a:endParaRPr sz="2800" dirty="0"/>
          </a:p>
        </p:txBody>
      </p:sp>
      <p:sp>
        <p:nvSpPr>
          <p:cNvPr id="3" name="Rectangle 2"/>
          <p:cNvSpPr/>
          <p:nvPr/>
        </p:nvSpPr>
        <p:spPr>
          <a:xfrm>
            <a:off x="48016" y="1838429"/>
            <a:ext cx="478018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VHDL code for Ripple Carry Adder (Structural design):</a:t>
            </a:r>
            <a:endParaRPr lang="en-US" sz="1400" dirty="0"/>
          </a:p>
          <a:p>
            <a:r>
              <a:rPr lang="en-US" sz="1400" dirty="0"/>
              <a:t>entity ripplecarryadder is</a:t>
            </a:r>
          </a:p>
          <a:p>
            <a:r>
              <a:rPr lang="en-US" sz="1400" dirty="0"/>
              <a:t>    Port ( a :in STD_LOGIC_VECTOR (3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b : in STD_LOGIC_VECTOR (3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cin</a:t>
            </a:r>
            <a:r>
              <a:rPr lang="en-US" sz="1400" dirty="0"/>
              <a:t> : in  STD_LOGIC;</a:t>
            </a:r>
          </a:p>
          <a:p>
            <a:r>
              <a:rPr lang="en-US" sz="1400" dirty="0"/>
              <a:t>           s :out STD_LOGIC_VECTOR (3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cout</a:t>
            </a:r>
            <a:r>
              <a:rPr lang="en-US" sz="1400" dirty="0"/>
              <a:t> : out  STD_LOGIC);</a:t>
            </a:r>
          </a:p>
          <a:p>
            <a:r>
              <a:rPr lang="en-US" sz="1400" dirty="0"/>
              <a:t>end ripplecarryadder;</a:t>
            </a:r>
          </a:p>
          <a:p>
            <a:r>
              <a:rPr lang="en-US" sz="1400" dirty="0"/>
              <a:t>architecture Behavioral of ripplecarryadder is</a:t>
            </a:r>
          </a:p>
          <a:p>
            <a:r>
              <a:rPr lang="en-US" sz="1400" dirty="0"/>
              <a:t>component FA is</a:t>
            </a:r>
          </a:p>
          <a:p>
            <a:r>
              <a:rPr lang="en-US" sz="1400" dirty="0"/>
              <a:t>    Port ( </a:t>
            </a:r>
            <a:r>
              <a:rPr lang="en-US" sz="1400" dirty="0" err="1"/>
              <a:t>af</a:t>
            </a:r>
            <a:r>
              <a:rPr lang="en-US" sz="1400" dirty="0"/>
              <a:t> : in  STD_LOGIC;</a:t>
            </a:r>
          </a:p>
          <a:p>
            <a:r>
              <a:rPr lang="en-US" sz="1400" dirty="0"/>
              <a:t>           bf : in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cin</a:t>
            </a:r>
            <a:r>
              <a:rPr lang="en-US" sz="1400" dirty="0"/>
              <a:t> : in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sf</a:t>
            </a:r>
            <a:r>
              <a:rPr lang="en-US" sz="1400" dirty="0"/>
              <a:t> : out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cout</a:t>
            </a:r>
            <a:r>
              <a:rPr lang="en-US" sz="1400" dirty="0"/>
              <a:t> : out  STD_LOGIC);</a:t>
            </a:r>
          </a:p>
          <a:p>
            <a:r>
              <a:rPr lang="en-US" sz="1400" dirty="0"/>
              <a:t>end component;</a:t>
            </a:r>
          </a:p>
          <a:p>
            <a:r>
              <a:rPr lang="en-US" sz="1400" dirty="0"/>
              <a:t>signal c : STD_LOGIC_VECTOR (2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    fa1:FA port map(a(0),b(0),</a:t>
            </a:r>
            <a:r>
              <a:rPr lang="en-US" sz="1400" dirty="0" err="1"/>
              <a:t>cin,s</a:t>
            </a:r>
            <a:r>
              <a:rPr lang="en-US" sz="1400" dirty="0"/>
              <a:t>(0),c(0));</a:t>
            </a:r>
          </a:p>
          <a:p>
            <a:r>
              <a:rPr lang="en-US" sz="1400" dirty="0"/>
              <a:t>    fa2:FA port map(a(1),b(1),c(0),s(1), c(1));</a:t>
            </a:r>
          </a:p>
          <a:p>
            <a:r>
              <a:rPr lang="en-US" sz="1400" dirty="0"/>
              <a:t>    fa3:FA port map(a(2),b(2),c(1),s(2), c(2));</a:t>
            </a:r>
          </a:p>
          <a:p>
            <a:r>
              <a:rPr lang="en-US" sz="1400" dirty="0"/>
              <a:t>    fa4:FA port map(a(3),b(3),c(2),s(3),</a:t>
            </a:r>
            <a:r>
              <a:rPr lang="en-US" sz="1400" dirty="0" err="1"/>
              <a:t>cout</a:t>
            </a:r>
            <a:r>
              <a:rPr lang="en-US" sz="1400" dirty="0"/>
              <a:t>);</a:t>
            </a:r>
          </a:p>
          <a:p>
            <a:r>
              <a:rPr lang="en-US" sz="1400" dirty="0"/>
              <a:t> end Behavioral;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36304" y="44624"/>
            <a:ext cx="6546659" cy="1899909"/>
            <a:chOff x="2736304" y="44624"/>
            <a:chExt cx="6546659" cy="1899909"/>
          </a:xfrm>
        </p:grpSpPr>
        <p:sp>
          <p:nvSpPr>
            <p:cNvPr id="48" name="Rectangle 47"/>
            <p:cNvSpPr/>
            <p:nvPr/>
          </p:nvSpPr>
          <p:spPr>
            <a:xfrm>
              <a:off x="3155832" y="526677"/>
              <a:ext cx="5675052" cy="10640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8255135" y="526677"/>
              <a:ext cx="37566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 rot="5400000">
              <a:off x="7819497" y="545754"/>
              <a:ext cx="734875" cy="1060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61615" y="77582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94534" y="933641"/>
              <a:ext cx="992976" cy="22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FA1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rot="5400000">
              <a:off x="7679418" y="523006"/>
              <a:ext cx="37566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717390" y="1049548"/>
              <a:ext cx="36554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186934" y="1443648"/>
              <a:ext cx="0" cy="500885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676890" y="77582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b(0)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60535" y="1631312"/>
              <a:ext cx="480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s(0)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46832" y="775737"/>
              <a:ext cx="5361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cin</a:t>
              </a:r>
              <a:endParaRPr lang="en-US" sz="12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rot="5400000">
              <a:off x="6824169" y="524164"/>
              <a:ext cx="37566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 rot="5400000">
              <a:off x="6388531" y="543241"/>
              <a:ext cx="734875" cy="1060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30649" y="75069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a(1)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63569" y="931128"/>
              <a:ext cx="992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FA2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 rot="5400000">
              <a:off x="6248452" y="520493"/>
              <a:ext cx="37566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286424" y="1047035"/>
              <a:ext cx="36554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6755969" y="1441135"/>
              <a:ext cx="0" cy="500885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245924" y="75069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b(1)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29570" y="1628800"/>
              <a:ext cx="530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s(1)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67046" y="775737"/>
              <a:ext cx="509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c(0)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5400000">
              <a:off x="5384877" y="526677"/>
              <a:ext cx="37566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 rot="5400000">
              <a:off x="4949239" y="545754"/>
              <a:ext cx="734875" cy="1060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91358" y="83032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a(2)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24277" y="933641"/>
              <a:ext cx="992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FA3</a:t>
              </a:r>
            </a:p>
          </p:txBody>
        </p:sp>
        <p:cxnSp>
          <p:nvCxnSpPr>
            <p:cNvPr id="43" name="Straight Connector 42"/>
            <p:cNvCxnSpPr/>
            <p:nvPr/>
          </p:nvCxnSpPr>
          <p:spPr>
            <a:xfrm rot="5400000">
              <a:off x="4809160" y="523006"/>
              <a:ext cx="37566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847132" y="1049548"/>
              <a:ext cx="36554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316677" y="1443648"/>
              <a:ext cx="0" cy="500885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806632" y="83032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b(2)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90278" y="1631313"/>
              <a:ext cx="658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s(2)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400000">
              <a:off x="3953912" y="524164"/>
              <a:ext cx="37566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 rot="5400000">
              <a:off x="3518274" y="543241"/>
              <a:ext cx="734875" cy="1060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60440" y="44624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a(3)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93311" y="931128"/>
              <a:ext cx="992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FA4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3378195" y="520493"/>
              <a:ext cx="37566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416167" y="1047035"/>
              <a:ext cx="36554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3885711" y="1441135"/>
              <a:ext cx="0" cy="500885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444942" y="44624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b(3)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59312" y="1628800"/>
              <a:ext cx="480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s(3)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973062" y="1083000"/>
              <a:ext cx="36554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736304" y="775737"/>
              <a:ext cx="602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cout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805381" y="764704"/>
              <a:ext cx="509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c(1)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86726" y="775737"/>
              <a:ext cx="509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c(2)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4422477" y="2445683"/>
            <a:ext cx="37380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Here VECTOR is used like an array.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3 </a:t>
            </a:r>
            <a:r>
              <a:rPr lang="en-US" sz="1400" dirty="0" err="1">
                <a:solidFill>
                  <a:srgbClr val="FF0000"/>
                </a:solidFill>
              </a:rPr>
              <a:t>downto</a:t>
            </a:r>
            <a:r>
              <a:rPr lang="en-US" sz="1400" dirty="0">
                <a:solidFill>
                  <a:srgbClr val="FF0000"/>
                </a:solidFill>
              </a:rPr>
              <a:t> 0 means a is 4 bit binary number    ( a(3),a(2),a(1),a(0) 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82436" y="2202123"/>
            <a:ext cx="3066576" cy="243560"/>
            <a:chOff x="2882436" y="2202123"/>
            <a:chExt cx="3066576" cy="243560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2882712" y="2204864"/>
              <a:ext cx="30663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947183" y="2204864"/>
              <a:ext cx="0" cy="240819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882436" y="2202123"/>
              <a:ext cx="0" cy="9144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176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64845" y="1385"/>
            <a:ext cx="8228880" cy="61930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Calibri"/>
              </a:rPr>
              <a:t>Adder-</a:t>
            </a:r>
            <a:r>
              <a:rPr lang="en-IN" sz="4400" dirty="0" err="1">
                <a:solidFill>
                  <a:srgbClr val="000000"/>
                </a:solidFill>
                <a:latin typeface="Calibri"/>
              </a:rPr>
              <a:t>Subtractor</a:t>
            </a:r>
            <a:r>
              <a:rPr lang="en-IN" sz="4400" dirty="0">
                <a:solidFill>
                  <a:srgbClr val="000000"/>
                </a:solidFill>
                <a:latin typeface="Calibri"/>
              </a:rPr>
              <a:t> composite unit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48264" y="2657659"/>
            <a:ext cx="553256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VHDL code for Adder-</a:t>
            </a:r>
            <a:r>
              <a:rPr lang="en-US" sz="1400" b="1" u="sng" dirty="0" err="1"/>
              <a:t>Subtractor</a:t>
            </a:r>
            <a:r>
              <a:rPr lang="en-US" sz="1400" b="1" u="sng" dirty="0"/>
              <a:t> (Structural design):</a:t>
            </a:r>
            <a:endParaRPr lang="en-US" sz="1400" dirty="0"/>
          </a:p>
          <a:p>
            <a:r>
              <a:rPr lang="en-US" sz="1400" dirty="0"/>
              <a:t>entity </a:t>
            </a:r>
            <a:r>
              <a:rPr lang="en-US" sz="1400" dirty="0" err="1"/>
              <a:t>addsub</a:t>
            </a:r>
            <a:r>
              <a:rPr lang="en-US" sz="1400" dirty="0"/>
              <a:t> is</a:t>
            </a:r>
          </a:p>
          <a:p>
            <a:r>
              <a:rPr lang="en-US" sz="1400" dirty="0"/>
              <a:t>    Port ( a : in  STD_LOGIC_VECTOR (3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b : in  STD_LOGIC_VECTOR (3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sw</a:t>
            </a:r>
            <a:r>
              <a:rPr lang="en-US" sz="1400" dirty="0"/>
              <a:t> : in  STD_LOGIC;</a:t>
            </a:r>
          </a:p>
          <a:p>
            <a:r>
              <a:rPr lang="en-US" sz="1400" dirty="0"/>
              <a:t>           s : out  STD_LOGIC_VECTOR (3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cout</a:t>
            </a:r>
            <a:r>
              <a:rPr lang="en-US" sz="1400" dirty="0"/>
              <a:t> : out  STD_LOGIC);</a:t>
            </a:r>
          </a:p>
          <a:p>
            <a:r>
              <a:rPr lang="en-US" sz="1400" dirty="0"/>
              <a:t>end </a:t>
            </a:r>
            <a:r>
              <a:rPr lang="en-US" sz="1400" dirty="0" err="1"/>
              <a:t>addsub</a:t>
            </a:r>
            <a:r>
              <a:rPr lang="en-US" sz="1400" dirty="0"/>
              <a:t>;</a:t>
            </a:r>
          </a:p>
          <a:p>
            <a:r>
              <a:rPr lang="en-US" sz="1400" dirty="0"/>
              <a:t>architecture Behavioral of </a:t>
            </a:r>
            <a:r>
              <a:rPr lang="en-US" sz="1400" dirty="0" err="1"/>
              <a:t>addsub</a:t>
            </a:r>
            <a:r>
              <a:rPr lang="en-US" sz="1400" dirty="0"/>
              <a:t> is</a:t>
            </a:r>
          </a:p>
          <a:p>
            <a:r>
              <a:rPr lang="en-US" sz="1400" dirty="0"/>
              <a:t>component FA is</a:t>
            </a:r>
          </a:p>
          <a:p>
            <a:r>
              <a:rPr lang="en-US" sz="1400" dirty="0"/>
              <a:t>    Port ( </a:t>
            </a:r>
            <a:r>
              <a:rPr lang="en-US" sz="1400" dirty="0" err="1"/>
              <a:t>af</a:t>
            </a:r>
            <a:r>
              <a:rPr lang="en-US" sz="1400" dirty="0"/>
              <a:t> : in  STD_LOGIC;</a:t>
            </a:r>
          </a:p>
          <a:p>
            <a:r>
              <a:rPr lang="en-US" sz="1400" dirty="0"/>
              <a:t>           bf : in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cin</a:t>
            </a:r>
            <a:r>
              <a:rPr lang="en-US" sz="1400" dirty="0"/>
              <a:t> : in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sf</a:t>
            </a:r>
            <a:r>
              <a:rPr lang="en-US" sz="1400" dirty="0"/>
              <a:t> : out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cout</a:t>
            </a:r>
            <a:r>
              <a:rPr lang="en-US" sz="1400" dirty="0"/>
              <a:t> : out  STD_LOGIC);</a:t>
            </a:r>
          </a:p>
          <a:p>
            <a:r>
              <a:rPr lang="en-US" sz="1400" dirty="0"/>
              <a:t>end component;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27784" y="723141"/>
            <a:ext cx="6639186" cy="1917448"/>
            <a:chOff x="2627784" y="723141"/>
            <a:chExt cx="6639186" cy="1917448"/>
          </a:xfrm>
        </p:grpSpPr>
        <p:sp>
          <p:nvSpPr>
            <p:cNvPr id="93" name="Rectangle 92"/>
            <p:cNvSpPr/>
            <p:nvPr/>
          </p:nvSpPr>
          <p:spPr>
            <a:xfrm>
              <a:off x="3058847" y="996775"/>
              <a:ext cx="5546181" cy="12911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7844595" y="1180601"/>
              <a:ext cx="548640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 rot="5400000">
              <a:off x="7520969" y="1299809"/>
              <a:ext cx="699739" cy="10279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93739" y="1678030"/>
              <a:ext cx="96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FA1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8384811" y="1788395"/>
              <a:ext cx="495854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7870838" y="2163652"/>
              <a:ext cx="0" cy="476937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 rot="5400000">
              <a:off x="6134468" y="1297416"/>
              <a:ext cx="699739" cy="10279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07238" y="1675637"/>
              <a:ext cx="96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FA2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998310" y="1786002"/>
              <a:ext cx="354181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6484337" y="2161259"/>
              <a:ext cx="0" cy="476937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 rot="5400000">
              <a:off x="4739899" y="1299809"/>
              <a:ext cx="699739" cy="10279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12669" y="1678030"/>
              <a:ext cx="96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FA3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5603741" y="1788395"/>
              <a:ext cx="354181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089768" y="2163652"/>
              <a:ext cx="0" cy="476937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 rot="5400000">
              <a:off x="3353398" y="1297416"/>
              <a:ext cx="699739" cy="10279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26168" y="1675637"/>
              <a:ext cx="96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FA4</a:t>
              </a: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217240" y="1786002"/>
              <a:ext cx="354181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3703267" y="2161259"/>
              <a:ext cx="0" cy="476937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818977" y="1820248"/>
              <a:ext cx="354181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282562" y="764704"/>
              <a:ext cx="5596063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8873734" y="764704"/>
              <a:ext cx="0" cy="1260717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7356866" y="773387"/>
              <a:ext cx="487613" cy="667546"/>
              <a:chOff x="7539834" y="4195514"/>
              <a:chExt cx="487613" cy="667546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 rot="5400000">
                <a:off x="7655710" y="4791428"/>
                <a:ext cx="14326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Arc 114"/>
              <p:cNvSpPr/>
              <p:nvPr/>
            </p:nvSpPr>
            <p:spPr>
              <a:xfrm rot="5089175">
                <a:off x="7527876" y="4365069"/>
                <a:ext cx="358614" cy="334697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Arc 115"/>
              <p:cNvSpPr/>
              <p:nvPr/>
            </p:nvSpPr>
            <p:spPr>
              <a:xfrm rot="12600000">
                <a:off x="7579948" y="4471736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Arc 116"/>
              <p:cNvSpPr/>
              <p:nvPr/>
            </p:nvSpPr>
            <p:spPr>
              <a:xfrm rot="9000000">
                <a:off x="7584157" y="4265032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 rot="5400000">
                <a:off x="7661753" y="4423229"/>
                <a:ext cx="274320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5400000">
                <a:off x="7491157" y="4374365"/>
                <a:ext cx="35770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Arc 120"/>
              <p:cNvSpPr/>
              <p:nvPr/>
            </p:nvSpPr>
            <p:spPr>
              <a:xfrm rot="9000000">
                <a:off x="7578913" y="4197467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7937119" y="2287904"/>
              <a:ext cx="480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s(0)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506154" y="2285392"/>
              <a:ext cx="530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s(1)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066862" y="2287905"/>
              <a:ext cx="658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s(2)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635896" y="2285392"/>
              <a:ext cx="480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s(3)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730839" y="2010906"/>
              <a:ext cx="5361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sw</a:t>
              </a:r>
              <a:endParaRPr 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01757" y="1556791"/>
              <a:ext cx="567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cp</a:t>
              </a:r>
              <a:r>
                <a:rPr lang="en-US" sz="1200" dirty="0"/>
                <a:t>(0)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627784" y="1567825"/>
              <a:ext cx="602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cout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08104" y="155679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cp</a:t>
              </a:r>
              <a:r>
                <a:rPr lang="en-US" sz="1200" dirty="0"/>
                <a:t>(1)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26097" y="1567825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cp</a:t>
              </a:r>
              <a:r>
                <a:rPr lang="en-US" sz="1200" dirty="0"/>
                <a:t>(2)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5400000">
              <a:off x="6499889" y="1168299"/>
              <a:ext cx="548640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6012160" y="774940"/>
              <a:ext cx="487613" cy="667546"/>
              <a:chOff x="7539834" y="4195514"/>
              <a:chExt cx="487613" cy="667546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rot="5400000">
                <a:off x="7655710" y="4791428"/>
                <a:ext cx="14326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Arc 56"/>
              <p:cNvSpPr/>
              <p:nvPr/>
            </p:nvSpPr>
            <p:spPr>
              <a:xfrm rot="5089175">
                <a:off x="7527876" y="4365069"/>
                <a:ext cx="358614" cy="334697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rc 57"/>
              <p:cNvSpPr/>
              <p:nvPr/>
            </p:nvSpPr>
            <p:spPr>
              <a:xfrm rot="12600000">
                <a:off x="7579948" y="4471736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/>
              <p:cNvSpPr/>
              <p:nvPr/>
            </p:nvSpPr>
            <p:spPr>
              <a:xfrm rot="9000000">
                <a:off x="7584157" y="4265032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rot="5400000">
                <a:off x="7661753" y="4423229"/>
                <a:ext cx="274320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rot="5400000">
                <a:off x="7491157" y="4374365"/>
                <a:ext cx="35770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Arc 64"/>
              <p:cNvSpPr/>
              <p:nvPr/>
            </p:nvSpPr>
            <p:spPr>
              <a:xfrm rot="9000000">
                <a:off x="7578913" y="4197467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 rot="5400000">
              <a:off x="5059729" y="1158063"/>
              <a:ext cx="548640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4572000" y="778559"/>
              <a:ext cx="487613" cy="667546"/>
              <a:chOff x="7539834" y="4195514"/>
              <a:chExt cx="487613" cy="667546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rot="5400000">
                <a:off x="7655710" y="4791428"/>
                <a:ext cx="14326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Arc 68"/>
              <p:cNvSpPr/>
              <p:nvPr/>
            </p:nvSpPr>
            <p:spPr>
              <a:xfrm rot="5089175">
                <a:off x="7527876" y="4365069"/>
                <a:ext cx="358614" cy="334697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rc 69"/>
              <p:cNvSpPr/>
              <p:nvPr/>
            </p:nvSpPr>
            <p:spPr>
              <a:xfrm rot="12600000">
                <a:off x="7579948" y="4471736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rc 70"/>
              <p:cNvSpPr/>
              <p:nvPr/>
            </p:nvSpPr>
            <p:spPr>
              <a:xfrm rot="9000000">
                <a:off x="7584157" y="4265032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 rot="5400000">
                <a:off x="7661753" y="4409374"/>
                <a:ext cx="274320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5400000">
                <a:off x="7491157" y="4374365"/>
                <a:ext cx="35770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Arc 73"/>
              <p:cNvSpPr/>
              <p:nvPr/>
            </p:nvSpPr>
            <p:spPr>
              <a:xfrm rot="9000000">
                <a:off x="7578913" y="4197467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6" name="Straight Connector 75"/>
            <p:cNvCxnSpPr/>
            <p:nvPr/>
          </p:nvCxnSpPr>
          <p:spPr>
            <a:xfrm rot="5400000">
              <a:off x="3691577" y="1158063"/>
              <a:ext cx="548640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/>
            <p:cNvGrpSpPr/>
            <p:nvPr/>
          </p:nvGrpSpPr>
          <p:grpSpPr>
            <a:xfrm>
              <a:off x="3148428" y="764704"/>
              <a:ext cx="487613" cy="667546"/>
              <a:chOff x="7539834" y="4195514"/>
              <a:chExt cx="487613" cy="667546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rot="5400000">
                <a:off x="7655710" y="4791428"/>
                <a:ext cx="14326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Arc 78"/>
              <p:cNvSpPr/>
              <p:nvPr/>
            </p:nvSpPr>
            <p:spPr>
              <a:xfrm rot="5089175">
                <a:off x="7527876" y="4365069"/>
                <a:ext cx="358614" cy="334697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 79"/>
              <p:cNvSpPr/>
              <p:nvPr/>
            </p:nvSpPr>
            <p:spPr>
              <a:xfrm rot="12600000">
                <a:off x="7579948" y="4471736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rc 80"/>
              <p:cNvSpPr/>
              <p:nvPr/>
            </p:nvSpPr>
            <p:spPr>
              <a:xfrm rot="9000000">
                <a:off x="7584157" y="4265032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rot="5400000">
                <a:off x="7661753" y="4409374"/>
                <a:ext cx="274320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5400000">
                <a:off x="7491157" y="4374365"/>
                <a:ext cx="35770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Arc 83"/>
              <p:cNvSpPr/>
              <p:nvPr/>
            </p:nvSpPr>
            <p:spPr>
              <a:xfrm rot="9000000">
                <a:off x="7578913" y="4197467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8100392" y="725654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a(0)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579812" y="725654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b(0)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33571" y="723141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a(1)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19522" y="748027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b(1)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294280" y="731104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a(2)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764974" y="731104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b(2)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930723" y="761882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a(3)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347864" y="748027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b(3)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510537" y="1199267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sig(0)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164102" y="1207785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sig(1)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764974" y="1218572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sig(2)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92444" y="1207785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sig(3)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745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204" y="3356992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signal sig : STD_LOGIC_VECTOR (3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signal </a:t>
            </a:r>
            <a:r>
              <a:rPr lang="en-US" sz="1400" dirty="0" err="1"/>
              <a:t>cp</a:t>
            </a:r>
            <a:r>
              <a:rPr lang="en-US" sz="1400" dirty="0"/>
              <a:t> : STD_LOGIC_VECTOR (2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sig(0)&lt;=</a:t>
            </a:r>
            <a:r>
              <a:rPr lang="en-US" sz="1400" dirty="0" err="1"/>
              <a:t>sw</a:t>
            </a:r>
            <a:r>
              <a:rPr lang="en-US" sz="1400" dirty="0"/>
              <a:t> XOR b(0);</a:t>
            </a:r>
          </a:p>
          <a:p>
            <a:r>
              <a:rPr lang="en-US" sz="1400" dirty="0"/>
              <a:t>sig(1)&lt;=</a:t>
            </a:r>
            <a:r>
              <a:rPr lang="en-US" sz="1400" dirty="0" err="1"/>
              <a:t>sw</a:t>
            </a:r>
            <a:r>
              <a:rPr lang="en-US" sz="1400" dirty="0"/>
              <a:t> XOR b(1);</a:t>
            </a:r>
          </a:p>
          <a:p>
            <a:r>
              <a:rPr lang="en-US" sz="1400" dirty="0"/>
              <a:t>sig(2)&lt;=</a:t>
            </a:r>
            <a:r>
              <a:rPr lang="en-US" sz="1400" dirty="0" err="1"/>
              <a:t>sw</a:t>
            </a:r>
            <a:r>
              <a:rPr lang="en-US" sz="1400" dirty="0"/>
              <a:t> XOR b(2);</a:t>
            </a:r>
          </a:p>
          <a:p>
            <a:r>
              <a:rPr lang="en-US" sz="1400" dirty="0"/>
              <a:t>sig(3)&lt;=</a:t>
            </a:r>
            <a:r>
              <a:rPr lang="en-US" sz="1400" dirty="0" err="1"/>
              <a:t>sw</a:t>
            </a:r>
            <a:r>
              <a:rPr lang="en-US" sz="1400" dirty="0"/>
              <a:t> XOR b(3);</a:t>
            </a:r>
          </a:p>
          <a:p>
            <a:r>
              <a:rPr lang="en-US" sz="1400" dirty="0"/>
              <a:t>fa1:FA port map(a(0),sig(0),</a:t>
            </a:r>
            <a:r>
              <a:rPr lang="en-US" sz="1400" dirty="0" err="1"/>
              <a:t>sw,s</a:t>
            </a:r>
            <a:r>
              <a:rPr lang="en-US" sz="1400" dirty="0"/>
              <a:t>(0),</a:t>
            </a:r>
            <a:r>
              <a:rPr lang="en-US" sz="1400" dirty="0" err="1"/>
              <a:t>cp</a:t>
            </a:r>
            <a:r>
              <a:rPr lang="en-US" sz="1400" dirty="0"/>
              <a:t>(0));</a:t>
            </a:r>
          </a:p>
          <a:p>
            <a:r>
              <a:rPr lang="en-US" sz="1400" dirty="0"/>
              <a:t>fa2:FA port map(a(1),sig(1),</a:t>
            </a:r>
            <a:r>
              <a:rPr lang="en-US" sz="1400" dirty="0" err="1"/>
              <a:t>cp</a:t>
            </a:r>
            <a:r>
              <a:rPr lang="en-US" sz="1400" dirty="0"/>
              <a:t>(0),s(1),</a:t>
            </a:r>
            <a:r>
              <a:rPr lang="en-US" sz="1400" dirty="0" err="1"/>
              <a:t>cp</a:t>
            </a:r>
            <a:r>
              <a:rPr lang="en-US" sz="1400" dirty="0"/>
              <a:t>(1));</a:t>
            </a:r>
          </a:p>
          <a:p>
            <a:r>
              <a:rPr lang="en-US" sz="1400" dirty="0"/>
              <a:t>fa3:FA port map(a(2),sig(2),</a:t>
            </a:r>
            <a:r>
              <a:rPr lang="en-US" sz="1400" dirty="0" err="1"/>
              <a:t>cp</a:t>
            </a:r>
            <a:r>
              <a:rPr lang="en-US" sz="1400" dirty="0"/>
              <a:t>(1),s(2),</a:t>
            </a:r>
            <a:r>
              <a:rPr lang="en-US" sz="1400" dirty="0" err="1"/>
              <a:t>cp</a:t>
            </a:r>
            <a:r>
              <a:rPr lang="en-US" sz="1400" dirty="0"/>
              <a:t>(2));</a:t>
            </a:r>
          </a:p>
          <a:p>
            <a:r>
              <a:rPr lang="en-US" sz="1400" dirty="0"/>
              <a:t>fa4:FA port map(a(3),sig(3),</a:t>
            </a:r>
            <a:r>
              <a:rPr lang="en-US" sz="1400" dirty="0" err="1"/>
              <a:t>cp</a:t>
            </a:r>
            <a:r>
              <a:rPr lang="en-US" sz="1400" dirty="0"/>
              <a:t>(2),s(3),</a:t>
            </a:r>
            <a:r>
              <a:rPr lang="en-US" sz="1400" dirty="0" err="1"/>
              <a:t>cout</a:t>
            </a:r>
            <a:r>
              <a:rPr lang="en-US" sz="1400" dirty="0"/>
              <a:t>);</a:t>
            </a:r>
          </a:p>
          <a:p>
            <a:r>
              <a:rPr lang="en-US" sz="1400" dirty="0"/>
              <a:t>end Behavioral;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27784" y="723141"/>
            <a:ext cx="6639186" cy="1917448"/>
            <a:chOff x="2627784" y="723141"/>
            <a:chExt cx="6639186" cy="1917448"/>
          </a:xfrm>
        </p:grpSpPr>
        <p:sp>
          <p:nvSpPr>
            <p:cNvPr id="6" name="Rectangle 5"/>
            <p:cNvSpPr/>
            <p:nvPr/>
          </p:nvSpPr>
          <p:spPr>
            <a:xfrm>
              <a:off x="3058847" y="996775"/>
              <a:ext cx="5546181" cy="12911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rot="5400000">
              <a:off x="7844595" y="1180601"/>
              <a:ext cx="548640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 rot="5400000">
              <a:off x="7520969" y="1299809"/>
              <a:ext cx="699739" cy="10279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93739" y="1678030"/>
              <a:ext cx="96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FA1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8384811" y="1788395"/>
              <a:ext cx="495854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870838" y="2163652"/>
              <a:ext cx="0" cy="476937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 rot="5400000">
              <a:off x="6134468" y="1297416"/>
              <a:ext cx="699739" cy="10279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07238" y="1675637"/>
              <a:ext cx="96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FA2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998310" y="1786002"/>
              <a:ext cx="354181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6484337" y="2161259"/>
              <a:ext cx="0" cy="476937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 rot="5400000">
              <a:off x="4739899" y="1299809"/>
              <a:ext cx="699739" cy="10279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12669" y="1678030"/>
              <a:ext cx="96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FA3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603741" y="1788395"/>
              <a:ext cx="354181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089768" y="2163652"/>
              <a:ext cx="0" cy="476937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 rot="5400000">
              <a:off x="3353398" y="1297416"/>
              <a:ext cx="699739" cy="10279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26168" y="1675637"/>
              <a:ext cx="962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FA4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4217240" y="1786002"/>
              <a:ext cx="354181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703267" y="2161259"/>
              <a:ext cx="0" cy="476937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818977" y="1820248"/>
              <a:ext cx="354181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82562" y="764704"/>
              <a:ext cx="5596063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873734" y="764704"/>
              <a:ext cx="0" cy="1260717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7356866" y="773387"/>
              <a:ext cx="487613" cy="667546"/>
              <a:chOff x="7539834" y="4195514"/>
              <a:chExt cx="487613" cy="667546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 rot="5400000">
                <a:off x="7655710" y="4791428"/>
                <a:ext cx="14326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Arc 76"/>
              <p:cNvSpPr/>
              <p:nvPr/>
            </p:nvSpPr>
            <p:spPr>
              <a:xfrm rot="5089175">
                <a:off x="7527876" y="4365069"/>
                <a:ext cx="358614" cy="334697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c 77"/>
              <p:cNvSpPr/>
              <p:nvPr/>
            </p:nvSpPr>
            <p:spPr>
              <a:xfrm rot="12600000">
                <a:off x="7579948" y="4471736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Arc 78"/>
              <p:cNvSpPr/>
              <p:nvPr/>
            </p:nvSpPr>
            <p:spPr>
              <a:xfrm rot="9000000">
                <a:off x="7584157" y="4265032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rot="5400000">
                <a:off x="7661753" y="4423229"/>
                <a:ext cx="274320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rot="5400000">
                <a:off x="7491157" y="4374365"/>
                <a:ext cx="35770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Arc 81"/>
              <p:cNvSpPr/>
              <p:nvPr/>
            </p:nvSpPr>
            <p:spPr>
              <a:xfrm rot="9000000">
                <a:off x="7578913" y="4197467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7937119" y="2287904"/>
              <a:ext cx="480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s(0)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06154" y="2285392"/>
              <a:ext cx="530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s(1)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66862" y="2287905"/>
              <a:ext cx="658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s(2)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35896" y="2285392"/>
              <a:ext cx="480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s(3)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730839" y="2010906"/>
              <a:ext cx="5361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sw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01757" y="1556791"/>
              <a:ext cx="5671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cp</a:t>
              </a:r>
              <a:r>
                <a:rPr lang="en-US" sz="1200" dirty="0"/>
                <a:t>(0)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27784" y="1567825"/>
              <a:ext cx="602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cout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08104" y="1556792"/>
              <a:ext cx="648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cp</a:t>
              </a:r>
              <a:r>
                <a:rPr lang="en-US" sz="1200" dirty="0"/>
                <a:t>(1)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26097" y="1567825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cp</a:t>
              </a:r>
              <a:r>
                <a:rPr lang="en-US" sz="1200" dirty="0"/>
                <a:t>(2)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6499889" y="1168299"/>
              <a:ext cx="548640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012160" y="774940"/>
              <a:ext cx="487613" cy="667546"/>
              <a:chOff x="7539834" y="4195514"/>
              <a:chExt cx="487613" cy="667546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 rot="5400000">
                <a:off x="7655710" y="4791428"/>
                <a:ext cx="14326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Arc 69"/>
              <p:cNvSpPr/>
              <p:nvPr/>
            </p:nvSpPr>
            <p:spPr>
              <a:xfrm rot="5089175">
                <a:off x="7527876" y="4365069"/>
                <a:ext cx="358614" cy="334697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rc 70"/>
              <p:cNvSpPr/>
              <p:nvPr/>
            </p:nvSpPr>
            <p:spPr>
              <a:xfrm rot="12600000">
                <a:off x="7579948" y="4471736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Arc 71"/>
              <p:cNvSpPr/>
              <p:nvPr/>
            </p:nvSpPr>
            <p:spPr>
              <a:xfrm rot="9000000">
                <a:off x="7584157" y="4265032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 rot="5400000">
                <a:off x="7661753" y="4423229"/>
                <a:ext cx="274320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7491157" y="4374365"/>
                <a:ext cx="35770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Arc 74"/>
              <p:cNvSpPr/>
              <p:nvPr/>
            </p:nvSpPr>
            <p:spPr>
              <a:xfrm rot="9000000">
                <a:off x="7578913" y="4197467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 rot="5400000">
              <a:off x="5059729" y="1158063"/>
              <a:ext cx="548640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4572000" y="778559"/>
              <a:ext cx="487613" cy="667546"/>
              <a:chOff x="7539834" y="4195514"/>
              <a:chExt cx="487613" cy="667546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 rot="5400000">
                <a:off x="7655710" y="4791428"/>
                <a:ext cx="14326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Arc 62"/>
              <p:cNvSpPr/>
              <p:nvPr/>
            </p:nvSpPr>
            <p:spPr>
              <a:xfrm rot="5089175">
                <a:off x="7527876" y="4365069"/>
                <a:ext cx="358614" cy="334697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c 63"/>
              <p:cNvSpPr/>
              <p:nvPr/>
            </p:nvSpPr>
            <p:spPr>
              <a:xfrm rot="12600000">
                <a:off x="7579948" y="4471736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Arc 64"/>
              <p:cNvSpPr/>
              <p:nvPr/>
            </p:nvSpPr>
            <p:spPr>
              <a:xfrm rot="9000000">
                <a:off x="7584157" y="4265032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rot="5400000">
                <a:off x="7661753" y="4409374"/>
                <a:ext cx="274320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>
                <a:off x="7491157" y="4374365"/>
                <a:ext cx="35770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Arc 67"/>
              <p:cNvSpPr/>
              <p:nvPr/>
            </p:nvSpPr>
            <p:spPr>
              <a:xfrm rot="9000000">
                <a:off x="7578913" y="4197467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 rot="5400000">
              <a:off x="3691577" y="1158063"/>
              <a:ext cx="548640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48428" y="764704"/>
              <a:ext cx="487613" cy="667546"/>
              <a:chOff x="7539834" y="4195514"/>
              <a:chExt cx="487613" cy="667546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5400000">
                <a:off x="7655710" y="4791428"/>
                <a:ext cx="14326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Arc 55"/>
              <p:cNvSpPr/>
              <p:nvPr/>
            </p:nvSpPr>
            <p:spPr>
              <a:xfrm rot="5089175">
                <a:off x="7527876" y="4365069"/>
                <a:ext cx="358614" cy="334697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rc 56"/>
              <p:cNvSpPr/>
              <p:nvPr/>
            </p:nvSpPr>
            <p:spPr>
              <a:xfrm rot="12600000">
                <a:off x="7579948" y="4471736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rc 57"/>
              <p:cNvSpPr/>
              <p:nvPr/>
            </p:nvSpPr>
            <p:spPr>
              <a:xfrm rot="9000000">
                <a:off x="7584157" y="4265032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/>
              <p:nvPr/>
            </p:nvCxnSpPr>
            <p:spPr>
              <a:xfrm rot="5400000">
                <a:off x="7661753" y="4409374"/>
                <a:ext cx="274320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>
                <a:off x="7491157" y="4374365"/>
                <a:ext cx="357703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Arc 60"/>
              <p:cNvSpPr/>
              <p:nvPr/>
            </p:nvSpPr>
            <p:spPr>
              <a:xfrm rot="9000000">
                <a:off x="7578913" y="4197467"/>
                <a:ext cx="443290" cy="270764"/>
              </a:xfrm>
              <a:prstGeom prst="arc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8100392" y="725654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a(0)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79812" y="725654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b(0)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33571" y="723141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a(1)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9522" y="748027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b(1)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94280" y="731104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a(2)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64974" y="731104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b(2)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30723" y="761882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a(3)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47864" y="748027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b(3)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10537" y="1199267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sig(0)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164102" y="1207785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sig(1)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64974" y="1218572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sig(2)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92444" y="1207785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sig(3)</a:t>
              </a:r>
            </a:p>
          </p:txBody>
        </p:sp>
      </p:grpSp>
      <p:sp>
        <p:nvSpPr>
          <p:cNvPr id="83" name="CustomShape 1"/>
          <p:cNvSpPr>
            <a:spLocks noGrp="1"/>
          </p:cNvSpPr>
          <p:nvPr>
            <p:ph type="title"/>
          </p:nvPr>
        </p:nvSpPr>
        <p:spPr>
          <a:xfrm>
            <a:off x="278048" y="-171400"/>
            <a:ext cx="8686440" cy="1145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Calibri"/>
              </a:rPr>
              <a:t>Adder-</a:t>
            </a:r>
            <a:r>
              <a:rPr lang="en-IN" sz="4400" dirty="0" err="1">
                <a:solidFill>
                  <a:srgbClr val="000000"/>
                </a:solidFill>
                <a:latin typeface="Calibri"/>
              </a:rPr>
              <a:t>Subtractor</a:t>
            </a:r>
            <a:r>
              <a:rPr lang="en-IN" sz="4400" dirty="0">
                <a:solidFill>
                  <a:srgbClr val="000000"/>
                </a:solidFill>
                <a:latin typeface="Calibri"/>
              </a:rPr>
              <a:t> composite unit contd.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81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78930-72CE-1865-CC8E-5A0BDF9D7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>
            <a:extLst>
              <a:ext uri="{FF2B5EF4-FFF2-40B4-BE49-F238E27FC236}">
                <a16:creationId xmlns:a16="http://schemas.microsoft.com/office/drawing/2014/main" id="{42F4E935-4B72-0626-3698-1292E317120D}"/>
              </a:ext>
            </a:extLst>
          </p:cNvPr>
          <p:cNvSpPr/>
          <p:nvPr/>
        </p:nvSpPr>
        <p:spPr>
          <a:xfrm>
            <a:off x="-180528" y="49548"/>
            <a:ext cx="4291721" cy="30365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800" dirty="0">
                <a:solidFill>
                  <a:srgbClr val="000000"/>
                </a:solidFill>
                <a:latin typeface="Calibri"/>
              </a:rPr>
              <a:t>4 bit </a:t>
            </a:r>
            <a:r>
              <a:rPr lang="en-IN" sz="2800" dirty="0" err="1">
                <a:solidFill>
                  <a:srgbClr val="000000"/>
                </a:solidFill>
                <a:latin typeface="Calibri"/>
              </a:rPr>
              <a:t>incrementer</a:t>
            </a:r>
            <a:r>
              <a:rPr lang="en-IN" sz="2800" dirty="0">
                <a:solidFill>
                  <a:srgbClr val="000000"/>
                </a:solidFill>
                <a:latin typeface="Calibri"/>
              </a:rPr>
              <a:t> Circuit</a:t>
            </a:r>
            <a:endParaRPr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4F79AC-D86D-EBF7-60FD-B0AA7EBD0BD9}"/>
              </a:ext>
            </a:extLst>
          </p:cNvPr>
          <p:cNvSpPr/>
          <p:nvPr/>
        </p:nvSpPr>
        <p:spPr>
          <a:xfrm>
            <a:off x="251520" y="2196728"/>
            <a:ext cx="47801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VHDL code for </a:t>
            </a:r>
            <a:r>
              <a:rPr lang="en-US" sz="1400" b="1" u="sng" dirty="0" err="1"/>
              <a:t>incrementer</a:t>
            </a:r>
            <a:r>
              <a:rPr lang="en-US" sz="1400" b="1" u="sng" dirty="0"/>
              <a:t> (Structural design):</a:t>
            </a:r>
            <a:endParaRPr lang="en-US" sz="1400" dirty="0"/>
          </a:p>
          <a:p>
            <a:r>
              <a:rPr lang="en-US" sz="1400" dirty="0"/>
              <a:t>entity </a:t>
            </a:r>
            <a:r>
              <a:rPr lang="en-US" sz="1400" dirty="0" err="1"/>
              <a:t>incrementer</a:t>
            </a:r>
            <a:r>
              <a:rPr lang="en-US" sz="1400" dirty="0"/>
              <a:t> is</a:t>
            </a:r>
          </a:p>
          <a:p>
            <a:r>
              <a:rPr lang="en-US" sz="1400" dirty="0"/>
              <a:t>    Port ( a :in STD_LOGIC_VECTOR (3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  s :out STD_LOGIC_VECTOR (3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  </a:t>
            </a:r>
            <a:r>
              <a:rPr lang="en-US" sz="1400" dirty="0" err="1"/>
              <a:t>cout</a:t>
            </a:r>
            <a:r>
              <a:rPr lang="en-US" sz="1400" dirty="0"/>
              <a:t> : out  STD_LOGIC);</a:t>
            </a:r>
          </a:p>
          <a:p>
            <a:r>
              <a:rPr lang="en-US" sz="1400" dirty="0"/>
              <a:t>end </a:t>
            </a:r>
            <a:r>
              <a:rPr lang="en-US" sz="1400" dirty="0" err="1"/>
              <a:t>incrementer</a:t>
            </a:r>
            <a:r>
              <a:rPr lang="en-US" sz="1400" dirty="0"/>
              <a:t> ;</a:t>
            </a:r>
          </a:p>
          <a:p>
            <a:r>
              <a:rPr lang="en-US" sz="1400" dirty="0"/>
              <a:t>architecture Behavioral of </a:t>
            </a:r>
            <a:r>
              <a:rPr lang="en-US" sz="1400" dirty="0" err="1"/>
              <a:t>incrementer</a:t>
            </a:r>
            <a:r>
              <a:rPr lang="en-US" sz="1400" dirty="0"/>
              <a:t> is</a:t>
            </a:r>
          </a:p>
          <a:p>
            <a:r>
              <a:rPr lang="en-US" sz="1400" dirty="0"/>
              <a:t>component HA is</a:t>
            </a:r>
          </a:p>
          <a:p>
            <a:r>
              <a:rPr lang="en-US" sz="1400" dirty="0"/>
              <a:t>    Port ( ah : in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bh</a:t>
            </a:r>
            <a:r>
              <a:rPr lang="en-US" sz="1400" dirty="0"/>
              <a:t> : in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sh</a:t>
            </a:r>
            <a:r>
              <a:rPr lang="en-US" sz="1400" dirty="0"/>
              <a:t> : out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ch</a:t>
            </a:r>
            <a:r>
              <a:rPr lang="en-US" sz="1400" dirty="0"/>
              <a:t> : out  STD_LOGIC);</a:t>
            </a:r>
          </a:p>
          <a:p>
            <a:r>
              <a:rPr lang="en-US" sz="1400" dirty="0"/>
              <a:t>end component;</a:t>
            </a:r>
          </a:p>
          <a:p>
            <a:r>
              <a:rPr lang="en-US" sz="1400" dirty="0"/>
              <a:t>signal c : STD_LOGIC_VECTOR (2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    ha1:HA port map(a(0),’1’,s(0),c(0));</a:t>
            </a:r>
          </a:p>
          <a:p>
            <a:r>
              <a:rPr lang="en-US" sz="1400" dirty="0"/>
              <a:t>    ha2:HA port map(a(1),c(0),s(1), c(1));</a:t>
            </a:r>
          </a:p>
          <a:p>
            <a:r>
              <a:rPr lang="en-US" sz="1400" dirty="0"/>
              <a:t>    ha3:HA port map(a(2),c(1),s(2), c(2));</a:t>
            </a:r>
          </a:p>
          <a:p>
            <a:r>
              <a:rPr lang="en-US" sz="1400" dirty="0"/>
              <a:t>    ha4:HA port map(a(3),c(2),s(3),</a:t>
            </a:r>
            <a:r>
              <a:rPr lang="en-US" sz="1400" dirty="0" err="1"/>
              <a:t>cout</a:t>
            </a:r>
            <a:r>
              <a:rPr lang="en-US" sz="1400" dirty="0"/>
              <a:t>);</a:t>
            </a:r>
          </a:p>
          <a:p>
            <a:r>
              <a:rPr lang="en-US" sz="1400" dirty="0"/>
              <a:t> end Behavioral;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3CA9504-20C8-73B1-16D7-D91E7709B9BA}"/>
              </a:ext>
            </a:extLst>
          </p:cNvPr>
          <p:cNvGrpSpPr/>
          <p:nvPr/>
        </p:nvGrpSpPr>
        <p:grpSpPr>
          <a:xfrm>
            <a:off x="2736304" y="153089"/>
            <a:ext cx="6156176" cy="2051775"/>
            <a:chOff x="2736304" y="153089"/>
            <a:chExt cx="6156176" cy="20517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7FD322C-3695-6A4F-19A3-9C4A1DDC0926}"/>
                </a:ext>
              </a:extLst>
            </p:cNvPr>
            <p:cNvGrpSpPr/>
            <p:nvPr/>
          </p:nvGrpSpPr>
          <p:grpSpPr>
            <a:xfrm>
              <a:off x="2736304" y="153089"/>
              <a:ext cx="6156176" cy="2051775"/>
              <a:chOff x="2736304" y="-107242"/>
              <a:chExt cx="6156176" cy="205177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C76DE21-2128-9319-0302-1DA7E6E9A4A5}"/>
                  </a:ext>
                </a:extLst>
              </p:cNvPr>
              <p:cNvSpPr/>
              <p:nvPr/>
            </p:nvSpPr>
            <p:spPr>
              <a:xfrm>
                <a:off x="3155832" y="526677"/>
                <a:ext cx="5675052" cy="10640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031F91EA-687A-8568-75D9-06A95016BE99}"/>
                  </a:ext>
                </a:extLst>
              </p:cNvPr>
              <p:cNvCxnSpPr/>
              <p:nvPr/>
            </p:nvCxnSpPr>
            <p:spPr>
              <a:xfrm rot="5400000">
                <a:off x="8255135" y="526677"/>
                <a:ext cx="37566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D40A3A6-9E72-91AD-F668-7532FD975F31}"/>
                  </a:ext>
                </a:extLst>
              </p:cNvPr>
              <p:cNvSpPr/>
              <p:nvPr/>
            </p:nvSpPr>
            <p:spPr>
              <a:xfrm rot="5400000">
                <a:off x="7819497" y="545754"/>
                <a:ext cx="734875" cy="10609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270650-A1E2-C33D-D424-016210222B78}"/>
                  </a:ext>
                </a:extLst>
              </p:cNvPr>
              <p:cNvSpPr txBox="1"/>
              <p:nvPr/>
            </p:nvSpPr>
            <p:spPr>
              <a:xfrm>
                <a:off x="7685216" y="92872"/>
                <a:ext cx="569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a(0)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C651AF-055F-BD42-F3CE-A284A833E22C}"/>
                  </a:ext>
                </a:extLst>
              </p:cNvPr>
              <p:cNvSpPr txBox="1"/>
              <p:nvPr/>
            </p:nvSpPr>
            <p:spPr>
              <a:xfrm>
                <a:off x="7694534" y="933641"/>
                <a:ext cx="992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HA1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9B7CAC3-82E5-A6AC-2398-D48BA890411F}"/>
                  </a:ext>
                </a:extLst>
              </p:cNvPr>
              <p:cNvCxnSpPr/>
              <p:nvPr/>
            </p:nvCxnSpPr>
            <p:spPr>
              <a:xfrm rot="5400000">
                <a:off x="7679418" y="523006"/>
                <a:ext cx="37566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C1A0BBF-2DB6-90BD-B17F-FAE31EB205D7}"/>
                  </a:ext>
                </a:extLst>
              </p:cNvPr>
              <p:cNvCxnSpPr/>
              <p:nvPr/>
            </p:nvCxnSpPr>
            <p:spPr>
              <a:xfrm flipH="1">
                <a:off x="8438454" y="1443648"/>
                <a:ext cx="0" cy="500885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B2CD46-D959-69CB-5959-CEFAF338A9F8}"/>
                  </a:ext>
                </a:extLst>
              </p:cNvPr>
              <p:cNvSpPr txBox="1"/>
              <p:nvPr/>
            </p:nvSpPr>
            <p:spPr>
              <a:xfrm>
                <a:off x="8412055" y="1631312"/>
                <a:ext cx="4804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s(0)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148206C-B087-5F72-2692-E07D397EDD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5552" y="219235"/>
                <a:ext cx="0" cy="46440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567678F-D8DC-0F10-150C-351154A34BEA}"/>
                  </a:ext>
                </a:extLst>
              </p:cNvPr>
              <p:cNvSpPr/>
              <p:nvPr/>
            </p:nvSpPr>
            <p:spPr>
              <a:xfrm rot="5400000">
                <a:off x="6388531" y="543241"/>
                <a:ext cx="734875" cy="10609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30AC36-DDD4-23A5-6D0B-9D537E26152B}"/>
                  </a:ext>
                </a:extLst>
              </p:cNvPr>
              <p:cNvSpPr txBox="1"/>
              <p:nvPr/>
            </p:nvSpPr>
            <p:spPr>
              <a:xfrm>
                <a:off x="6300192" y="75069"/>
                <a:ext cx="569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a(1)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071DCD9-D4C3-D2CB-343F-D9FB18CE2D1D}"/>
                  </a:ext>
                </a:extLst>
              </p:cNvPr>
              <p:cNvSpPr txBox="1"/>
              <p:nvPr/>
            </p:nvSpPr>
            <p:spPr>
              <a:xfrm>
                <a:off x="6263569" y="931128"/>
                <a:ext cx="992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HA2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F57E5F3-54DE-CC46-2BB7-E01AA02876D8}"/>
                  </a:ext>
                </a:extLst>
              </p:cNvPr>
              <p:cNvCxnSpPr/>
              <p:nvPr/>
            </p:nvCxnSpPr>
            <p:spPr>
              <a:xfrm rot="5400000">
                <a:off x="6248452" y="520493"/>
                <a:ext cx="37566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1902DCE-BF8D-EDED-EA05-99C31BC95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6388" y="1800517"/>
                <a:ext cx="396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8B830A2-1F0F-D7DF-2F94-6845E6388AA9}"/>
                  </a:ext>
                </a:extLst>
              </p:cNvPr>
              <p:cNvCxnSpPr/>
              <p:nvPr/>
            </p:nvCxnSpPr>
            <p:spPr>
              <a:xfrm flipH="1">
                <a:off x="7019859" y="1441135"/>
                <a:ext cx="0" cy="500885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E3FD70-536A-0D9D-8CC2-C905169E6FD9}"/>
                  </a:ext>
                </a:extLst>
              </p:cNvPr>
              <p:cNvSpPr txBox="1"/>
              <p:nvPr/>
            </p:nvSpPr>
            <p:spPr>
              <a:xfrm>
                <a:off x="8244817" y="75069"/>
                <a:ext cx="5847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459B73-38AF-94C8-8718-BF02EBD6A378}"/>
                  </a:ext>
                </a:extLst>
              </p:cNvPr>
              <p:cNvSpPr txBox="1"/>
              <p:nvPr/>
            </p:nvSpPr>
            <p:spPr>
              <a:xfrm>
                <a:off x="6993460" y="1628800"/>
                <a:ext cx="5308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s(1)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A10F8C-D27D-CA11-28EA-82A5ADBFCC73}"/>
                  </a:ext>
                </a:extLst>
              </p:cNvPr>
              <p:cNvSpPr txBox="1"/>
              <p:nvPr/>
            </p:nvSpPr>
            <p:spPr>
              <a:xfrm>
                <a:off x="6986615" y="-77721"/>
                <a:ext cx="5098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c(0)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C0B2D1-8E38-0209-3FB3-7D7165233783}"/>
                  </a:ext>
                </a:extLst>
              </p:cNvPr>
              <p:cNvSpPr/>
              <p:nvPr/>
            </p:nvSpPr>
            <p:spPr>
              <a:xfrm rot="5400000">
                <a:off x="4949239" y="545754"/>
                <a:ext cx="734875" cy="10609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8707DDE-43AC-F0C9-0B4F-EFAE63BDA629}"/>
                  </a:ext>
                </a:extLst>
              </p:cNvPr>
              <p:cNvSpPr txBox="1"/>
              <p:nvPr/>
            </p:nvSpPr>
            <p:spPr>
              <a:xfrm>
                <a:off x="4794819" y="83032"/>
                <a:ext cx="569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a(2)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4CE130-38E8-D746-3FB9-12E3DC81B563}"/>
                  </a:ext>
                </a:extLst>
              </p:cNvPr>
              <p:cNvSpPr txBox="1"/>
              <p:nvPr/>
            </p:nvSpPr>
            <p:spPr>
              <a:xfrm>
                <a:off x="4824277" y="933641"/>
                <a:ext cx="992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HA3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4C81F54-72B1-3FEC-4571-EBD25B4BFC6F}"/>
                  </a:ext>
                </a:extLst>
              </p:cNvPr>
              <p:cNvCxnSpPr/>
              <p:nvPr/>
            </p:nvCxnSpPr>
            <p:spPr>
              <a:xfrm rot="5400000">
                <a:off x="4809160" y="523006"/>
                <a:ext cx="37566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A3626F7-6829-D975-1776-B30B330A97EC}"/>
                  </a:ext>
                </a:extLst>
              </p:cNvPr>
              <p:cNvCxnSpPr/>
              <p:nvPr/>
            </p:nvCxnSpPr>
            <p:spPr>
              <a:xfrm flipH="1">
                <a:off x="5595849" y="1443648"/>
                <a:ext cx="0" cy="500885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3D4D77C-62C9-7817-4249-686BD506B572}"/>
                  </a:ext>
                </a:extLst>
              </p:cNvPr>
              <p:cNvSpPr txBox="1"/>
              <p:nvPr/>
            </p:nvSpPr>
            <p:spPr>
              <a:xfrm>
                <a:off x="5569450" y="1631313"/>
                <a:ext cx="6587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s(2)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3520053-86D4-4EA3-1048-F300093BAB03}"/>
                  </a:ext>
                </a:extLst>
              </p:cNvPr>
              <p:cNvSpPr/>
              <p:nvPr/>
            </p:nvSpPr>
            <p:spPr>
              <a:xfrm rot="5400000">
                <a:off x="3518274" y="543241"/>
                <a:ext cx="734875" cy="10609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7ADEAB2-0E75-86F3-09A9-344E608C4337}"/>
                  </a:ext>
                </a:extLst>
              </p:cNvPr>
              <p:cNvSpPr txBox="1"/>
              <p:nvPr/>
            </p:nvSpPr>
            <p:spPr>
              <a:xfrm>
                <a:off x="3419872" y="44624"/>
                <a:ext cx="569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a(3)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8C71C9E-2BAD-A563-41BB-33FD42AF0A50}"/>
                  </a:ext>
                </a:extLst>
              </p:cNvPr>
              <p:cNvSpPr txBox="1"/>
              <p:nvPr/>
            </p:nvSpPr>
            <p:spPr>
              <a:xfrm>
                <a:off x="3393311" y="931128"/>
                <a:ext cx="992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HA4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54B25B7-93C2-777E-563A-47FCB4C6D9AC}"/>
                  </a:ext>
                </a:extLst>
              </p:cNvPr>
              <p:cNvCxnSpPr/>
              <p:nvPr/>
            </p:nvCxnSpPr>
            <p:spPr>
              <a:xfrm rot="5400000">
                <a:off x="3378195" y="520493"/>
                <a:ext cx="375664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343AC22-CC97-DA6D-EB0B-351139FB85CE}"/>
                  </a:ext>
                </a:extLst>
              </p:cNvPr>
              <p:cNvCxnSpPr/>
              <p:nvPr/>
            </p:nvCxnSpPr>
            <p:spPr>
              <a:xfrm flipH="1">
                <a:off x="3885711" y="1441135"/>
                <a:ext cx="0" cy="500885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FB16A96-2A12-0C27-594C-7F6B1A80AEFE}"/>
                  </a:ext>
                </a:extLst>
              </p:cNvPr>
              <p:cNvSpPr txBox="1"/>
              <p:nvPr/>
            </p:nvSpPr>
            <p:spPr>
              <a:xfrm>
                <a:off x="3859312" y="1628800"/>
                <a:ext cx="4804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s(3)</a:t>
                </a: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2078933-AAFF-4A1B-4168-761E14474443}"/>
                  </a:ext>
                </a:extLst>
              </p:cNvPr>
              <p:cNvCxnSpPr/>
              <p:nvPr/>
            </p:nvCxnSpPr>
            <p:spPr>
              <a:xfrm>
                <a:off x="2973062" y="1083000"/>
                <a:ext cx="36554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DA4D7AB-39A0-B6FE-2362-43AEC9865BBC}"/>
                  </a:ext>
                </a:extLst>
              </p:cNvPr>
              <p:cNvSpPr txBox="1"/>
              <p:nvPr/>
            </p:nvSpPr>
            <p:spPr>
              <a:xfrm>
                <a:off x="2736304" y="775737"/>
                <a:ext cx="6022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cout</a:t>
                </a:r>
                <a:endParaRPr lang="en-US" sz="12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45E94B-1446-0DBC-F7EF-3564083C9033}"/>
                  </a:ext>
                </a:extLst>
              </p:cNvPr>
              <p:cNvSpPr txBox="1"/>
              <p:nvPr/>
            </p:nvSpPr>
            <p:spPr>
              <a:xfrm>
                <a:off x="5694103" y="-107242"/>
                <a:ext cx="5098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c(1)</a:t>
                </a: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0A8D98E-1146-6C61-8938-25AAC34E281E}"/>
                </a:ext>
              </a:extLst>
            </p:cNvPr>
            <p:cNvCxnSpPr>
              <a:cxnSpLocks/>
            </p:cNvCxnSpPr>
            <p:nvPr/>
          </p:nvCxnSpPr>
          <p:spPr>
            <a:xfrm>
              <a:off x="7867249" y="1701465"/>
              <a:ext cx="0" cy="35337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7618AE8-A217-85C7-CA42-2AC52126A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6388" y="457522"/>
              <a:ext cx="0" cy="158400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D37A41-7118-EB6A-8580-83F9E460412D}"/>
                </a:ext>
              </a:extLst>
            </p:cNvPr>
            <p:cNvCxnSpPr>
              <a:cxnSpLocks/>
            </p:cNvCxnSpPr>
            <p:nvPr/>
          </p:nvCxnSpPr>
          <p:spPr>
            <a:xfrm>
              <a:off x="7012000" y="477634"/>
              <a:ext cx="484735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C72A9D9-0EF3-5020-71CC-5A553015B81C}"/>
                </a:ext>
              </a:extLst>
            </p:cNvPr>
            <p:cNvGrpSpPr/>
            <p:nvPr/>
          </p:nvGrpSpPr>
          <p:grpSpPr>
            <a:xfrm>
              <a:off x="5566044" y="476672"/>
              <a:ext cx="870252" cy="1598244"/>
              <a:chOff x="5566044" y="476672"/>
              <a:chExt cx="870252" cy="1598244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27060BF-DF9B-0353-F621-1F05F5A532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361" y="1720615"/>
                <a:ext cx="0" cy="35337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5C8BAC6-A466-97B0-2AE2-66DA8A0D15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4500" y="476672"/>
                <a:ext cx="0" cy="158400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F5CBF02-0726-4014-D26C-AD9036F09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044" y="496784"/>
                <a:ext cx="4847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6FE758D-0353-54D4-4AF1-3D02B2EAE1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0112" y="490740"/>
                <a:ext cx="0" cy="46440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90ED154-63CE-CA7D-0AFA-217874E349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0296" y="2074916"/>
                <a:ext cx="396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15864B5-E657-C4C9-72DE-577EE6309DA3}"/>
                </a:ext>
              </a:extLst>
            </p:cNvPr>
            <p:cNvGrpSpPr/>
            <p:nvPr/>
          </p:nvGrpSpPr>
          <p:grpSpPr>
            <a:xfrm>
              <a:off x="4139952" y="476672"/>
              <a:ext cx="870252" cy="1598244"/>
              <a:chOff x="5566044" y="476672"/>
              <a:chExt cx="870252" cy="1598244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A318C23-1149-E648-C06D-19B5D22AE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361" y="1720615"/>
                <a:ext cx="0" cy="353371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4F01739-79FE-D890-DE8B-2308A03AFF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4500" y="476672"/>
                <a:ext cx="0" cy="158400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934CC9F-FEDF-122B-E38A-28451800A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044" y="496784"/>
                <a:ext cx="484735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4805C2C-EFCF-6C3E-B47A-0A83DEB487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0112" y="490740"/>
                <a:ext cx="0" cy="46440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45A905C-8DD5-D743-3085-EAC866D3D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0296" y="2074916"/>
                <a:ext cx="396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D2F24B6-7AED-387F-0D79-198FE70CD316}"/>
                </a:ext>
              </a:extLst>
            </p:cNvPr>
            <p:cNvSpPr txBox="1"/>
            <p:nvPr/>
          </p:nvSpPr>
          <p:spPr>
            <a:xfrm>
              <a:off x="4139952" y="188640"/>
              <a:ext cx="509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842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24400-41B4-8116-FAC1-D20C1DD46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>
            <a:extLst>
              <a:ext uri="{FF2B5EF4-FFF2-40B4-BE49-F238E27FC236}">
                <a16:creationId xmlns:a16="http://schemas.microsoft.com/office/drawing/2014/main" id="{49A9AE24-35FC-63C5-7377-932FA872126D}"/>
              </a:ext>
            </a:extLst>
          </p:cNvPr>
          <p:cNvSpPr/>
          <p:nvPr/>
        </p:nvSpPr>
        <p:spPr>
          <a:xfrm>
            <a:off x="-180528" y="49548"/>
            <a:ext cx="4291721" cy="30365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800" dirty="0">
                <a:solidFill>
                  <a:srgbClr val="000000"/>
                </a:solidFill>
                <a:latin typeface="Calibri"/>
              </a:rPr>
              <a:t>4 bit </a:t>
            </a:r>
            <a:r>
              <a:rPr lang="en-IN" sz="2800" dirty="0" err="1">
                <a:solidFill>
                  <a:srgbClr val="000000"/>
                </a:solidFill>
                <a:latin typeface="Calibri"/>
              </a:rPr>
              <a:t>decrementer</a:t>
            </a:r>
            <a:r>
              <a:rPr lang="en-IN" sz="2800" dirty="0">
                <a:solidFill>
                  <a:srgbClr val="000000"/>
                </a:solidFill>
                <a:latin typeface="Calibri"/>
              </a:rPr>
              <a:t> Circuit</a:t>
            </a:r>
            <a:endParaRPr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02562C-6D58-C535-F6D9-DE1455CF8E2C}"/>
              </a:ext>
            </a:extLst>
          </p:cNvPr>
          <p:cNvSpPr/>
          <p:nvPr/>
        </p:nvSpPr>
        <p:spPr>
          <a:xfrm>
            <a:off x="251520" y="2196728"/>
            <a:ext cx="478018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VHDL code for </a:t>
            </a:r>
            <a:r>
              <a:rPr lang="en-US" sz="1400" b="1" u="sng" dirty="0" err="1"/>
              <a:t>decrementer</a:t>
            </a:r>
            <a:r>
              <a:rPr lang="en-US" sz="1400" b="1" u="sng" dirty="0"/>
              <a:t> (Structural design):</a:t>
            </a:r>
            <a:endParaRPr lang="en-US" sz="1400" dirty="0"/>
          </a:p>
          <a:p>
            <a:r>
              <a:rPr lang="en-US" sz="1400" dirty="0"/>
              <a:t>entity </a:t>
            </a:r>
            <a:r>
              <a:rPr lang="en-US" sz="1400" dirty="0" err="1"/>
              <a:t>decrementer</a:t>
            </a:r>
            <a:r>
              <a:rPr lang="en-US" sz="1400" dirty="0"/>
              <a:t> is</a:t>
            </a:r>
          </a:p>
          <a:p>
            <a:r>
              <a:rPr lang="en-US" sz="1400" dirty="0"/>
              <a:t>    Port ( a :in STD_LOGIC_VECTOR (3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  s :out STD_LOGIC_VECTOR (3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  </a:t>
            </a:r>
            <a:r>
              <a:rPr lang="en-US" sz="1400" dirty="0" err="1"/>
              <a:t>cout</a:t>
            </a:r>
            <a:r>
              <a:rPr lang="en-US" sz="1400" dirty="0"/>
              <a:t> : out  STD_LOGIC);</a:t>
            </a:r>
          </a:p>
          <a:p>
            <a:r>
              <a:rPr lang="en-US" sz="1400" dirty="0"/>
              <a:t>end </a:t>
            </a:r>
            <a:r>
              <a:rPr lang="en-US" sz="1400" dirty="0" err="1"/>
              <a:t>decrementer</a:t>
            </a:r>
            <a:r>
              <a:rPr lang="en-US" sz="1400" dirty="0"/>
              <a:t> ;</a:t>
            </a:r>
          </a:p>
          <a:p>
            <a:r>
              <a:rPr lang="en-US" sz="1400" dirty="0"/>
              <a:t>architecture Behavioral of </a:t>
            </a:r>
            <a:r>
              <a:rPr lang="en-US" sz="1400" dirty="0" err="1"/>
              <a:t>decrementer</a:t>
            </a:r>
            <a:r>
              <a:rPr lang="en-US" sz="1400" dirty="0"/>
              <a:t> is</a:t>
            </a:r>
          </a:p>
          <a:p>
            <a:r>
              <a:rPr lang="en-US" sz="1400" dirty="0"/>
              <a:t>component FA is</a:t>
            </a:r>
          </a:p>
          <a:p>
            <a:r>
              <a:rPr lang="en-US" sz="1400" dirty="0"/>
              <a:t>    Port ( </a:t>
            </a:r>
            <a:r>
              <a:rPr lang="en-US" sz="1400" dirty="0" err="1"/>
              <a:t>af</a:t>
            </a:r>
            <a:r>
              <a:rPr lang="en-US" sz="1400" dirty="0"/>
              <a:t> : in  STD_LOGIC;</a:t>
            </a:r>
          </a:p>
          <a:p>
            <a:r>
              <a:rPr lang="en-US" sz="1400" dirty="0"/>
              <a:t>           bf : in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cin</a:t>
            </a:r>
            <a:r>
              <a:rPr lang="en-US" sz="1400" dirty="0"/>
              <a:t> : in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sf</a:t>
            </a:r>
            <a:r>
              <a:rPr lang="en-US" sz="1400" dirty="0"/>
              <a:t> : out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cout</a:t>
            </a:r>
            <a:r>
              <a:rPr lang="en-US" sz="1400" dirty="0"/>
              <a:t> : out  STD_LOGIC);</a:t>
            </a:r>
          </a:p>
          <a:p>
            <a:r>
              <a:rPr lang="en-US" sz="1400" dirty="0"/>
              <a:t>end component;</a:t>
            </a:r>
          </a:p>
          <a:p>
            <a:r>
              <a:rPr lang="en-US" sz="1400" dirty="0"/>
              <a:t>signal c : STD_LOGIC_VECTOR (2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    fa1:FA port map(a(0),’1’,’0’,s(0),c(0));</a:t>
            </a:r>
          </a:p>
          <a:p>
            <a:r>
              <a:rPr lang="en-US" sz="1400" dirty="0"/>
              <a:t>    fa2:FA port map(a(1),’1’,c(0),s(1), c(1));</a:t>
            </a:r>
          </a:p>
          <a:p>
            <a:r>
              <a:rPr lang="en-US" sz="1400" dirty="0"/>
              <a:t>    fa3:FA port map(a(2),’1’,c(1),s(2), c(2));</a:t>
            </a:r>
          </a:p>
          <a:p>
            <a:r>
              <a:rPr lang="en-US" sz="1400" dirty="0"/>
              <a:t>    fa4:FA port map(a(3),’1’,c(2),s(3),</a:t>
            </a:r>
            <a:r>
              <a:rPr lang="en-US" sz="1400" dirty="0" err="1"/>
              <a:t>cout</a:t>
            </a:r>
            <a:r>
              <a:rPr lang="en-US" sz="1400" dirty="0"/>
              <a:t>);</a:t>
            </a:r>
          </a:p>
          <a:p>
            <a:r>
              <a:rPr lang="en-US" sz="1400" dirty="0"/>
              <a:t> end Behavioral;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DEF2CE-34E9-08F0-586D-CA9A96AD4F9E}"/>
              </a:ext>
            </a:extLst>
          </p:cNvPr>
          <p:cNvGrpSpPr/>
          <p:nvPr/>
        </p:nvGrpSpPr>
        <p:grpSpPr>
          <a:xfrm>
            <a:off x="2736304" y="304955"/>
            <a:ext cx="6546659" cy="1899909"/>
            <a:chOff x="2736304" y="44624"/>
            <a:chExt cx="6546659" cy="189990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7404E88-3F2E-3E3B-C4B9-D32F34BA0AD5}"/>
                </a:ext>
              </a:extLst>
            </p:cNvPr>
            <p:cNvSpPr/>
            <p:nvPr/>
          </p:nvSpPr>
          <p:spPr>
            <a:xfrm>
              <a:off x="3155832" y="526677"/>
              <a:ext cx="5675052" cy="106407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C6971B2-AC25-DC23-549F-986039A83156}"/>
                </a:ext>
              </a:extLst>
            </p:cNvPr>
            <p:cNvCxnSpPr/>
            <p:nvPr/>
          </p:nvCxnSpPr>
          <p:spPr>
            <a:xfrm rot="5400000">
              <a:off x="8255135" y="526677"/>
              <a:ext cx="37566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747EF4-1448-825B-7852-76FD6DA63DD9}"/>
                </a:ext>
              </a:extLst>
            </p:cNvPr>
            <p:cNvSpPr/>
            <p:nvPr/>
          </p:nvSpPr>
          <p:spPr>
            <a:xfrm rot="5400000">
              <a:off x="7819497" y="545754"/>
              <a:ext cx="734875" cy="1060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11796A-F538-187A-08C2-8EDFC1884CA5}"/>
                </a:ext>
              </a:extLst>
            </p:cNvPr>
            <p:cNvSpPr txBox="1"/>
            <p:nvPr/>
          </p:nvSpPr>
          <p:spPr>
            <a:xfrm>
              <a:off x="8261615" y="77582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a(0)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438384-09CB-D9C6-CE3F-AE3CC24D33A7}"/>
                </a:ext>
              </a:extLst>
            </p:cNvPr>
            <p:cNvSpPr txBox="1"/>
            <p:nvPr/>
          </p:nvSpPr>
          <p:spPr>
            <a:xfrm>
              <a:off x="7694534" y="933641"/>
              <a:ext cx="992976" cy="222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FA1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EFC44B2-1E84-2C2C-8722-E1C5FF027D89}"/>
                </a:ext>
              </a:extLst>
            </p:cNvPr>
            <p:cNvCxnSpPr/>
            <p:nvPr/>
          </p:nvCxnSpPr>
          <p:spPr>
            <a:xfrm rot="5400000">
              <a:off x="7679418" y="523006"/>
              <a:ext cx="37566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547A716-EF3A-168C-2FCE-1EFCFD529D55}"/>
                </a:ext>
              </a:extLst>
            </p:cNvPr>
            <p:cNvCxnSpPr/>
            <p:nvPr/>
          </p:nvCxnSpPr>
          <p:spPr>
            <a:xfrm>
              <a:off x="8717390" y="1049548"/>
              <a:ext cx="36554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2FE0D6-37B7-5221-E4A9-17C967277648}"/>
                </a:ext>
              </a:extLst>
            </p:cNvPr>
            <p:cNvCxnSpPr/>
            <p:nvPr/>
          </p:nvCxnSpPr>
          <p:spPr>
            <a:xfrm flipH="1">
              <a:off x="8186934" y="1443648"/>
              <a:ext cx="0" cy="500885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B84EE0-FC6F-098B-680D-0D547EF670B9}"/>
                </a:ext>
              </a:extLst>
            </p:cNvPr>
            <p:cNvSpPr txBox="1"/>
            <p:nvPr/>
          </p:nvSpPr>
          <p:spPr>
            <a:xfrm>
              <a:off x="7754420" y="77582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C73E1A-51B4-B26A-9AF0-031248631F51}"/>
                </a:ext>
              </a:extLst>
            </p:cNvPr>
            <p:cNvSpPr txBox="1"/>
            <p:nvPr/>
          </p:nvSpPr>
          <p:spPr>
            <a:xfrm>
              <a:off x="8160535" y="1631312"/>
              <a:ext cx="480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s(0)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2670DC-A521-50BE-44B2-A4598F04A96F}"/>
                </a:ext>
              </a:extLst>
            </p:cNvPr>
            <p:cNvSpPr txBox="1"/>
            <p:nvPr/>
          </p:nvSpPr>
          <p:spPr>
            <a:xfrm>
              <a:off x="8746832" y="775737"/>
              <a:ext cx="5361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cin</a:t>
              </a:r>
              <a:endParaRPr lang="en-US" sz="1200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67D342-8873-CE84-C834-54A36D23D699}"/>
                </a:ext>
              </a:extLst>
            </p:cNvPr>
            <p:cNvCxnSpPr/>
            <p:nvPr/>
          </p:nvCxnSpPr>
          <p:spPr>
            <a:xfrm rot="5400000">
              <a:off x="6824169" y="524164"/>
              <a:ext cx="37566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D14AD9-F4D2-CFEE-23A6-DB54EBC99987}"/>
                </a:ext>
              </a:extLst>
            </p:cNvPr>
            <p:cNvSpPr/>
            <p:nvPr/>
          </p:nvSpPr>
          <p:spPr>
            <a:xfrm rot="5400000">
              <a:off x="6388531" y="543241"/>
              <a:ext cx="734875" cy="1060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DA50D5-5C45-2281-A383-DFCA9E2FE52C}"/>
                </a:ext>
              </a:extLst>
            </p:cNvPr>
            <p:cNvSpPr txBox="1"/>
            <p:nvPr/>
          </p:nvSpPr>
          <p:spPr>
            <a:xfrm>
              <a:off x="6830649" y="75069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a(1)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AF63A5-D8EB-9424-0E16-2E5D112521E5}"/>
                </a:ext>
              </a:extLst>
            </p:cNvPr>
            <p:cNvSpPr txBox="1"/>
            <p:nvPr/>
          </p:nvSpPr>
          <p:spPr>
            <a:xfrm>
              <a:off x="6263569" y="931128"/>
              <a:ext cx="992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FA2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0A8D7D0-97F4-1E1E-5D24-7A397F3E62D8}"/>
                </a:ext>
              </a:extLst>
            </p:cNvPr>
            <p:cNvCxnSpPr/>
            <p:nvPr/>
          </p:nvCxnSpPr>
          <p:spPr>
            <a:xfrm rot="5400000">
              <a:off x="6248452" y="520493"/>
              <a:ext cx="37566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FAD298-DC5F-6AC6-8A0B-685090FD2C96}"/>
                </a:ext>
              </a:extLst>
            </p:cNvPr>
            <p:cNvCxnSpPr/>
            <p:nvPr/>
          </p:nvCxnSpPr>
          <p:spPr>
            <a:xfrm>
              <a:off x="7286424" y="1047035"/>
              <a:ext cx="36554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FA20A4C-6359-9DBC-5525-A717E7E3B884}"/>
                </a:ext>
              </a:extLst>
            </p:cNvPr>
            <p:cNvCxnSpPr/>
            <p:nvPr/>
          </p:nvCxnSpPr>
          <p:spPr>
            <a:xfrm flipH="1">
              <a:off x="6755969" y="1441135"/>
              <a:ext cx="0" cy="500885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F3EAFF-572B-26D5-2A60-27B4BE679A51}"/>
                </a:ext>
              </a:extLst>
            </p:cNvPr>
            <p:cNvSpPr txBox="1"/>
            <p:nvPr/>
          </p:nvSpPr>
          <p:spPr>
            <a:xfrm>
              <a:off x="6245924" y="75069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8B39DE-BB18-AAA2-B33A-C78E31687158}"/>
                </a:ext>
              </a:extLst>
            </p:cNvPr>
            <p:cNvSpPr txBox="1"/>
            <p:nvPr/>
          </p:nvSpPr>
          <p:spPr>
            <a:xfrm>
              <a:off x="6729570" y="1628800"/>
              <a:ext cx="530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s(1)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66AD80-DFBE-4AF4-9B91-DCBA251E7F0F}"/>
                </a:ext>
              </a:extLst>
            </p:cNvPr>
            <p:cNvSpPr txBox="1"/>
            <p:nvPr/>
          </p:nvSpPr>
          <p:spPr>
            <a:xfrm>
              <a:off x="7267046" y="775737"/>
              <a:ext cx="509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c(0)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42DC998-A9B0-94C9-03F6-014063B6154F}"/>
                </a:ext>
              </a:extLst>
            </p:cNvPr>
            <p:cNvCxnSpPr/>
            <p:nvPr/>
          </p:nvCxnSpPr>
          <p:spPr>
            <a:xfrm rot="5400000">
              <a:off x="5384877" y="526677"/>
              <a:ext cx="37566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A9D3582-DB13-64ED-F61C-F97092405565}"/>
                </a:ext>
              </a:extLst>
            </p:cNvPr>
            <p:cNvSpPr/>
            <p:nvPr/>
          </p:nvSpPr>
          <p:spPr>
            <a:xfrm rot="5400000">
              <a:off x="4949239" y="545754"/>
              <a:ext cx="734875" cy="1060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0FF2E67-FEE7-DF5E-60F5-3DC0A7779135}"/>
                </a:ext>
              </a:extLst>
            </p:cNvPr>
            <p:cNvSpPr txBox="1"/>
            <p:nvPr/>
          </p:nvSpPr>
          <p:spPr>
            <a:xfrm>
              <a:off x="5391358" y="83032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a(2)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645403-1BED-7EEA-C866-F1DE3CCDCC01}"/>
                </a:ext>
              </a:extLst>
            </p:cNvPr>
            <p:cNvSpPr txBox="1"/>
            <p:nvPr/>
          </p:nvSpPr>
          <p:spPr>
            <a:xfrm>
              <a:off x="4824277" y="933641"/>
              <a:ext cx="992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ACB36EA-E151-A138-A667-96863932E390}"/>
                </a:ext>
              </a:extLst>
            </p:cNvPr>
            <p:cNvCxnSpPr/>
            <p:nvPr/>
          </p:nvCxnSpPr>
          <p:spPr>
            <a:xfrm rot="5400000">
              <a:off x="4809160" y="523006"/>
              <a:ext cx="37566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B2DE20A-4066-59C9-5A5D-DEABF22BC3AE}"/>
                </a:ext>
              </a:extLst>
            </p:cNvPr>
            <p:cNvCxnSpPr/>
            <p:nvPr/>
          </p:nvCxnSpPr>
          <p:spPr>
            <a:xfrm>
              <a:off x="5847132" y="1049548"/>
              <a:ext cx="36554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388931A-0CF4-2DEA-6510-41B550DC33C1}"/>
                </a:ext>
              </a:extLst>
            </p:cNvPr>
            <p:cNvCxnSpPr/>
            <p:nvPr/>
          </p:nvCxnSpPr>
          <p:spPr>
            <a:xfrm flipH="1">
              <a:off x="5316677" y="1443648"/>
              <a:ext cx="0" cy="500885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33DAA07-5219-1DA2-F51E-D83B67A3F828}"/>
                </a:ext>
              </a:extLst>
            </p:cNvPr>
            <p:cNvSpPr txBox="1"/>
            <p:nvPr/>
          </p:nvSpPr>
          <p:spPr>
            <a:xfrm>
              <a:off x="4806632" y="83032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 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416262D-7273-DE19-4581-903F2B2DABA6}"/>
                </a:ext>
              </a:extLst>
            </p:cNvPr>
            <p:cNvSpPr txBox="1"/>
            <p:nvPr/>
          </p:nvSpPr>
          <p:spPr>
            <a:xfrm>
              <a:off x="5290278" y="1631313"/>
              <a:ext cx="658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s(2)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816BE1F-1F3C-A8EF-834F-954AC6021173}"/>
                </a:ext>
              </a:extLst>
            </p:cNvPr>
            <p:cNvCxnSpPr/>
            <p:nvPr/>
          </p:nvCxnSpPr>
          <p:spPr>
            <a:xfrm rot="5400000">
              <a:off x="3953912" y="524164"/>
              <a:ext cx="37566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B0CD545-EE20-20C9-B2E8-1C787BBF7A6D}"/>
                </a:ext>
              </a:extLst>
            </p:cNvPr>
            <p:cNvSpPr/>
            <p:nvPr/>
          </p:nvSpPr>
          <p:spPr>
            <a:xfrm rot="5400000">
              <a:off x="3518274" y="543241"/>
              <a:ext cx="734875" cy="10609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73F4C35-CDD7-B372-76BD-A74549D04751}"/>
                </a:ext>
              </a:extLst>
            </p:cNvPr>
            <p:cNvSpPr txBox="1"/>
            <p:nvPr/>
          </p:nvSpPr>
          <p:spPr>
            <a:xfrm>
              <a:off x="3960440" y="44624"/>
              <a:ext cx="5692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a(3)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DDD8FB1-27D7-03B7-B4F0-A5C7D3D80403}"/>
                </a:ext>
              </a:extLst>
            </p:cNvPr>
            <p:cNvSpPr txBox="1"/>
            <p:nvPr/>
          </p:nvSpPr>
          <p:spPr>
            <a:xfrm>
              <a:off x="3393311" y="931128"/>
              <a:ext cx="992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FA4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B35603B-931F-B05C-8D57-10A7786A7CB9}"/>
                </a:ext>
              </a:extLst>
            </p:cNvPr>
            <p:cNvCxnSpPr/>
            <p:nvPr/>
          </p:nvCxnSpPr>
          <p:spPr>
            <a:xfrm rot="5400000">
              <a:off x="3378195" y="520493"/>
              <a:ext cx="375664" cy="1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A3B0835-DDCE-7843-FF2F-80421B3FEA8F}"/>
                </a:ext>
              </a:extLst>
            </p:cNvPr>
            <p:cNvCxnSpPr/>
            <p:nvPr/>
          </p:nvCxnSpPr>
          <p:spPr>
            <a:xfrm>
              <a:off x="4416167" y="1047035"/>
              <a:ext cx="36554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CAB9AF3-4DC0-87F7-4C41-8330223EE814}"/>
                </a:ext>
              </a:extLst>
            </p:cNvPr>
            <p:cNvCxnSpPr/>
            <p:nvPr/>
          </p:nvCxnSpPr>
          <p:spPr>
            <a:xfrm flipH="1">
              <a:off x="3885711" y="1441135"/>
              <a:ext cx="0" cy="500885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0AF832D-4049-A9FF-827D-B3CE9BDEEC69}"/>
                </a:ext>
              </a:extLst>
            </p:cNvPr>
            <p:cNvSpPr txBox="1"/>
            <p:nvPr/>
          </p:nvSpPr>
          <p:spPr>
            <a:xfrm>
              <a:off x="3444942" y="44624"/>
              <a:ext cx="584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9A9E310-B9F1-3C01-057F-EB8CBFE69BDD}"/>
                </a:ext>
              </a:extLst>
            </p:cNvPr>
            <p:cNvSpPr txBox="1"/>
            <p:nvPr/>
          </p:nvSpPr>
          <p:spPr>
            <a:xfrm>
              <a:off x="3859312" y="1628800"/>
              <a:ext cx="480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s(3)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89D8277-D068-4FED-43BC-0846E3C1BEF0}"/>
                </a:ext>
              </a:extLst>
            </p:cNvPr>
            <p:cNvCxnSpPr/>
            <p:nvPr/>
          </p:nvCxnSpPr>
          <p:spPr>
            <a:xfrm>
              <a:off x="2973062" y="1083000"/>
              <a:ext cx="36554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A2C876C-B809-FB22-6A99-7DA2CC871092}"/>
                </a:ext>
              </a:extLst>
            </p:cNvPr>
            <p:cNvSpPr txBox="1"/>
            <p:nvPr/>
          </p:nvSpPr>
          <p:spPr>
            <a:xfrm>
              <a:off x="2736304" y="775737"/>
              <a:ext cx="602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cout</a:t>
              </a:r>
              <a:endParaRPr lang="en-US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7111AB6-BBBC-23C6-520B-139C058C85A6}"/>
                </a:ext>
              </a:extLst>
            </p:cNvPr>
            <p:cNvSpPr txBox="1"/>
            <p:nvPr/>
          </p:nvSpPr>
          <p:spPr>
            <a:xfrm>
              <a:off x="5805381" y="764704"/>
              <a:ext cx="509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c(1)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759AA86-8859-707D-9938-DF8704CD4208}"/>
                </a:ext>
              </a:extLst>
            </p:cNvPr>
            <p:cNvSpPr txBox="1"/>
            <p:nvPr/>
          </p:nvSpPr>
          <p:spPr>
            <a:xfrm>
              <a:off x="4386726" y="775737"/>
              <a:ext cx="509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39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50767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Calibri"/>
              </a:rPr>
              <a:t>Multiplexer</a:t>
            </a:r>
            <a:endParaRPr dirty="0"/>
          </a:p>
        </p:txBody>
      </p:sp>
      <p:sp>
        <p:nvSpPr>
          <p:cNvPr id="51" name="Rectangle 50"/>
          <p:cNvSpPr/>
          <p:nvPr/>
        </p:nvSpPr>
        <p:spPr>
          <a:xfrm rot="5400000">
            <a:off x="6861212" y="1337418"/>
            <a:ext cx="1408398" cy="1326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22505" y="1253639"/>
            <a:ext cx="527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I(0)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949540" y="1768982"/>
            <a:ext cx="1241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Multiplexer</a:t>
            </a:r>
          </a:p>
          <a:p>
            <a:pPr algn="ctr"/>
            <a:r>
              <a:rPr lang="en-US" sz="1600" dirty="0"/>
              <a:t>4:1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8228880" y="1985006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313160" y="2705087"/>
            <a:ext cx="0" cy="45720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423912" y="1553937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449064" y="1852112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49064" y="2141123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446506" y="2411588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435069" y="1590277"/>
            <a:ext cx="610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I(1)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449064" y="1870344"/>
            <a:ext cx="596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I(2)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430100" y="2141123"/>
            <a:ext cx="615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I(3)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7817216" y="2705086"/>
            <a:ext cx="0" cy="45720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15616" y="1261204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u="sng" dirty="0"/>
              <a:t>VHDL code for 4:1 Multiplexer (Behavioral design):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entity multiplexer is</a:t>
            </a:r>
          </a:p>
          <a:p>
            <a:r>
              <a:rPr lang="en-US" sz="1400" dirty="0"/>
              <a:t>    Port ( I : in STD_LOGIC_VECTOR (3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S : in  STD_LOGIC_VECTOR (1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O : out  STD_LOGIC);</a:t>
            </a:r>
          </a:p>
          <a:p>
            <a:r>
              <a:rPr lang="en-US" sz="1400" dirty="0"/>
              <a:t>end multiplexer;</a:t>
            </a:r>
          </a:p>
          <a:p>
            <a:r>
              <a:rPr lang="en-US" sz="1400" dirty="0"/>
              <a:t>architecture Behavioral of multiplexer is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Process(I,S)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case S is</a:t>
            </a:r>
          </a:p>
          <a:p>
            <a:r>
              <a:rPr lang="en-US" sz="1400" dirty="0"/>
              <a:t>when "00" =&gt; O&lt;=I(0);</a:t>
            </a:r>
          </a:p>
          <a:p>
            <a:r>
              <a:rPr lang="en-US" sz="1400" dirty="0"/>
              <a:t>when "01" =&gt; O&lt;=I(1);</a:t>
            </a:r>
          </a:p>
          <a:p>
            <a:r>
              <a:rPr lang="en-US" sz="1400" dirty="0"/>
              <a:t>when "10" =&gt; O&lt;=I(2);</a:t>
            </a:r>
          </a:p>
          <a:p>
            <a:r>
              <a:rPr lang="en-US" sz="1400" dirty="0"/>
              <a:t>when “11” =&gt; O&lt;=I(3);</a:t>
            </a:r>
          </a:p>
          <a:p>
            <a:r>
              <a:rPr lang="en-US" sz="1400" dirty="0"/>
              <a:t>when Others =&gt; O&lt;=‘U’;</a:t>
            </a:r>
          </a:p>
          <a:p>
            <a:endParaRPr lang="en-US" sz="1400" dirty="0"/>
          </a:p>
          <a:p>
            <a:r>
              <a:rPr lang="en-US" sz="1400" dirty="0"/>
              <a:t>end case;</a:t>
            </a:r>
          </a:p>
          <a:p>
            <a:r>
              <a:rPr lang="en-US" sz="1400" dirty="0"/>
              <a:t>end Process;</a:t>
            </a:r>
          </a:p>
          <a:p>
            <a:r>
              <a:rPr lang="en-US" sz="1400" dirty="0"/>
              <a:t>end Behavioral;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2475" y="3138101"/>
            <a:ext cx="475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S(0)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45815" y="3152001"/>
            <a:ext cx="475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S(1)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44408" y="1630482"/>
            <a:ext cx="475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57676"/>
              </p:ext>
            </p:extLst>
          </p:nvPr>
        </p:nvGraphicFramePr>
        <p:xfrm>
          <a:off x="6868745" y="4509120"/>
          <a:ext cx="1740344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I(3)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085168" y="4149080"/>
            <a:ext cx="1231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Truth Table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267744" y="3262745"/>
            <a:ext cx="4248472" cy="1822439"/>
            <a:chOff x="1979712" y="3262745"/>
            <a:chExt cx="4248472" cy="182243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999033" y="3262745"/>
              <a:ext cx="1132807" cy="13855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979712" y="5085184"/>
              <a:ext cx="1152128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131840" y="3262745"/>
              <a:ext cx="0" cy="1822439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3553772" y="3804632"/>
              <a:ext cx="267441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Process block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within process block execution is sequential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131840" y="4066242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877262" y="2996575"/>
            <a:ext cx="4036844" cy="523220"/>
            <a:chOff x="1589230" y="2996575"/>
            <a:chExt cx="4036844" cy="523220"/>
          </a:xfrm>
        </p:grpSpPr>
        <p:sp>
          <p:nvSpPr>
            <p:cNvPr id="9" name="Rectangle 8"/>
            <p:cNvSpPr/>
            <p:nvPr/>
          </p:nvSpPr>
          <p:spPr>
            <a:xfrm>
              <a:off x="1589230" y="3203852"/>
              <a:ext cx="288031" cy="266713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V="1">
              <a:off x="1939219" y="3162287"/>
              <a:ext cx="1649821" cy="191797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519407" y="2996575"/>
              <a:ext cx="21066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These parameters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 are called sensitivity list</a:t>
              </a:r>
            </a:p>
          </p:txBody>
        </p:sp>
      </p:grpSp>
      <p:sp>
        <p:nvSpPr>
          <p:cNvPr id="13" name="Left Brace 12"/>
          <p:cNvSpPr/>
          <p:nvPr/>
        </p:nvSpPr>
        <p:spPr>
          <a:xfrm>
            <a:off x="971600" y="3717032"/>
            <a:ext cx="103090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-36512" y="3995191"/>
            <a:ext cx="1111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switch case</a:t>
            </a:r>
          </a:p>
        </p:txBody>
      </p:sp>
    </p:spTree>
    <p:extLst>
      <p:ext uri="{BB962C8B-B14F-4D97-AF65-F5344CB8AC3E}">
        <p14:creationId xmlns:p14="http://schemas.microsoft.com/office/powerpoint/2010/main" val="188419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3" grpId="0"/>
      <p:bldP spid="64" grpId="0"/>
      <p:bldP spid="65" grpId="0"/>
      <p:bldP spid="66" grpId="0"/>
      <p:bldP spid="18" grpId="0"/>
      <p:bldP spid="19" grpId="0"/>
      <p:bldP spid="20" grpId="0"/>
      <p:bldP spid="22" grpId="0"/>
      <p:bldP spid="13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50767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 err="1">
                <a:solidFill>
                  <a:srgbClr val="000000"/>
                </a:solidFill>
                <a:latin typeface="Calibri"/>
              </a:rPr>
              <a:t>Demultiplexer</a:t>
            </a:r>
            <a:endParaRPr dirty="0"/>
          </a:p>
        </p:txBody>
      </p:sp>
      <p:sp>
        <p:nvSpPr>
          <p:cNvPr id="51" name="Rectangle 50"/>
          <p:cNvSpPr/>
          <p:nvPr/>
        </p:nvSpPr>
        <p:spPr>
          <a:xfrm rot="5400000">
            <a:off x="6327323" y="1280531"/>
            <a:ext cx="1408398" cy="1326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674786" y="1196752"/>
            <a:ext cx="62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O(0)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415651" y="1712095"/>
            <a:ext cx="1241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DMUX</a:t>
            </a:r>
          </a:p>
          <a:p>
            <a:pPr algn="ctr"/>
            <a:r>
              <a:rPr lang="en-US" sz="1600" dirty="0"/>
              <a:t>1:4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5890023" y="1879812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676193" y="1497050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701345" y="1795225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701345" y="2084236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698787" y="2354701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87350" y="1533390"/>
            <a:ext cx="61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O(1)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73635" y="1844824"/>
            <a:ext cx="601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O(2)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82381" y="2084236"/>
            <a:ext cx="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O(3)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779271" y="2648200"/>
            <a:ext cx="0" cy="45720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283327" y="2648199"/>
            <a:ext cx="0" cy="45720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39478" y="1944000"/>
            <a:ext cx="492460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VHDL code for 1:4 </a:t>
            </a:r>
            <a:r>
              <a:rPr lang="en-US" sz="1400" b="1" u="sng" dirty="0" err="1"/>
              <a:t>Demultiplexer</a:t>
            </a:r>
            <a:r>
              <a:rPr lang="en-US" sz="1400" b="1" u="sng" dirty="0"/>
              <a:t> (Behavioral design):</a:t>
            </a:r>
            <a:endParaRPr lang="en-US" sz="1400" dirty="0"/>
          </a:p>
          <a:p>
            <a:r>
              <a:rPr lang="en-US" sz="1400" dirty="0"/>
              <a:t>entity </a:t>
            </a:r>
            <a:r>
              <a:rPr lang="en-US" sz="1400" dirty="0" err="1"/>
              <a:t>demux</a:t>
            </a:r>
            <a:r>
              <a:rPr lang="en-US" sz="1400" dirty="0"/>
              <a:t> is</a:t>
            </a:r>
          </a:p>
          <a:p>
            <a:r>
              <a:rPr lang="en-US" sz="1400" dirty="0"/>
              <a:t>    Port ( I : in  STD_LOGIC;</a:t>
            </a:r>
          </a:p>
          <a:p>
            <a:r>
              <a:rPr lang="en-US" sz="1400" dirty="0"/>
              <a:t>           S : in  STD_LOGIC_VECTOR (1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O : out  STD_LOGIC_VECTOR (3 </a:t>
            </a:r>
            <a:r>
              <a:rPr lang="en-US" sz="1400" dirty="0" err="1"/>
              <a:t>downto</a:t>
            </a:r>
            <a:r>
              <a:rPr lang="en-US" sz="1400" dirty="0"/>
              <a:t> 0));</a:t>
            </a:r>
          </a:p>
          <a:p>
            <a:r>
              <a:rPr lang="en-US" sz="1400" dirty="0"/>
              <a:t>end </a:t>
            </a:r>
            <a:r>
              <a:rPr lang="en-US" sz="1400" dirty="0" err="1"/>
              <a:t>demux</a:t>
            </a:r>
            <a:r>
              <a:rPr lang="en-US" sz="1400" dirty="0"/>
              <a:t>;</a:t>
            </a:r>
          </a:p>
          <a:p>
            <a:r>
              <a:rPr lang="en-US" sz="1400" dirty="0"/>
              <a:t>architecture Behavioral of </a:t>
            </a:r>
            <a:r>
              <a:rPr lang="en-US" sz="1400" dirty="0" err="1"/>
              <a:t>demux</a:t>
            </a:r>
            <a:r>
              <a:rPr lang="en-US" sz="1400" dirty="0"/>
              <a:t> is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process(I,S)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O&lt;="UUUU";</a:t>
            </a:r>
          </a:p>
          <a:p>
            <a:r>
              <a:rPr lang="en-US" sz="1400" dirty="0"/>
              <a:t>case S is</a:t>
            </a:r>
          </a:p>
          <a:p>
            <a:r>
              <a:rPr lang="en-US" sz="1400" dirty="0"/>
              <a:t>when "00"=&gt; O(0)&lt;=I;</a:t>
            </a:r>
          </a:p>
          <a:p>
            <a:r>
              <a:rPr lang="en-US" sz="1400" dirty="0"/>
              <a:t>when "01"=&gt; O(1)&lt;=I;</a:t>
            </a:r>
          </a:p>
          <a:p>
            <a:r>
              <a:rPr lang="en-US" sz="1400" dirty="0"/>
              <a:t>when "10"=&gt; O(2)&lt;=I;</a:t>
            </a:r>
          </a:p>
          <a:p>
            <a:r>
              <a:rPr lang="en-US" sz="1400" dirty="0"/>
              <a:t>when “11” =&gt; O(3)&lt;=I;</a:t>
            </a:r>
          </a:p>
          <a:p>
            <a:r>
              <a:rPr lang="en-US" sz="1400" dirty="0"/>
              <a:t>when others =&gt; O&lt;=“UUUU”;</a:t>
            </a:r>
          </a:p>
          <a:p>
            <a:r>
              <a:rPr lang="en-US" sz="1400" dirty="0"/>
              <a:t>end case;</a:t>
            </a:r>
          </a:p>
          <a:p>
            <a:r>
              <a:rPr lang="en-US" sz="1400" dirty="0"/>
              <a:t>end process;</a:t>
            </a:r>
          </a:p>
          <a:p>
            <a:r>
              <a:rPr lang="en-US" sz="1400" dirty="0"/>
              <a:t>end Behavioral;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62273" y="3110615"/>
            <a:ext cx="475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S(0)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5613" y="3124515"/>
            <a:ext cx="475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S(1)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90229" y="1573595"/>
            <a:ext cx="237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974875"/>
              </p:ext>
            </p:extLst>
          </p:nvPr>
        </p:nvGraphicFramePr>
        <p:xfrm>
          <a:off x="5574059" y="3861048"/>
          <a:ext cx="341853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3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93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O(0)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626195" y="3501008"/>
            <a:ext cx="1231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Truth Table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01647" y="4085037"/>
            <a:ext cx="2674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Here U means Uninitialized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565860" y="4243070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3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-27384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Calibri"/>
              </a:rPr>
              <a:t>Decoder</a:t>
            </a:r>
            <a:endParaRPr dirty="0"/>
          </a:p>
        </p:txBody>
      </p:sp>
      <p:sp>
        <p:nvSpPr>
          <p:cNvPr id="51" name="Rectangle 50"/>
          <p:cNvSpPr/>
          <p:nvPr/>
        </p:nvSpPr>
        <p:spPr>
          <a:xfrm rot="5400000">
            <a:off x="6471339" y="1352539"/>
            <a:ext cx="1408398" cy="1326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59667" y="1784103"/>
            <a:ext cx="1241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Decoder</a:t>
            </a:r>
          </a:p>
          <a:p>
            <a:pPr algn="ctr"/>
            <a:r>
              <a:rPr lang="en-US" sz="1600" dirty="0"/>
              <a:t>2:4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6034039" y="1640087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22071" y="2909404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37875" y="902905"/>
            <a:ext cx="4572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u="sng" dirty="0"/>
              <a:t>VHDL code for 2:4 Decoder: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entity decoder is</a:t>
            </a:r>
          </a:p>
          <a:p>
            <a:r>
              <a:rPr lang="en-US" sz="1400" dirty="0"/>
              <a:t>    Port ( a : in  STD_LOGIC;</a:t>
            </a:r>
          </a:p>
          <a:p>
            <a:r>
              <a:rPr lang="en-US" sz="1400" dirty="0"/>
              <a:t>           b : in  STD_LOGIC;</a:t>
            </a:r>
          </a:p>
          <a:p>
            <a:r>
              <a:rPr lang="en-US" sz="1400" dirty="0"/>
              <a:t>           enable : in  STD_LOGIC;</a:t>
            </a:r>
          </a:p>
          <a:p>
            <a:r>
              <a:rPr lang="en-US" sz="1400" dirty="0"/>
              <a:t>           z : out  STD_LOGIC_VECTOR (3 </a:t>
            </a:r>
            <a:r>
              <a:rPr lang="en-US" sz="1400" dirty="0" err="1"/>
              <a:t>downto</a:t>
            </a:r>
            <a:r>
              <a:rPr lang="en-US" sz="1400" dirty="0"/>
              <a:t> 0));</a:t>
            </a:r>
          </a:p>
          <a:p>
            <a:r>
              <a:rPr lang="en-US" sz="1400" dirty="0"/>
              <a:t>end decoder;</a:t>
            </a:r>
          </a:p>
          <a:p>
            <a:r>
              <a:rPr lang="en-US" sz="1400" dirty="0"/>
              <a:t>architecture Behavioral of decoder is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process(</a:t>
            </a:r>
            <a:r>
              <a:rPr lang="en-US" sz="1400" dirty="0" err="1"/>
              <a:t>a,b,enable</a:t>
            </a:r>
            <a:r>
              <a:rPr lang="en-US" sz="1400" dirty="0"/>
              <a:t>)</a:t>
            </a:r>
          </a:p>
          <a:p>
            <a:r>
              <a:rPr lang="en-US" sz="1400" dirty="0"/>
              <a:t>variable </a:t>
            </a:r>
            <a:r>
              <a:rPr lang="en-US" sz="1400" dirty="0" err="1"/>
              <a:t>abar,bbar:STD_LOGIC</a:t>
            </a:r>
            <a:r>
              <a:rPr lang="en-US" sz="1400" dirty="0"/>
              <a:t>;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 err="1"/>
              <a:t>abar</a:t>
            </a:r>
            <a:r>
              <a:rPr lang="en-US" sz="1400" dirty="0"/>
              <a:t>:=NOT a;</a:t>
            </a:r>
          </a:p>
          <a:p>
            <a:r>
              <a:rPr lang="en-US" sz="1400" dirty="0" err="1"/>
              <a:t>bbar</a:t>
            </a:r>
            <a:r>
              <a:rPr lang="en-US" sz="1400" dirty="0"/>
              <a:t>:= NOT b;</a:t>
            </a:r>
          </a:p>
          <a:p>
            <a:r>
              <a:rPr lang="en-US" sz="1400" dirty="0"/>
              <a:t>if enable='1'then</a:t>
            </a:r>
          </a:p>
          <a:p>
            <a:r>
              <a:rPr lang="en-US" sz="1400" dirty="0"/>
              <a:t>z(0)&lt;=</a:t>
            </a:r>
            <a:r>
              <a:rPr lang="en-US" sz="1400" dirty="0" err="1"/>
              <a:t>abar</a:t>
            </a:r>
            <a:r>
              <a:rPr lang="en-US" sz="1400" dirty="0"/>
              <a:t> AND </a:t>
            </a:r>
            <a:r>
              <a:rPr lang="en-US" sz="1400" dirty="0" err="1"/>
              <a:t>bbar</a:t>
            </a:r>
            <a:r>
              <a:rPr lang="en-US" sz="1400" dirty="0"/>
              <a:t>;</a:t>
            </a:r>
          </a:p>
          <a:p>
            <a:r>
              <a:rPr lang="en-US" sz="1400" dirty="0"/>
              <a:t>z(1)&lt;=</a:t>
            </a:r>
            <a:r>
              <a:rPr lang="en-US" sz="1400" dirty="0" err="1"/>
              <a:t>abar</a:t>
            </a:r>
            <a:r>
              <a:rPr lang="en-US" sz="1400" dirty="0"/>
              <a:t>  AND  b;</a:t>
            </a:r>
          </a:p>
          <a:p>
            <a:r>
              <a:rPr lang="en-US" sz="1400" dirty="0"/>
              <a:t>z(2)&lt;=a  AND  </a:t>
            </a:r>
            <a:r>
              <a:rPr lang="en-US" sz="1400" dirty="0" err="1"/>
              <a:t>bbar</a:t>
            </a:r>
            <a:r>
              <a:rPr lang="en-US" sz="1400" dirty="0"/>
              <a:t>;</a:t>
            </a:r>
          </a:p>
          <a:p>
            <a:r>
              <a:rPr lang="en-US" sz="1400" dirty="0"/>
              <a:t>z(3)&lt;=a  AND  b;</a:t>
            </a:r>
          </a:p>
          <a:p>
            <a:r>
              <a:rPr lang="en-US" sz="1400" dirty="0"/>
              <a:t>else</a:t>
            </a:r>
          </a:p>
          <a:p>
            <a:r>
              <a:rPr lang="en-US" sz="1400" dirty="0"/>
              <a:t>z&lt;="UUUU";</a:t>
            </a:r>
          </a:p>
          <a:p>
            <a:r>
              <a:rPr lang="en-US" sz="1400" dirty="0"/>
              <a:t>end if;</a:t>
            </a:r>
          </a:p>
          <a:p>
            <a:r>
              <a:rPr lang="en-US" sz="1400" dirty="0"/>
              <a:t>end process;</a:t>
            </a:r>
          </a:p>
          <a:p>
            <a:r>
              <a:rPr lang="en-US" sz="1400" dirty="0"/>
              <a:t>end Behavioral;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13511" y="1340768"/>
            <a:ext cx="62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z(0)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814918" y="1641066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40070" y="1939241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40070" y="2228252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837512" y="2498717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826075" y="1677406"/>
            <a:ext cx="615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z(1)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12360" y="1988840"/>
            <a:ext cx="601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z(2)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21106" y="2228252"/>
            <a:ext cx="620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z(3)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034039" y="2228252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79271" y="2675910"/>
            <a:ext cx="0" cy="22860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05695" y="1393047"/>
            <a:ext cx="31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43098" y="1946787"/>
            <a:ext cx="313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05694" y="2863969"/>
            <a:ext cx="9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enable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792849"/>
              </p:ext>
            </p:extLst>
          </p:nvPr>
        </p:nvGraphicFramePr>
        <p:xfrm>
          <a:off x="5267545" y="4209256"/>
          <a:ext cx="341853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3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93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z(3)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z(2)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z(1)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z(0)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7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40585" y="5777723"/>
            <a:ext cx="12997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z(0) = a’ . b’</a:t>
            </a:r>
          </a:p>
          <a:p>
            <a:r>
              <a:rPr lang="en-US" sz="1600" dirty="0"/>
              <a:t>z(1) = a’ . b</a:t>
            </a:r>
          </a:p>
          <a:p>
            <a:r>
              <a:rPr lang="en-US" sz="1600" dirty="0"/>
              <a:t>z(2) = a . b’</a:t>
            </a:r>
          </a:p>
          <a:p>
            <a:r>
              <a:rPr lang="en-US" sz="1600" dirty="0"/>
              <a:t>z(3) = a . 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19872" y="3295682"/>
            <a:ext cx="30587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Here </a:t>
            </a:r>
            <a:r>
              <a:rPr lang="en-US" sz="1400" dirty="0" err="1">
                <a:solidFill>
                  <a:srgbClr val="FF0000"/>
                </a:solidFill>
              </a:rPr>
              <a:t>abar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bbar</a:t>
            </a:r>
            <a:r>
              <a:rPr lang="en-US" sz="1400" dirty="0">
                <a:solidFill>
                  <a:srgbClr val="FF0000"/>
                </a:solidFill>
              </a:rPr>
              <a:t> are two variables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059832" y="3429000"/>
            <a:ext cx="416933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04648" y="3839562"/>
            <a:ext cx="1231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318473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/>
      <p:bldP spid="16" grpId="0"/>
      <p:bldP spid="21" grpId="0"/>
      <p:bldP spid="22" grpId="0"/>
      <p:bldP spid="23" grpId="0"/>
      <p:bldP spid="27" grpId="0"/>
      <p:bldP spid="28" grpId="0"/>
      <p:bldP spid="29" grpId="0"/>
      <p:bldP spid="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148" y="1988840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portion in VHDL coding.</a:t>
            </a:r>
          </a:p>
          <a:p>
            <a:pPr marL="342900" indent="-342900">
              <a:buAutoNum type="arabicPeriod"/>
            </a:pPr>
            <a:r>
              <a:rPr lang="en-US" b="1" dirty="0"/>
              <a:t>Entity part: </a:t>
            </a:r>
            <a:r>
              <a:rPr lang="en-US" dirty="0"/>
              <a:t>In entity part all inputs, outputs of a hardware circuit and their types are declared.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Architecture part: </a:t>
            </a:r>
            <a:r>
              <a:rPr lang="en-US" dirty="0"/>
              <a:t>In architecture part the actual logic is defined.</a:t>
            </a:r>
          </a:p>
        </p:txBody>
      </p:sp>
      <p:sp>
        <p:nvSpPr>
          <p:cNvPr id="5" name="CustomShape 1"/>
          <p:cNvSpPr/>
          <p:nvPr/>
        </p:nvSpPr>
        <p:spPr>
          <a:xfrm>
            <a:off x="-35737" y="88129"/>
            <a:ext cx="9163504" cy="74858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3200" dirty="0">
                <a:solidFill>
                  <a:srgbClr val="000000"/>
                </a:solidFill>
                <a:latin typeface="Calibri"/>
              </a:rPr>
              <a:t>Basic structure of VHDL programming</a:t>
            </a:r>
            <a:endParaRPr sz="3200" dirty="0"/>
          </a:p>
        </p:txBody>
      </p:sp>
      <p:sp>
        <p:nvSpPr>
          <p:cNvPr id="6" name="Rectangle 5"/>
          <p:cNvSpPr/>
          <p:nvPr/>
        </p:nvSpPr>
        <p:spPr>
          <a:xfrm>
            <a:off x="1142894" y="3501008"/>
            <a:ext cx="46354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VHDL code</a:t>
            </a:r>
          </a:p>
          <a:p>
            <a:r>
              <a:rPr lang="en-US" dirty="0"/>
              <a:t>entity </a:t>
            </a:r>
            <a:r>
              <a:rPr lang="en-US" dirty="0" err="1"/>
              <a:t>entity_name</a:t>
            </a:r>
            <a:r>
              <a:rPr lang="en-US" dirty="0"/>
              <a:t> is</a:t>
            </a:r>
          </a:p>
          <a:p>
            <a:r>
              <a:rPr lang="en-US" dirty="0"/>
              <a:t>    Port ( port name : in  type;</a:t>
            </a:r>
          </a:p>
          <a:p>
            <a:r>
              <a:rPr lang="en-US" dirty="0"/>
              <a:t>              port name : out  type);</a:t>
            </a:r>
          </a:p>
          <a:p>
            <a:r>
              <a:rPr lang="en-US" dirty="0"/>
              <a:t>end </a:t>
            </a:r>
            <a:r>
              <a:rPr lang="en-US" dirty="0" err="1"/>
              <a:t>entity_name</a:t>
            </a:r>
            <a:r>
              <a:rPr lang="en-US" dirty="0"/>
              <a:t>;</a:t>
            </a:r>
          </a:p>
          <a:p>
            <a:r>
              <a:rPr lang="en-US" dirty="0"/>
              <a:t>architecture Behavioral of </a:t>
            </a:r>
            <a:r>
              <a:rPr lang="en-US" dirty="0" err="1"/>
              <a:t>entity_name</a:t>
            </a:r>
            <a:r>
              <a:rPr lang="en-US" dirty="0"/>
              <a:t> is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Actual logic;</a:t>
            </a:r>
          </a:p>
          <a:p>
            <a:r>
              <a:rPr lang="en-US" dirty="0"/>
              <a:t>end Behavioral;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0370" y="818128"/>
            <a:ext cx="2574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full form of VHDL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147549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Very High Speed Integrated Circuit</a:t>
            </a:r>
          </a:p>
        </p:txBody>
      </p:sp>
      <p:sp>
        <p:nvSpPr>
          <p:cNvPr id="9" name="Rectangle 8"/>
          <p:cNvSpPr/>
          <p:nvPr/>
        </p:nvSpPr>
        <p:spPr>
          <a:xfrm>
            <a:off x="3995936" y="1475492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7243" y="147549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76256" y="1475492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Language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267744" y="1044359"/>
            <a:ext cx="938837" cy="5374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39141" y="1044359"/>
            <a:ext cx="800811" cy="5374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63888" y="1068484"/>
            <a:ext cx="1853355" cy="513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94228" y="1052736"/>
            <a:ext cx="3614076" cy="5291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3543028" y="4581128"/>
            <a:ext cx="1961634" cy="212541"/>
            <a:chOff x="2555776" y="4581128"/>
            <a:chExt cx="1934789" cy="212541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2555776" y="4793669"/>
              <a:ext cx="19347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555776" y="4581128"/>
              <a:ext cx="0" cy="212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471020" y="3935789"/>
            <a:ext cx="1961634" cy="213291"/>
            <a:chOff x="2483768" y="3935789"/>
            <a:chExt cx="1934789" cy="213291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483768" y="3935789"/>
              <a:ext cx="19347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483768" y="3936539"/>
              <a:ext cx="0" cy="212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5485262" y="3751123"/>
            <a:ext cx="1417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For input it is in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580078" y="4581128"/>
            <a:ext cx="1638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For output it is out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094287" y="4293096"/>
            <a:ext cx="18990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045154" y="4139788"/>
            <a:ext cx="28507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Type is either bit or STD_LOGIC 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7524327" y="4365104"/>
            <a:ext cx="0" cy="1611474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>
            <a:off x="1146295" y="3880369"/>
            <a:ext cx="99481" cy="10146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269236" y="5877272"/>
            <a:ext cx="59112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Bit represents either logic 0 or logic 1 only these two logic.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STD_LOGIC represent standard logic ( logic 0, logic1, Uninitialized(U),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Don’t care (X), High Impedance (Z) like different types of logic)</a:t>
            </a:r>
          </a:p>
        </p:txBody>
      </p:sp>
      <p:sp>
        <p:nvSpPr>
          <p:cNvPr id="57" name="Left Brace 56"/>
          <p:cNvSpPr/>
          <p:nvPr/>
        </p:nvSpPr>
        <p:spPr>
          <a:xfrm>
            <a:off x="1114254" y="5006617"/>
            <a:ext cx="99481" cy="101467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85345" y="4201343"/>
            <a:ext cx="1146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Entity part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-36512" y="5229200"/>
            <a:ext cx="11521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Architecture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part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1912" y="16915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(VHSIC)</a:t>
            </a:r>
          </a:p>
        </p:txBody>
      </p:sp>
    </p:spTree>
    <p:extLst>
      <p:ext uri="{BB962C8B-B14F-4D97-AF65-F5344CB8AC3E}">
        <p14:creationId xmlns:p14="http://schemas.microsoft.com/office/powerpoint/2010/main" val="102949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45" grpId="0"/>
      <p:bldP spid="46" grpId="0"/>
      <p:bldP spid="50" grpId="0"/>
      <p:bldP spid="54" grpId="0" animBg="1"/>
      <p:bldP spid="56" grpId="0"/>
      <p:bldP spid="57" grpId="0" animBg="1"/>
      <p:bldP spid="58" grpId="0"/>
      <p:bldP spid="5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itchFamily="34" charset="0"/>
                <a:cs typeface="Calibri" pitchFamily="34" charset="0"/>
              </a:rPr>
              <a:t>Difference between signal and variable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268760"/>
            <a:ext cx="80648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Signal is used to represent intermediate input output which has a real existence.</a:t>
            </a:r>
          </a:p>
          <a:p>
            <a:r>
              <a:rPr lang="en-US" sz="1600" dirty="0"/>
              <a:t>Variable is used to store the value temporary and not really exist in the hardware circuit.</a:t>
            </a:r>
          </a:p>
          <a:p>
            <a:endParaRPr lang="en-US" sz="1600" dirty="0"/>
          </a:p>
          <a:p>
            <a:r>
              <a:rPr lang="en-US" sz="1600" dirty="0"/>
              <a:t>2. Assigning value to signal and variable is different.</a:t>
            </a:r>
          </a:p>
          <a:p>
            <a:endParaRPr lang="en-US" sz="1600" dirty="0"/>
          </a:p>
          <a:p>
            <a:r>
              <a:rPr lang="en-US" sz="1600" dirty="0"/>
              <a:t>signal  s :STD_LOGIC;</a:t>
            </a:r>
          </a:p>
          <a:p>
            <a:r>
              <a:rPr lang="en-US" sz="1600" dirty="0"/>
              <a:t>s&lt;=‘1’;</a:t>
            </a:r>
          </a:p>
          <a:p>
            <a:r>
              <a:rPr lang="en-US" sz="1600" dirty="0"/>
              <a:t>variable v : STD_LOGIC;</a:t>
            </a:r>
          </a:p>
          <a:p>
            <a:r>
              <a:rPr lang="en-US" sz="1600" dirty="0"/>
              <a:t>v:=‘1’;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228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FADD6-5D3B-4F97-336B-B371AC463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>
            <a:extLst>
              <a:ext uri="{FF2B5EF4-FFF2-40B4-BE49-F238E27FC236}">
                <a16:creationId xmlns:a16="http://schemas.microsoft.com/office/drawing/2014/main" id="{FFEC3E7F-9483-E1C1-43FF-7887240CA4E6}"/>
              </a:ext>
            </a:extLst>
          </p:cNvPr>
          <p:cNvSpPr/>
          <p:nvPr/>
        </p:nvSpPr>
        <p:spPr>
          <a:xfrm>
            <a:off x="457200" y="-27384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Calibri"/>
              </a:rPr>
              <a:t>Decoder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E099A-B156-CB23-1F0D-34527920A161}"/>
              </a:ext>
            </a:extLst>
          </p:cNvPr>
          <p:cNvSpPr/>
          <p:nvPr/>
        </p:nvSpPr>
        <p:spPr>
          <a:xfrm>
            <a:off x="437874" y="902905"/>
            <a:ext cx="501445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VHDL code for 3:8 Decoder by using two 2:4 decoders: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entity decoder_3_8 is</a:t>
            </a:r>
          </a:p>
          <a:p>
            <a:r>
              <a:rPr lang="en-US" sz="1400" dirty="0"/>
              <a:t>    Port ( a : in  STD_LOGIC;</a:t>
            </a:r>
          </a:p>
          <a:p>
            <a:r>
              <a:rPr lang="en-US" sz="1400" dirty="0"/>
              <a:t>           b : in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en</a:t>
            </a:r>
            <a:r>
              <a:rPr lang="en-US" sz="1400" dirty="0"/>
              <a:t> : in  STD_LOGIC;</a:t>
            </a:r>
          </a:p>
          <a:p>
            <a:r>
              <a:rPr lang="en-US" sz="1400" dirty="0"/>
              <a:t>           z : out  STD_LOGIC_VECTOR (7 </a:t>
            </a:r>
            <a:r>
              <a:rPr lang="en-US" sz="1400" dirty="0" err="1"/>
              <a:t>downto</a:t>
            </a:r>
            <a:r>
              <a:rPr lang="en-US" sz="1400" dirty="0"/>
              <a:t> 0));</a:t>
            </a:r>
          </a:p>
          <a:p>
            <a:r>
              <a:rPr lang="en-US" sz="1400" dirty="0"/>
              <a:t>end decoder_3_8;</a:t>
            </a:r>
          </a:p>
          <a:p>
            <a:r>
              <a:rPr lang="en-US" sz="1400" dirty="0"/>
              <a:t>architecture Behavioral of decoder_3_8 is</a:t>
            </a:r>
          </a:p>
          <a:p>
            <a:r>
              <a:rPr lang="en-US" sz="1400" dirty="0"/>
              <a:t>component decoder is</a:t>
            </a:r>
          </a:p>
          <a:p>
            <a:r>
              <a:rPr lang="en-US" sz="1400" dirty="0"/>
              <a:t>    Port ( a : in  STD_LOGIC;</a:t>
            </a:r>
          </a:p>
          <a:p>
            <a:r>
              <a:rPr lang="en-US" sz="1400" dirty="0"/>
              <a:t>           b : in  STD_LOGIC;</a:t>
            </a:r>
          </a:p>
          <a:p>
            <a:r>
              <a:rPr lang="en-US" sz="1400" dirty="0"/>
              <a:t>           enable : in  STD_LOGIC;</a:t>
            </a:r>
          </a:p>
          <a:p>
            <a:r>
              <a:rPr lang="en-US" sz="1400" dirty="0"/>
              <a:t>           z : out  STD_LOGIC_VECTOR (3 </a:t>
            </a:r>
            <a:r>
              <a:rPr lang="en-US" sz="1400" dirty="0" err="1"/>
              <a:t>downto</a:t>
            </a:r>
            <a:r>
              <a:rPr lang="en-US" sz="1400" dirty="0"/>
              <a:t> 0));</a:t>
            </a:r>
          </a:p>
          <a:p>
            <a:r>
              <a:rPr lang="en-US" sz="1400" dirty="0"/>
              <a:t>end component;</a:t>
            </a:r>
          </a:p>
          <a:p>
            <a:r>
              <a:rPr lang="en-US" sz="1400" dirty="0"/>
              <a:t>signal </a:t>
            </a:r>
            <a:r>
              <a:rPr lang="en-US" sz="1400" dirty="0" err="1"/>
              <a:t>nen</a:t>
            </a:r>
            <a:r>
              <a:rPr lang="en-US" sz="1400" dirty="0"/>
              <a:t>: not </a:t>
            </a:r>
            <a:r>
              <a:rPr lang="en-US" sz="1400" dirty="0" err="1"/>
              <a:t>en</a:t>
            </a:r>
            <a:r>
              <a:rPr lang="en-US" sz="1400" dirty="0"/>
              <a:t>;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D1: decoder port map(</a:t>
            </a:r>
            <a:r>
              <a:rPr lang="en-US" sz="1400" dirty="0" err="1"/>
              <a:t>a,b,nen,z</a:t>
            </a:r>
            <a:r>
              <a:rPr lang="en-US" sz="1400" dirty="0"/>
              <a:t>(3 </a:t>
            </a:r>
            <a:r>
              <a:rPr lang="en-US" sz="1400" dirty="0" err="1"/>
              <a:t>downto</a:t>
            </a:r>
            <a:r>
              <a:rPr lang="en-US" sz="1400" dirty="0"/>
              <a:t> 0));</a:t>
            </a:r>
          </a:p>
          <a:p>
            <a:r>
              <a:rPr lang="en-US" sz="1400" dirty="0"/>
              <a:t>D2: decoder port map(</a:t>
            </a:r>
            <a:r>
              <a:rPr lang="en-US" sz="1400" dirty="0" err="1"/>
              <a:t>a,b,en,z</a:t>
            </a:r>
            <a:r>
              <a:rPr lang="en-US" sz="1400" dirty="0"/>
              <a:t>(7 </a:t>
            </a:r>
            <a:r>
              <a:rPr lang="en-US" sz="1400" dirty="0" err="1"/>
              <a:t>downto</a:t>
            </a:r>
            <a:r>
              <a:rPr lang="en-US" sz="1400" dirty="0"/>
              <a:t> 4));</a:t>
            </a:r>
          </a:p>
          <a:p>
            <a:r>
              <a:rPr lang="en-US" sz="1400" dirty="0"/>
              <a:t>end Behavioral;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121A9E-CF3E-3504-5F5F-EBA28C75CE66}"/>
              </a:ext>
            </a:extLst>
          </p:cNvPr>
          <p:cNvGrpSpPr/>
          <p:nvPr/>
        </p:nvGrpSpPr>
        <p:grpSpPr>
          <a:xfrm>
            <a:off x="5528107" y="1311809"/>
            <a:ext cx="3436381" cy="3981882"/>
            <a:chOff x="5312083" y="1311809"/>
            <a:chExt cx="3436381" cy="398188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E0A1D6-10AD-2B9C-29D8-86322A42A888}"/>
                </a:ext>
              </a:extLst>
            </p:cNvPr>
            <p:cNvGrpSpPr/>
            <p:nvPr/>
          </p:nvGrpSpPr>
          <p:grpSpPr>
            <a:xfrm>
              <a:off x="5312083" y="1311809"/>
              <a:ext cx="3386252" cy="1606769"/>
              <a:chOff x="5055034" y="1311809"/>
              <a:chExt cx="3386252" cy="1606769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88CD072-C92F-7A09-1339-7420D6E9BF57}"/>
                  </a:ext>
                </a:extLst>
              </p:cNvPr>
              <p:cNvSpPr/>
              <p:nvPr/>
            </p:nvSpPr>
            <p:spPr>
              <a:xfrm rot="5400000">
                <a:off x="6471339" y="1352539"/>
                <a:ext cx="1408398" cy="13269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BAB72CD-16D7-77B1-F12E-4C25DFD906C4}"/>
                  </a:ext>
                </a:extLst>
              </p:cNvPr>
              <p:cNvSpPr txBox="1"/>
              <p:nvPr/>
            </p:nvSpPr>
            <p:spPr>
              <a:xfrm>
                <a:off x="6559667" y="1784103"/>
                <a:ext cx="12419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Decoder</a:t>
                </a:r>
              </a:p>
              <a:p>
                <a:pPr algn="ctr"/>
                <a:r>
                  <a:rPr lang="en-US" sz="1600" dirty="0"/>
                  <a:t>2:4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08881BD-C495-27D5-2777-8F03F988F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9087" y="1640087"/>
                <a:ext cx="952152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0B4B2C9-F15E-E6A9-CC34-FFE1B549A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3966" y="2903494"/>
                <a:ext cx="1312192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3C654A-CE83-A967-7A03-29903A599230}"/>
                  </a:ext>
                </a:extLst>
              </p:cNvPr>
              <p:cNvSpPr txBox="1"/>
              <p:nvPr/>
            </p:nvSpPr>
            <p:spPr>
              <a:xfrm>
                <a:off x="7813511" y="1340768"/>
                <a:ext cx="627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z(0)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53655DD-757E-A5DD-417A-145075AF9FEC}"/>
                  </a:ext>
                </a:extLst>
              </p:cNvPr>
              <p:cNvCxnSpPr/>
              <p:nvPr/>
            </p:nvCxnSpPr>
            <p:spPr>
              <a:xfrm>
                <a:off x="7814918" y="1641066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D6F6B12-2283-2F81-2E5C-90D56FF4B24A}"/>
                  </a:ext>
                </a:extLst>
              </p:cNvPr>
              <p:cNvCxnSpPr/>
              <p:nvPr/>
            </p:nvCxnSpPr>
            <p:spPr>
              <a:xfrm>
                <a:off x="7840070" y="1939241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F2D3649-0858-5631-FCFF-3F80FBD498C3}"/>
                  </a:ext>
                </a:extLst>
              </p:cNvPr>
              <p:cNvCxnSpPr/>
              <p:nvPr/>
            </p:nvCxnSpPr>
            <p:spPr>
              <a:xfrm>
                <a:off x="7840070" y="2228252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B17A819-41FE-3586-92FC-BF5745DACC1B}"/>
                  </a:ext>
                </a:extLst>
              </p:cNvPr>
              <p:cNvCxnSpPr/>
              <p:nvPr/>
            </p:nvCxnSpPr>
            <p:spPr>
              <a:xfrm>
                <a:off x="7837512" y="2498717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3724-3F83-9D4B-BF11-CF320EE19F64}"/>
                  </a:ext>
                </a:extLst>
              </p:cNvPr>
              <p:cNvSpPr txBox="1"/>
              <p:nvPr/>
            </p:nvSpPr>
            <p:spPr>
              <a:xfrm>
                <a:off x="7826075" y="1677406"/>
                <a:ext cx="6152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z(1)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62667C-7E5D-88FA-A76E-136ED0CFA26A}"/>
                  </a:ext>
                </a:extLst>
              </p:cNvPr>
              <p:cNvSpPr txBox="1"/>
              <p:nvPr/>
            </p:nvSpPr>
            <p:spPr>
              <a:xfrm>
                <a:off x="7812360" y="1988840"/>
                <a:ext cx="601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z(2)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C0087F-7946-B2FD-76D8-B4EEAB6F26F1}"/>
                  </a:ext>
                </a:extLst>
              </p:cNvPr>
              <p:cNvSpPr txBox="1"/>
              <p:nvPr/>
            </p:nvSpPr>
            <p:spPr>
              <a:xfrm>
                <a:off x="7821106" y="2228252"/>
                <a:ext cx="6201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z(3)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E14B1E8-076D-358B-3BFE-2E1437B26F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9087" y="2228252"/>
                <a:ext cx="952152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F0C98C3-4F13-15B8-89B9-4D41E5352AF5}"/>
                  </a:ext>
                </a:extLst>
              </p:cNvPr>
              <p:cNvCxnSpPr/>
              <p:nvPr/>
            </p:nvCxnSpPr>
            <p:spPr>
              <a:xfrm>
                <a:off x="6779271" y="2689978"/>
                <a:ext cx="0" cy="22860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2B483FD-ADE9-B776-C98D-B6127EFE531B}"/>
                  </a:ext>
                </a:extLst>
              </p:cNvPr>
              <p:cNvSpPr txBox="1"/>
              <p:nvPr/>
            </p:nvSpPr>
            <p:spPr>
              <a:xfrm>
                <a:off x="5539087" y="1351801"/>
                <a:ext cx="313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C6CE38-5CCE-D079-6DBA-3E7E60A068DF}"/>
                  </a:ext>
                </a:extLst>
              </p:cNvPr>
              <p:cNvSpPr txBox="1"/>
              <p:nvPr/>
            </p:nvSpPr>
            <p:spPr>
              <a:xfrm>
                <a:off x="5539087" y="1927865"/>
                <a:ext cx="313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644906-310E-501F-8403-3DD2C3EB4DC6}"/>
                  </a:ext>
                </a:extLst>
              </p:cNvPr>
              <p:cNvSpPr txBox="1"/>
              <p:nvPr/>
            </p:nvSpPr>
            <p:spPr>
              <a:xfrm>
                <a:off x="5055034" y="2614639"/>
                <a:ext cx="9145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en</a:t>
                </a:r>
                <a:endParaRPr lang="en-US" sz="12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2DE9A95-DD8E-F671-A9ED-45BEF0FAA347}"/>
                </a:ext>
              </a:extLst>
            </p:cNvPr>
            <p:cNvGrpSpPr/>
            <p:nvPr/>
          </p:nvGrpSpPr>
          <p:grpSpPr>
            <a:xfrm>
              <a:off x="5652120" y="3688073"/>
              <a:ext cx="3096344" cy="1597595"/>
              <a:chOff x="5344942" y="1311809"/>
              <a:chExt cx="3096344" cy="159759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81C387-7924-6304-D08E-3E05C3252A46}"/>
                  </a:ext>
                </a:extLst>
              </p:cNvPr>
              <p:cNvSpPr/>
              <p:nvPr/>
            </p:nvSpPr>
            <p:spPr>
              <a:xfrm rot="5400000">
                <a:off x="6471339" y="1352539"/>
                <a:ext cx="1408398" cy="13269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CAAC72-645D-AAC0-D692-FBF8FC4277B6}"/>
                  </a:ext>
                </a:extLst>
              </p:cNvPr>
              <p:cNvSpPr txBox="1"/>
              <p:nvPr/>
            </p:nvSpPr>
            <p:spPr>
              <a:xfrm>
                <a:off x="6559667" y="1784103"/>
                <a:ext cx="12419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Decoder</a:t>
                </a:r>
              </a:p>
              <a:p>
                <a:pPr algn="ctr"/>
                <a:r>
                  <a:rPr lang="en-US" sz="1600" dirty="0"/>
                  <a:t>2:4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AEAE188-59C4-1856-FE63-BA8FF9BE30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8998" y="1640087"/>
                <a:ext cx="642241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174ADE8-70A3-3675-6AD4-0F5A1B4347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4942" y="2909404"/>
                <a:ext cx="1434329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5A00AC-6212-701B-BD0D-31A68E622904}"/>
                  </a:ext>
                </a:extLst>
              </p:cNvPr>
              <p:cNvSpPr txBox="1"/>
              <p:nvPr/>
            </p:nvSpPr>
            <p:spPr>
              <a:xfrm>
                <a:off x="7813511" y="1340768"/>
                <a:ext cx="627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z(4)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FA7C1EC-3EF2-5D66-15E1-90E8ED9BC099}"/>
                  </a:ext>
                </a:extLst>
              </p:cNvPr>
              <p:cNvCxnSpPr/>
              <p:nvPr/>
            </p:nvCxnSpPr>
            <p:spPr>
              <a:xfrm>
                <a:off x="7814918" y="1641066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7F718E5-614C-EC98-4706-E721FA8B1A44}"/>
                  </a:ext>
                </a:extLst>
              </p:cNvPr>
              <p:cNvCxnSpPr/>
              <p:nvPr/>
            </p:nvCxnSpPr>
            <p:spPr>
              <a:xfrm>
                <a:off x="7840070" y="1939241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36C2D81-A032-5018-8A08-819209B3A96D}"/>
                  </a:ext>
                </a:extLst>
              </p:cNvPr>
              <p:cNvCxnSpPr/>
              <p:nvPr/>
            </p:nvCxnSpPr>
            <p:spPr>
              <a:xfrm>
                <a:off x="7840070" y="2228252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1D528D9-6BC1-683C-6A25-60B1515F01B3}"/>
                  </a:ext>
                </a:extLst>
              </p:cNvPr>
              <p:cNvCxnSpPr/>
              <p:nvPr/>
            </p:nvCxnSpPr>
            <p:spPr>
              <a:xfrm>
                <a:off x="7837512" y="2498717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4B2E39-D9AC-DAB9-9AF1-72D7BB1B7289}"/>
                  </a:ext>
                </a:extLst>
              </p:cNvPr>
              <p:cNvSpPr txBox="1"/>
              <p:nvPr/>
            </p:nvSpPr>
            <p:spPr>
              <a:xfrm>
                <a:off x="7826075" y="1677406"/>
                <a:ext cx="6152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z(5)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70C9A5-2470-137E-0D99-A1FA14E594E5}"/>
                  </a:ext>
                </a:extLst>
              </p:cNvPr>
              <p:cNvSpPr txBox="1"/>
              <p:nvPr/>
            </p:nvSpPr>
            <p:spPr>
              <a:xfrm>
                <a:off x="7812360" y="1988840"/>
                <a:ext cx="601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z(6)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57C947-0554-F073-CB26-EFDE4D807B88}"/>
                  </a:ext>
                </a:extLst>
              </p:cNvPr>
              <p:cNvSpPr txBox="1"/>
              <p:nvPr/>
            </p:nvSpPr>
            <p:spPr>
              <a:xfrm>
                <a:off x="7821106" y="2228252"/>
                <a:ext cx="6201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z(7)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340BBD3-1F7A-263B-E439-339F28FB9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2974" y="2228252"/>
                <a:ext cx="858265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EB81B3D-839E-BD67-F77B-93617B777297}"/>
                  </a:ext>
                </a:extLst>
              </p:cNvPr>
              <p:cNvCxnSpPr/>
              <p:nvPr/>
            </p:nvCxnSpPr>
            <p:spPr>
              <a:xfrm>
                <a:off x="6779271" y="2675910"/>
                <a:ext cx="0" cy="22860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58D660E-7456-AB5C-AFEA-D453B05F9675}"/>
                </a:ext>
              </a:extLst>
            </p:cNvPr>
            <p:cNvCxnSpPr>
              <a:cxnSpLocks/>
            </p:cNvCxnSpPr>
            <p:nvPr/>
          </p:nvCxnSpPr>
          <p:spPr>
            <a:xfrm>
              <a:off x="6156176" y="1640087"/>
              <a:ext cx="0" cy="2376264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5FE8B0-21CB-D663-026B-852753C8495A}"/>
                </a:ext>
              </a:extLst>
            </p:cNvPr>
            <p:cNvCxnSpPr>
              <a:cxnSpLocks/>
            </p:cNvCxnSpPr>
            <p:nvPr/>
          </p:nvCxnSpPr>
          <p:spPr>
            <a:xfrm>
              <a:off x="5940152" y="2228252"/>
              <a:ext cx="0" cy="2376264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BFEDBB-3286-E2AC-6473-57E69E8A5C44}"/>
                </a:ext>
              </a:extLst>
            </p:cNvPr>
            <p:cNvCxnSpPr>
              <a:cxnSpLocks/>
            </p:cNvCxnSpPr>
            <p:nvPr/>
          </p:nvCxnSpPr>
          <p:spPr>
            <a:xfrm>
              <a:off x="5652120" y="2917427"/>
              <a:ext cx="0" cy="2376264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F63C274-D6DC-AD5D-4516-1972143F1878}"/>
                </a:ext>
              </a:extLst>
            </p:cNvPr>
            <p:cNvGrpSpPr/>
            <p:nvPr/>
          </p:nvGrpSpPr>
          <p:grpSpPr>
            <a:xfrm>
              <a:off x="6549425" y="2810239"/>
              <a:ext cx="474675" cy="195978"/>
              <a:chOff x="7733289" y="1565176"/>
              <a:chExt cx="456994" cy="15641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45C757D-10FB-67A9-A967-C16634F0A6A0}"/>
                  </a:ext>
                </a:extLst>
              </p:cNvPr>
              <p:cNvGrpSpPr/>
              <p:nvPr/>
            </p:nvGrpSpPr>
            <p:grpSpPr>
              <a:xfrm>
                <a:off x="7733289" y="1565176"/>
                <a:ext cx="456994" cy="156414"/>
                <a:chOff x="7733289" y="1565176"/>
                <a:chExt cx="456994" cy="156414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9BB37196-30EF-9D7E-F81B-8C79DC63B74A}"/>
                    </a:ext>
                  </a:extLst>
                </p:cNvPr>
                <p:cNvCxnSpPr/>
                <p:nvPr/>
              </p:nvCxnSpPr>
              <p:spPr>
                <a:xfrm>
                  <a:off x="7733289" y="1636814"/>
                  <a:ext cx="155448" cy="229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Isosceles Triangle 59">
                  <a:extLst>
                    <a:ext uri="{FF2B5EF4-FFF2-40B4-BE49-F238E27FC236}">
                      <a16:creationId xmlns:a16="http://schemas.microsoft.com/office/drawing/2014/main" id="{09BFF1A5-E585-2F73-A682-679FD82B90DA}"/>
                    </a:ext>
                  </a:extLst>
                </p:cNvPr>
                <p:cNvSpPr/>
                <p:nvPr/>
              </p:nvSpPr>
              <p:spPr>
                <a:xfrm rot="5400000">
                  <a:off x="7878664" y="1574089"/>
                  <a:ext cx="156414" cy="138588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5912D182-C0D1-4D21-D9B4-82FC69395D18}"/>
                    </a:ext>
                  </a:extLst>
                </p:cNvPr>
                <p:cNvCxnSpPr/>
                <p:nvPr/>
              </p:nvCxnSpPr>
              <p:spPr>
                <a:xfrm>
                  <a:off x="8098843" y="1641963"/>
                  <a:ext cx="91440" cy="229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900F17D-2612-8739-B0EE-E10FB7107BD8}"/>
                  </a:ext>
                </a:extLst>
              </p:cNvPr>
              <p:cNvSpPr/>
              <p:nvPr/>
            </p:nvSpPr>
            <p:spPr>
              <a:xfrm>
                <a:off x="8040817" y="1614945"/>
                <a:ext cx="45720" cy="4571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837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032" y="476672"/>
            <a:ext cx="4283968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/>
              <a:t>VHDL code for Full Adder (Behavioral design):</a:t>
            </a:r>
            <a:endParaRPr lang="en-US" sz="1400" dirty="0"/>
          </a:p>
          <a:p>
            <a:r>
              <a:rPr lang="en-US" sz="1400" dirty="0"/>
              <a:t>entity </a:t>
            </a:r>
            <a:r>
              <a:rPr lang="en-US" sz="1400" dirty="0" err="1"/>
              <a:t>fulbehaviour</a:t>
            </a:r>
            <a:r>
              <a:rPr lang="en-US" sz="1400" dirty="0"/>
              <a:t> is</a:t>
            </a:r>
          </a:p>
          <a:p>
            <a:r>
              <a:rPr lang="en-US" sz="1400" dirty="0"/>
              <a:t>    Port ( a : in  STD_LOGIC;</a:t>
            </a:r>
          </a:p>
          <a:p>
            <a:r>
              <a:rPr lang="en-US" sz="1400" dirty="0"/>
              <a:t>           b : in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cin</a:t>
            </a:r>
            <a:r>
              <a:rPr lang="en-US" sz="1400" dirty="0"/>
              <a:t> : in  STD_LOGIC;</a:t>
            </a:r>
          </a:p>
          <a:p>
            <a:r>
              <a:rPr lang="en-US" sz="1400" dirty="0"/>
              <a:t>           s : out  STD_LOGIC;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cout</a:t>
            </a:r>
            <a:r>
              <a:rPr lang="en-US" sz="1400" dirty="0"/>
              <a:t> : out  STD_LOGIC);</a:t>
            </a:r>
          </a:p>
          <a:p>
            <a:r>
              <a:rPr lang="en-US" sz="1400" dirty="0"/>
              <a:t>end </a:t>
            </a:r>
            <a:r>
              <a:rPr lang="en-US" sz="1400" dirty="0" err="1"/>
              <a:t>fulbehaviour</a:t>
            </a:r>
            <a:r>
              <a:rPr lang="en-US" sz="1400" dirty="0"/>
              <a:t>;</a:t>
            </a:r>
          </a:p>
          <a:p>
            <a:r>
              <a:rPr lang="en-US" sz="1400" dirty="0"/>
              <a:t>architecture Behavioral of </a:t>
            </a:r>
            <a:r>
              <a:rPr lang="en-US" sz="1400" dirty="0" err="1"/>
              <a:t>fulbehaviour</a:t>
            </a:r>
            <a:r>
              <a:rPr lang="en-US" sz="1400" dirty="0"/>
              <a:t> is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process(</a:t>
            </a:r>
            <a:r>
              <a:rPr lang="en-US" sz="1400" dirty="0" err="1"/>
              <a:t>a,b,cin</a:t>
            </a:r>
            <a:r>
              <a:rPr lang="en-US" sz="1400" dirty="0"/>
              <a:t>)</a:t>
            </a:r>
          </a:p>
          <a:p>
            <a:r>
              <a:rPr lang="en-US" sz="1400" dirty="0"/>
              <a:t>variable </a:t>
            </a:r>
            <a:r>
              <a:rPr lang="en-US" sz="1400" dirty="0" err="1"/>
              <a:t>sw</a:t>
            </a:r>
            <a:r>
              <a:rPr lang="en-US" sz="1400" dirty="0"/>
              <a:t>: </a:t>
            </a:r>
            <a:r>
              <a:rPr lang="en-US" sz="1400" dirty="0" err="1"/>
              <a:t>std_logic_vector</a:t>
            </a:r>
            <a:r>
              <a:rPr lang="en-US" sz="1400" dirty="0"/>
              <a:t>(2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 err="1"/>
              <a:t>sw</a:t>
            </a:r>
            <a:r>
              <a:rPr lang="en-US" sz="1400" dirty="0"/>
              <a:t>(0):=</a:t>
            </a:r>
            <a:r>
              <a:rPr lang="en-US" sz="1400" dirty="0" err="1"/>
              <a:t>cin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sw</a:t>
            </a:r>
            <a:r>
              <a:rPr lang="en-US" sz="1400" dirty="0"/>
              <a:t>(1):=b;</a:t>
            </a:r>
          </a:p>
          <a:p>
            <a:r>
              <a:rPr lang="en-US" sz="1400" dirty="0" err="1"/>
              <a:t>sw</a:t>
            </a:r>
            <a:r>
              <a:rPr lang="en-US" sz="1400" dirty="0"/>
              <a:t>(2):=a;</a:t>
            </a:r>
          </a:p>
          <a:p>
            <a:r>
              <a:rPr lang="en-US" sz="1400" dirty="0"/>
              <a:t>case </a:t>
            </a:r>
            <a:r>
              <a:rPr lang="en-US" sz="1400" dirty="0" err="1"/>
              <a:t>sw</a:t>
            </a:r>
            <a:r>
              <a:rPr lang="en-US" sz="1400" dirty="0"/>
              <a:t> is</a:t>
            </a:r>
          </a:p>
          <a:p>
            <a:r>
              <a:rPr lang="en-US" sz="1400" dirty="0"/>
              <a:t>    when "000" =&gt; s&lt;='0';cout&lt;='0';</a:t>
            </a:r>
          </a:p>
          <a:p>
            <a:r>
              <a:rPr lang="en-US" sz="1400" dirty="0"/>
              <a:t>    when "001" =&gt; s&lt;='1'; </a:t>
            </a:r>
            <a:r>
              <a:rPr lang="en-US" sz="1400" dirty="0" err="1"/>
              <a:t>cout</a:t>
            </a:r>
            <a:r>
              <a:rPr lang="en-US" sz="1400" dirty="0"/>
              <a:t>&lt;='0';</a:t>
            </a:r>
          </a:p>
          <a:p>
            <a:r>
              <a:rPr lang="en-US" sz="1400" dirty="0"/>
              <a:t>    when "010" =&gt; s&lt;='1'; </a:t>
            </a:r>
            <a:r>
              <a:rPr lang="en-US" sz="1400" dirty="0" err="1"/>
              <a:t>cout</a:t>
            </a:r>
            <a:r>
              <a:rPr lang="en-US" sz="1400" dirty="0"/>
              <a:t>&lt;='0';</a:t>
            </a:r>
          </a:p>
          <a:p>
            <a:r>
              <a:rPr lang="en-US" sz="1400" dirty="0"/>
              <a:t>    when "011" =&gt; s&lt;='0'; </a:t>
            </a:r>
            <a:r>
              <a:rPr lang="en-US" sz="1400" dirty="0" err="1"/>
              <a:t>cout</a:t>
            </a:r>
            <a:r>
              <a:rPr lang="en-US" sz="1400" dirty="0"/>
              <a:t>&lt;='1';</a:t>
            </a:r>
          </a:p>
          <a:p>
            <a:r>
              <a:rPr lang="en-US" sz="1400" dirty="0"/>
              <a:t>    when "100" =&gt; s&lt;='1'; </a:t>
            </a:r>
            <a:r>
              <a:rPr lang="en-US" sz="1400" dirty="0" err="1"/>
              <a:t>cout</a:t>
            </a:r>
            <a:r>
              <a:rPr lang="en-US" sz="1400" dirty="0"/>
              <a:t>&lt;='0';</a:t>
            </a:r>
          </a:p>
          <a:p>
            <a:r>
              <a:rPr lang="en-US" sz="1400" dirty="0"/>
              <a:t>    when "101" =&gt; s&lt;='0'; </a:t>
            </a:r>
            <a:r>
              <a:rPr lang="en-US" sz="1400" dirty="0" err="1"/>
              <a:t>cout</a:t>
            </a:r>
            <a:r>
              <a:rPr lang="en-US" sz="1400" dirty="0"/>
              <a:t>&lt;='1';</a:t>
            </a:r>
          </a:p>
          <a:p>
            <a:r>
              <a:rPr lang="en-US" sz="1400" dirty="0"/>
              <a:t>    when "110" =&gt; s&lt;='0'; </a:t>
            </a:r>
            <a:r>
              <a:rPr lang="en-US" sz="1400" dirty="0" err="1"/>
              <a:t>cout</a:t>
            </a:r>
            <a:r>
              <a:rPr lang="en-US" sz="1400" dirty="0"/>
              <a:t>&lt;='1';</a:t>
            </a:r>
          </a:p>
          <a:p>
            <a:r>
              <a:rPr lang="en-US" sz="1400" dirty="0"/>
              <a:t>    when others =&gt; s&lt;='1'; </a:t>
            </a:r>
            <a:r>
              <a:rPr lang="en-US" sz="1400" dirty="0" err="1"/>
              <a:t>cout</a:t>
            </a:r>
            <a:r>
              <a:rPr lang="en-US" sz="1400" dirty="0"/>
              <a:t>&lt;='1';</a:t>
            </a:r>
          </a:p>
          <a:p>
            <a:r>
              <a:rPr lang="en-US" sz="1400" dirty="0"/>
              <a:t>  end case;</a:t>
            </a:r>
          </a:p>
          <a:p>
            <a:r>
              <a:rPr lang="en-US" sz="1400" dirty="0"/>
              <a:t>end process;</a:t>
            </a:r>
          </a:p>
          <a:p>
            <a:r>
              <a:rPr lang="en-US" sz="1400" dirty="0"/>
              <a:t>end Behavioral;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92080" y="1196752"/>
            <a:ext cx="2952328" cy="3672408"/>
            <a:chOff x="5292080" y="1196752"/>
            <a:chExt cx="2952328" cy="3672408"/>
          </a:xfrm>
        </p:grpSpPr>
        <p:sp>
          <p:nvSpPr>
            <p:cNvPr id="5" name="Rectangle 4"/>
            <p:cNvSpPr/>
            <p:nvPr/>
          </p:nvSpPr>
          <p:spPr>
            <a:xfrm>
              <a:off x="5292080" y="1196752"/>
              <a:ext cx="2952328" cy="367240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020272" y="1196752"/>
              <a:ext cx="35496" cy="36724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92080" y="1700808"/>
              <a:ext cx="295232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471592" y="1340768"/>
              <a:ext cx="1404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    b    </a:t>
              </a:r>
              <a:r>
                <a:rPr lang="en-US" sz="1600" dirty="0" err="1"/>
                <a:t>cin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27576" y="1794302"/>
              <a:ext cx="1548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0      0     0   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55768" y="1340768"/>
              <a:ext cx="9726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   </a:t>
              </a:r>
              <a:r>
                <a:rPr lang="en-US" sz="1600" dirty="0" err="1"/>
                <a:t>cout</a:t>
              </a:r>
              <a:endParaRPr 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00348" y="1800526"/>
              <a:ext cx="1044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0      0        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19790" y="2169023"/>
              <a:ext cx="1548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0      0     1   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92562" y="2175247"/>
              <a:ext cx="1044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1      0        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27576" y="2514382"/>
              <a:ext cx="1548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0      1     0   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00348" y="2520606"/>
              <a:ext cx="1044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1      0        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19790" y="2889103"/>
              <a:ext cx="1548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0      1     1   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06417" y="2895327"/>
              <a:ext cx="1044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0      1        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13721" y="3190164"/>
              <a:ext cx="1548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1      0     0   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86493" y="3196388"/>
              <a:ext cx="1044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1      0        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19790" y="3537175"/>
              <a:ext cx="1548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1      0     1    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92562" y="3543399"/>
              <a:ext cx="1044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0      1       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27576" y="3882534"/>
              <a:ext cx="1548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1      1     0  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00348" y="3888758"/>
              <a:ext cx="1044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0      1        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19790" y="4257255"/>
              <a:ext cx="1548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1      1     1    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92562" y="4263479"/>
              <a:ext cx="10446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600" dirty="0"/>
                <a:t>  1      1         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500636" y="786190"/>
            <a:ext cx="2527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Truth Table of Full Adder</a:t>
            </a:r>
          </a:p>
        </p:txBody>
      </p:sp>
    </p:spTree>
    <p:extLst>
      <p:ext uri="{BB962C8B-B14F-4D97-AF65-F5344CB8AC3E}">
        <p14:creationId xmlns:p14="http://schemas.microsoft.com/office/powerpoint/2010/main" val="32624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240" cy="563112"/>
          </a:xfrm>
        </p:spPr>
        <p:txBody>
          <a:bodyPr/>
          <a:lstStyle/>
          <a:p>
            <a:r>
              <a:rPr lang="en-US" sz="3200" dirty="0"/>
              <a:t>Multiplication Using ADD and shift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262747" y="1772816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A                     Q                           Size                                     Comment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62747" y="215196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46923" y="2175425"/>
            <a:ext cx="68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0110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2856" y="2151963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 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1459" y="2175425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initialize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2747" y="253215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48474" y="2564304"/>
            <a:ext cx="744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0011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82856" y="253215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71459" y="2555612"/>
            <a:ext cx="213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Right Shift A and Q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2747" y="312186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46923" y="3131676"/>
            <a:ext cx="744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0011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82856" y="310821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14745" y="3068960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A+M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2746" y="274817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1000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07504" y="3117506"/>
            <a:ext cx="10081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62747" y="346825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0100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846923" y="349171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0001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82856" y="346825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71459" y="3491716"/>
            <a:ext cx="213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Right Shift A and Q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3973" y="374257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1000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18731" y="4111904"/>
            <a:ext cx="10081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62747" y="4129974"/>
            <a:ext cx="68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1100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46923" y="413978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0001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82856" y="4116326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71459" y="4139788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A+M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2747" y="4437112"/>
            <a:ext cx="68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0110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846923" y="446057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0000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982856" y="443711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671459" y="4460574"/>
            <a:ext cx="213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Right Shift A and Q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77714" y="4797152"/>
            <a:ext cx="68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0011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61890" y="48206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0000 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97823" y="479715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86426" y="4820614"/>
            <a:ext cx="213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Right Shift A and Q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201310" y="2142148"/>
            <a:ext cx="860419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60269" y="692696"/>
            <a:ext cx="8194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= 8</a:t>
            </a:r>
          </a:p>
          <a:p>
            <a:r>
              <a:rPr lang="en-US" dirty="0"/>
              <a:t>Q = 6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195736" y="692696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= 1000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916231" y="645464"/>
            <a:ext cx="1122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 = 0110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09118" y="2277864"/>
            <a:ext cx="137160" cy="18288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30297" y="5805264"/>
            <a:ext cx="2315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Product = 0011 0000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11206" y="2657530"/>
            <a:ext cx="137160" cy="18288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339752" y="3593634"/>
            <a:ext cx="137160" cy="18288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316628" y="4553800"/>
            <a:ext cx="137160" cy="18288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43" grpId="0"/>
      <p:bldP spid="44" grpId="0"/>
      <p:bldP spid="45" grpId="0"/>
      <p:bldP spid="46" grpId="0"/>
      <p:bldP spid="49" grpId="0"/>
      <p:bldP spid="50" grpId="0"/>
      <p:bldP spid="52" grpId="0"/>
      <p:bldP spid="10" grpId="0" animBg="1"/>
      <p:bldP spid="58" grpId="0"/>
      <p:bldP spid="59" grpId="0" animBg="1"/>
      <p:bldP spid="60" grpId="0" animBg="1"/>
      <p:bldP spid="6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240" cy="491104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VHDL code for 4 bit binary multiplier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548680"/>
            <a:ext cx="79928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library IEEE;</a:t>
            </a:r>
          </a:p>
          <a:p>
            <a:r>
              <a:rPr lang="en-US" sz="1400" dirty="0"/>
              <a:t>use IEEE.STD_LOGIC_1164.ALL;</a:t>
            </a:r>
          </a:p>
          <a:p>
            <a:r>
              <a:rPr lang="en-US" sz="1400" dirty="0"/>
              <a:t>use </a:t>
            </a:r>
            <a:r>
              <a:rPr lang="en-US" sz="1400" dirty="0" err="1"/>
              <a:t>IEEE.STD_LOGIC_arith.ALL</a:t>
            </a:r>
            <a:r>
              <a:rPr lang="en-US" sz="1400" dirty="0"/>
              <a:t>;</a:t>
            </a:r>
          </a:p>
          <a:p>
            <a:r>
              <a:rPr lang="en-US" sz="1400" dirty="0"/>
              <a:t>use </a:t>
            </a:r>
            <a:r>
              <a:rPr lang="en-US" sz="1400" dirty="0" err="1"/>
              <a:t>IEEE.STD_LOGIC_unsigned.ALL</a:t>
            </a:r>
            <a:r>
              <a:rPr lang="en-US" sz="1400" dirty="0"/>
              <a:t>;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entity </a:t>
            </a:r>
            <a:r>
              <a:rPr lang="en-US" sz="1400" dirty="0" err="1"/>
              <a:t>binary_multiplier</a:t>
            </a:r>
            <a:r>
              <a:rPr lang="en-US" sz="1400" dirty="0"/>
              <a:t> is</a:t>
            </a:r>
          </a:p>
          <a:p>
            <a:r>
              <a:rPr lang="en-US" sz="1400" dirty="0"/>
              <a:t>    Port ( m : in  STD_LOGIC_VECTOR (3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q : in  STD_LOGIC_VECTOR (3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           r : out  STD_LOGIC_VECTOR (7 </a:t>
            </a:r>
            <a:r>
              <a:rPr lang="en-US" sz="1400" dirty="0" err="1"/>
              <a:t>downto</a:t>
            </a:r>
            <a:r>
              <a:rPr lang="en-US" sz="1400" dirty="0"/>
              <a:t> 0));</a:t>
            </a:r>
          </a:p>
          <a:p>
            <a:r>
              <a:rPr lang="en-US" sz="1400" dirty="0"/>
              <a:t>end entity;</a:t>
            </a:r>
          </a:p>
          <a:p>
            <a:r>
              <a:rPr lang="en-US" sz="1400" dirty="0"/>
              <a:t> </a:t>
            </a:r>
          </a:p>
          <a:p>
            <a:r>
              <a:rPr lang="en-US" sz="1400" dirty="0"/>
              <a:t>architecture multiplier of </a:t>
            </a:r>
            <a:r>
              <a:rPr lang="en-US" sz="1400" dirty="0" err="1"/>
              <a:t>binary_multiplier</a:t>
            </a:r>
            <a:r>
              <a:rPr lang="en-US" sz="1400" dirty="0"/>
              <a:t> is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process(</a:t>
            </a:r>
            <a:r>
              <a:rPr lang="en-US" sz="1400" dirty="0" err="1"/>
              <a:t>m,q</a:t>
            </a:r>
            <a:r>
              <a:rPr lang="en-US" sz="1400" dirty="0"/>
              <a:t>)</a:t>
            </a:r>
          </a:p>
          <a:p>
            <a:r>
              <a:rPr lang="en-US" sz="1400" dirty="0"/>
              <a:t>variable </a:t>
            </a:r>
            <a:r>
              <a:rPr lang="en-US" sz="1400" dirty="0" err="1"/>
              <a:t>acc</a:t>
            </a:r>
            <a:r>
              <a:rPr lang="en-US" sz="1400" dirty="0"/>
              <a:t>: </a:t>
            </a:r>
            <a:r>
              <a:rPr lang="en-US" sz="1400" dirty="0" err="1"/>
              <a:t>std_logic_vector</a:t>
            </a:r>
            <a:r>
              <a:rPr lang="en-US" sz="1400" dirty="0"/>
              <a:t>(8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variable </a:t>
            </a:r>
            <a:r>
              <a:rPr lang="en-US" sz="1400" dirty="0" err="1"/>
              <a:t>multiplicand:std_logic_vector</a:t>
            </a:r>
            <a:r>
              <a:rPr lang="en-US" sz="1400" dirty="0"/>
              <a:t>(4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 err="1"/>
              <a:t>acc</a:t>
            </a:r>
            <a:r>
              <a:rPr lang="en-US" sz="1400" dirty="0"/>
              <a:t>(8 </a:t>
            </a:r>
            <a:r>
              <a:rPr lang="en-US" sz="1400" dirty="0" err="1"/>
              <a:t>downto</a:t>
            </a:r>
            <a:r>
              <a:rPr lang="en-US" sz="1400" dirty="0"/>
              <a:t> 4):="00000";</a:t>
            </a:r>
          </a:p>
          <a:p>
            <a:r>
              <a:rPr lang="en-US" sz="1400" dirty="0" err="1"/>
              <a:t>acc</a:t>
            </a:r>
            <a:r>
              <a:rPr lang="en-US" sz="1400" dirty="0"/>
              <a:t>(3 </a:t>
            </a:r>
            <a:r>
              <a:rPr lang="en-US" sz="1400" dirty="0" err="1"/>
              <a:t>downto</a:t>
            </a:r>
            <a:r>
              <a:rPr lang="en-US" sz="1400" dirty="0"/>
              <a:t> 0):=q;</a:t>
            </a:r>
          </a:p>
          <a:p>
            <a:r>
              <a:rPr lang="en-US" sz="1400" dirty="0"/>
              <a:t>multiplicand:='0' &amp; m;</a:t>
            </a:r>
          </a:p>
          <a:p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in 1 to 4 loop</a:t>
            </a:r>
          </a:p>
          <a:p>
            <a:r>
              <a:rPr lang="en-US" sz="1400" dirty="0"/>
              <a:t>if </a:t>
            </a:r>
            <a:r>
              <a:rPr lang="en-US" sz="1400" dirty="0" err="1"/>
              <a:t>acc</a:t>
            </a:r>
            <a:r>
              <a:rPr lang="en-US" sz="1400" dirty="0"/>
              <a:t>(0)='1' then</a:t>
            </a:r>
          </a:p>
          <a:p>
            <a:r>
              <a:rPr lang="en-US" sz="1400" dirty="0" err="1"/>
              <a:t>acc</a:t>
            </a:r>
            <a:r>
              <a:rPr lang="en-US" sz="1400" dirty="0"/>
              <a:t>(8 </a:t>
            </a:r>
            <a:r>
              <a:rPr lang="en-US" sz="1400" dirty="0" err="1"/>
              <a:t>downto</a:t>
            </a:r>
            <a:r>
              <a:rPr lang="en-US" sz="1400" dirty="0"/>
              <a:t> 4):=</a:t>
            </a:r>
            <a:r>
              <a:rPr lang="en-US" sz="1400" dirty="0" err="1"/>
              <a:t>acc</a:t>
            </a:r>
            <a:r>
              <a:rPr lang="en-US" sz="1400" dirty="0"/>
              <a:t>(8 </a:t>
            </a:r>
            <a:r>
              <a:rPr lang="en-US" sz="1400" dirty="0" err="1"/>
              <a:t>downto</a:t>
            </a:r>
            <a:r>
              <a:rPr lang="en-US" sz="1400" dirty="0"/>
              <a:t> 4)+ multiplicand;</a:t>
            </a:r>
          </a:p>
          <a:p>
            <a:r>
              <a:rPr lang="en-US" sz="1400" dirty="0"/>
              <a:t>end if;</a:t>
            </a:r>
          </a:p>
          <a:p>
            <a:r>
              <a:rPr lang="en-US" sz="1400" dirty="0" err="1"/>
              <a:t>acc</a:t>
            </a:r>
            <a:r>
              <a:rPr lang="en-US" sz="1400" dirty="0"/>
              <a:t>:='0' &amp; </a:t>
            </a:r>
            <a:r>
              <a:rPr lang="en-US" sz="1400" dirty="0" err="1"/>
              <a:t>acc</a:t>
            </a:r>
            <a:r>
              <a:rPr lang="en-US" sz="1400" dirty="0"/>
              <a:t>(8 </a:t>
            </a:r>
            <a:r>
              <a:rPr lang="en-US" sz="1400" dirty="0" err="1"/>
              <a:t>downto</a:t>
            </a:r>
            <a:r>
              <a:rPr lang="en-US" sz="1400" dirty="0"/>
              <a:t> 1);</a:t>
            </a:r>
          </a:p>
          <a:p>
            <a:r>
              <a:rPr lang="en-US" sz="1400" dirty="0"/>
              <a:t>end loop;</a:t>
            </a:r>
          </a:p>
          <a:p>
            <a:r>
              <a:rPr lang="en-US" sz="1400" dirty="0"/>
              <a:t>r&lt;= </a:t>
            </a:r>
            <a:r>
              <a:rPr lang="en-US" sz="1400" dirty="0" err="1"/>
              <a:t>acc</a:t>
            </a:r>
            <a:r>
              <a:rPr lang="en-US" sz="1400" dirty="0"/>
              <a:t>(7 </a:t>
            </a:r>
            <a:r>
              <a:rPr lang="en-US" sz="1400" dirty="0" err="1"/>
              <a:t>downto</a:t>
            </a:r>
            <a:r>
              <a:rPr lang="en-US" sz="1400" dirty="0"/>
              <a:t> 0);</a:t>
            </a:r>
          </a:p>
          <a:p>
            <a:r>
              <a:rPr lang="en-US" sz="1400" dirty="0"/>
              <a:t>end process;</a:t>
            </a:r>
          </a:p>
          <a:p>
            <a:r>
              <a:rPr lang="en-US" sz="1400" dirty="0"/>
              <a:t>end multiplier;</a:t>
            </a:r>
          </a:p>
        </p:txBody>
      </p:sp>
    </p:spTree>
    <p:extLst>
      <p:ext uri="{BB962C8B-B14F-4D97-AF65-F5344CB8AC3E}">
        <p14:creationId xmlns:p14="http://schemas.microsoft.com/office/powerpoint/2010/main" val="248770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240" cy="347088"/>
          </a:xfrm>
        </p:spPr>
        <p:txBody>
          <a:bodyPr/>
          <a:lstStyle/>
          <a:p>
            <a:r>
              <a:rPr lang="en-US" sz="3200" dirty="0"/>
              <a:t>Restoring Division Flow chart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2499660" y="1124744"/>
            <a:ext cx="2398260" cy="50405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r>
              <a:rPr lang="en-US" sz="1400" dirty="0">
                <a:solidFill>
                  <a:schemeClr val="tx1"/>
                </a:solidFill>
              </a:rPr>
              <a:t>A = 0; Q = Dividend;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 = Divisor; Size = n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098763" y="2351773"/>
            <a:ext cx="1224136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 = A - M</a:t>
            </a:r>
          </a:p>
        </p:txBody>
      </p:sp>
      <p:sp>
        <p:nvSpPr>
          <p:cNvPr id="7" name="Oval 6"/>
          <p:cNvSpPr/>
          <p:nvPr/>
        </p:nvSpPr>
        <p:spPr>
          <a:xfrm>
            <a:off x="3063600" y="548680"/>
            <a:ext cx="1368152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32536" y="6453336"/>
            <a:ext cx="1368152" cy="3600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10401" y="1855250"/>
            <a:ext cx="1742627" cy="2776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Left Shift A and Q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3847" y="3744328"/>
            <a:ext cx="1083889" cy="2781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Q[0] 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83062" y="4365104"/>
            <a:ext cx="1290330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Size = Size-1</a:t>
            </a:r>
          </a:p>
        </p:txBody>
      </p:sp>
      <p:sp>
        <p:nvSpPr>
          <p:cNvPr id="13" name="Diamond 12"/>
          <p:cNvSpPr/>
          <p:nvPr/>
        </p:nvSpPr>
        <p:spPr>
          <a:xfrm>
            <a:off x="2753596" y="5013556"/>
            <a:ext cx="1890412" cy="576064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Size=0 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27784" y="5805264"/>
            <a:ext cx="2160240" cy="4320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Quotient = Q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Remainder =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261732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718495" y="908720"/>
            <a:ext cx="0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71900" y="1636236"/>
            <a:ext cx="0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617106" y="3063566"/>
            <a:ext cx="890998" cy="146304"/>
            <a:chOff x="4617106" y="3063566"/>
            <a:chExt cx="890998" cy="146304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617106" y="3063566"/>
              <a:ext cx="8909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499778" y="3063566"/>
              <a:ext cx="0" cy="14630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/>
          <p:cNvCxnSpPr/>
          <p:nvPr/>
        </p:nvCxnSpPr>
        <p:spPr>
          <a:xfrm>
            <a:off x="3701998" y="2555187"/>
            <a:ext cx="0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680608" y="4653136"/>
            <a:ext cx="0" cy="3777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680608" y="5589240"/>
            <a:ext cx="0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07904" y="6237312"/>
            <a:ext cx="0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468839" y="1716952"/>
            <a:ext cx="2198121" cy="3598284"/>
            <a:chOff x="1468839" y="1716952"/>
            <a:chExt cx="2198121" cy="3598284"/>
          </a:xfrm>
        </p:grpSpPr>
        <p:cxnSp>
          <p:nvCxnSpPr>
            <p:cNvPr id="54" name="Straight Connector 53"/>
            <p:cNvCxnSpPr/>
            <p:nvPr/>
          </p:nvCxnSpPr>
          <p:spPr>
            <a:xfrm flipV="1">
              <a:off x="1475656" y="5315236"/>
              <a:ext cx="127794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475656" y="1730014"/>
              <a:ext cx="0" cy="358479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1468839" y="1716952"/>
              <a:ext cx="2198121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2051720" y="491729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79912" y="5542199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683535" y="2132856"/>
            <a:ext cx="0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/>
          <p:cNvSpPr/>
          <p:nvPr/>
        </p:nvSpPr>
        <p:spPr>
          <a:xfrm>
            <a:off x="2771800" y="2775534"/>
            <a:ext cx="1890412" cy="576064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Sign of   A=0 ?</a:t>
            </a:r>
          </a:p>
        </p:txBody>
      </p:sp>
      <p:cxnSp>
        <p:nvCxnSpPr>
          <p:cNvPr id="43" name="Straight Arrow Connector 42"/>
          <p:cNvCxnSpPr>
            <a:stCxn id="41" idx="2"/>
          </p:cNvCxnSpPr>
          <p:nvPr/>
        </p:nvCxnSpPr>
        <p:spPr>
          <a:xfrm flipH="1">
            <a:off x="3716288" y="3351598"/>
            <a:ext cx="718" cy="38377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46656" y="3442648"/>
            <a:ext cx="47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966159" y="3224401"/>
            <a:ext cx="1083889" cy="2781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Q[0] = 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966159" y="3737496"/>
            <a:ext cx="1224136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 = A + M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513833" y="3516189"/>
            <a:ext cx="0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727000" y="4022487"/>
            <a:ext cx="0" cy="34261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976559" y="3953520"/>
            <a:ext cx="1554480" cy="423016"/>
            <a:chOff x="3976559" y="3953520"/>
            <a:chExt cx="1554480" cy="423016"/>
          </a:xfrm>
        </p:grpSpPr>
        <p:grpSp>
          <p:nvGrpSpPr>
            <p:cNvPr id="69" name="Group 68"/>
            <p:cNvGrpSpPr/>
            <p:nvPr/>
          </p:nvGrpSpPr>
          <p:grpSpPr>
            <a:xfrm>
              <a:off x="3976559" y="3953520"/>
              <a:ext cx="1554480" cy="226627"/>
              <a:chOff x="3976559" y="3953520"/>
              <a:chExt cx="1554480" cy="226627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3976559" y="4180147"/>
                <a:ext cx="155448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5513833" y="3953520"/>
                <a:ext cx="0" cy="21602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/>
            <p:cNvCxnSpPr/>
            <p:nvPr/>
          </p:nvCxnSpPr>
          <p:spPr>
            <a:xfrm>
              <a:off x="3982288" y="4160512"/>
              <a:ext cx="0" cy="21602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233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63" grpId="0"/>
      <p:bldP spid="64" grpId="0"/>
      <p:bldP spid="41" grpId="0" animBg="1"/>
      <p:bldP spid="45" grpId="0"/>
      <p:bldP spid="48" grpId="0" animBg="1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240" cy="563112"/>
          </a:xfrm>
        </p:spPr>
        <p:txBody>
          <a:bodyPr/>
          <a:lstStyle/>
          <a:p>
            <a:r>
              <a:rPr lang="en-US" sz="3200" dirty="0"/>
              <a:t>Restoring Division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2747" y="1206632"/>
            <a:ext cx="842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  A                         Q                               Size                                         Comment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62747" y="1503891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46923" y="1527353"/>
            <a:ext cx="609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0111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2856" y="1503891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4 </a:t>
            </a:r>
          </a:p>
        </p:txBody>
      </p:sp>
      <p:sp>
        <p:nvSpPr>
          <p:cNvPr id="9" name="Rectangle 8"/>
          <p:cNvSpPr/>
          <p:nvPr/>
        </p:nvSpPr>
        <p:spPr>
          <a:xfrm>
            <a:off x="6671459" y="1527353"/>
            <a:ext cx="9108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initialize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2747" y="1712112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46923" y="1735574"/>
            <a:ext cx="495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111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82856" y="1712112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4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71459" y="1735574"/>
            <a:ext cx="1784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Left Shift A and Q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0043" y="2192640"/>
            <a:ext cx="624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1101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82856" y="2188872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4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71459" y="2157808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A=A-M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2746" y="1928136"/>
            <a:ext cx="624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1101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75744" y="2188872"/>
            <a:ext cx="10081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846923" y="2679802"/>
            <a:ext cx="663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111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82856" y="2715802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3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71459" y="2509658"/>
            <a:ext cx="1572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Set Q[0]=0 and</a:t>
            </a:r>
          </a:p>
          <a:p>
            <a:r>
              <a:rPr lang="en-US" sz="1600" dirty="0"/>
              <a:t>A=A+M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62747" y="2953664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0001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82856" y="2953664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3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671459" y="2977126"/>
            <a:ext cx="1784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Left Shift A and Q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0519" y="3169688"/>
            <a:ext cx="624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1101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753824" y="3397604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A=A-M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4093" y="3475600"/>
            <a:ext cx="609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1110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79512" y="3475600"/>
            <a:ext cx="10081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2747" y="4256242"/>
            <a:ext cx="624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0011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982856" y="4269890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2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30196" y="4662096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A=A-M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62747" y="4738460"/>
            <a:ext cx="9086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0000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82856" y="4707396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2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201310" y="1494076"/>
            <a:ext cx="860419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60269" y="692696"/>
            <a:ext cx="1486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 = 3, Q = 7 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195736" y="692696"/>
            <a:ext cx="1135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= 0011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123728" y="934260"/>
            <a:ext cx="1212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-M = 1101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60269" y="953432"/>
            <a:ext cx="1105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 = 0111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73917" y="2252791"/>
            <a:ext cx="125675" cy="2217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Rectangle 59"/>
          <p:cNvSpPr/>
          <p:nvPr/>
        </p:nvSpPr>
        <p:spPr>
          <a:xfrm>
            <a:off x="2265902" y="1785911"/>
            <a:ext cx="217112" cy="2217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37" name="Group 36"/>
          <p:cNvGrpSpPr/>
          <p:nvPr/>
        </p:nvGrpSpPr>
        <p:grpSpPr>
          <a:xfrm>
            <a:off x="1846923" y="2202520"/>
            <a:ext cx="663387" cy="338554"/>
            <a:chOff x="1846923" y="2202520"/>
            <a:chExt cx="663387" cy="338554"/>
          </a:xfrm>
        </p:grpSpPr>
        <p:sp>
          <p:nvSpPr>
            <p:cNvPr id="16" name="Rectangle 15"/>
            <p:cNvSpPr/>
            <p:nvPr/>
          </p:nvSpPr>
          <p:spPr>
            <a:xfrm>
              <a:off x="1846923" y="2202520"/>
              <a:ext cx="495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111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272867" y="2249023"/>
              <a:ext cx="237443" cy="22173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251520" y="2675512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0000  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195736" y="2679280"/>
            <a:ext cx="309451" cy="338554"/>
            <a:chOff x="2195736" y="2679280"/>
            <a:chExt cx="309451" cy="338554"/>
          </a:xfrm>
        </p:grpSpPr>
        <p:sp>
          <p:nvSpPr>
            <p:cNvPr id="3" name="Rectangle 2"/>
            <p:cNvSpPr/>
            <p:nvPr/>
          </p:nvSpPr>
          <p:spPr>
            <a:xfrm>
              <a:off x="2195736" y="2679280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67744" y="2755393"/>
              <a:ext cx="237443" cy="22173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69" name="Rectangle 68"/>
          <p:cNvSpPr/>
          <p:nvPr/>
        </p:nvSpPr>
        <p:spPr>
          <a:xfrm>
            <a:off x="3984981" y="3421008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3 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190571" y="2709273"/>
            <a:ext cx="10081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79940" y="2427770"/>
            <a:ext cx="624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0011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50824" y="3537667"/>
            <a:ext cx="125675" cy="2217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3" name="Rectangle 72"/>
          <p:cNvSpPr/>
          <p:nvPr/>
        </p:nvSpPr>
        <p:spPr>
          <a:xfrm>
            <a:off x="6680634" y="3702814"/>
            <a:ext cx="1572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Set Q[0]=0 and</a:t>
            </a:r>
          </a:p>
          <a:p>
            <a:r>
              <a:rPr lang="en-US" sz="1600" dirty="0"/>
              <a:t>A=A+M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79512" y="3986899"/>
            <a:ext cx="10081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41585" y="3678100"/>
            <a:ext cx="624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0011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51520" y="3952484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0001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982288" y="3952484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2 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552772" y="4242650"/>
            <a:ext cx="1784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Left Shift A and Q</a:t>
            </a:r>
          </a:p>
        </p:txBody>
      </p:sp>
      <p:grpSp>
        <p:nvGrpSpPr>
          <p:cNvPr id="201" name="Group 200"/>
          <p:cNvGrpSpPr/>
          <p:nvPr/>
        </p:nvGrpSpPr>
        <p:grpSpPr>
          <a:xfrm>
            <a:off x="1835696" y="4249808"/>
            <a:ext cx="709945" cy="352202"/>
            <a:chOff x="1835696" y="4249808"/>
            <a:chExt cx="709945" cy="352202"/>
          </a:xfrm>
        </p:grpSpPr>
        <p:sp>
          <p:nvSpPr>
            <p:cNvPr id="82" name="Rectangle 81"/>
            <p:cNvSpPr/>
            <p:nvPr/>
          </p:nvSpPr>
          <p:spPr>
            <a:xfrm>
              <a:off x="1835696" y="4249808"/>
              <a:ext cx="3165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1  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247161" y="4259656"/>
              <a:ext cx="298480" cy="338554"/>
              <a:chOff x="2455649" y="5239048"/>
              <a:chExt cx="298480" cy="33855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2506379" y="5307387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455649" y="5239048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993360" y="4263456"/>
              <a:ext cx="298480" cy="338554"/>
              <a:chOff x="2455649" y="5239048"/>
              <a:chExt cx="298480" cy="338554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2506379" y="5307387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455649" y="5239048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</p:grpSp>
      <p:sp>
        <p:nvSpPr>
          <p:cNvPr id="90" name="Rectangle 89"/>
          <p:cNvSpPr/>
          <p:nvPr/>
        </p:nvSpPr>
        <p:spPr>
          <a:xfrm>
            <a:off x="2559475" y="4331795"/>
            <a:ext cx="217112" cy="2217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2" name="Rectangle 91"/>
          <p:cNvSpPr/>
          <p:nvPr/>
        </p:nvSpPr>
        <p:spPr>
          <a:xfrm>
            <a:off x="262746" y="4528548"/>
            <a:ext cx="624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1101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107504" y="4771280"/>
            <a:ext cx="10081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/>
          <p:cNvGrpSpPr/>
          <p:nvPr/>
        </p:nvGrpSpPr>
        <p:grpSpPr>
          <a:xfrm>
            <a:off x="1845745" y="4693748"/>
            <a:ext cx="940891" cy="352202"/>
            <a:chOff x="1845745" y="4693748"/>
            <a:chExt cx="940891" cy="352202"/>
          </a:xfrm>
        </p:grpSpPr>
        <p:sp>
          <p:nvSpPr>
            <p:cNvPr id="94" name="Rectangle 93"/>
            <p:cNvSpPr/>
            <p:nvPr/>
          </p:nvSpPr>
          <p:spPr>
            <a:xfrm>
              <a:off x="1845745" y="4693748"/>
              <a:ext cx="3165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1  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2257210" y="4703596"/>
              <a:ext cx="298480" cy="338554"/>
              <a:chOff x="2455649" y="5239048"/>
              <a:chExt cx="298480" cy="33855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455649" y="5239048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003409" y="4707396"/>
              <a:ext cx="298480" cy="338554"/>
              <a:chOff x="2455649" y="5239048"/>
              <a:chExt cx="298480" cy="338554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455649" y="5239048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>
              <a:off x="2569524" y="4748439"/>
              <a:ext cx="217112" cy="22173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337176" y="4814051"/>
            <a:ext cx="125675" cy="2217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3" name="Rectangle 102"/>
          <p:cNvSpPr/>
          <p:nvPr/>
        </p:nvSpPr>
        <p:spPr>
          <a:xfrm>
            <a:off x="6660232" y="4992241"/>
            <a:ext cx="1173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Set Q[0]=1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62747" y="4985262"/>
            <a:ext cx="9086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0000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984980" y="4980020"/>
            <a:ext cx="2963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03" name="Group 202"/>
          <p:cNvGrpSpPr/>
          <p:nvPr/>
        </p:nvGrpSpPr>
        <p:grpSpPr>
          <a:xfrm>
            <a:off x="1848287" y="4985262"/>
            <a:ext cx="707403" cy="348434"/>
            <a:chOff x="1848287" y="4985262"/>
            <a:chExt cx="707403" cy="348434"/>
          </a:xfrm>
        </p:grpSpPr>
        <p:grpSp>
          <p:nvGrpSpPr>
            <p:cNvPr id="107" name="Group 106"/>
            <p:cNvGrpSpPr/>
            <p:nvPr/>
          </p:nvGrpSpPr>
          <p:grpSpPr>
            <a:xfrm>
              <a:off x="2257210" y="4991342"/>
              <a:ext cx="298480" cy="338554"/>
              <a:chOff x="2455649" y="5266344"/>
              <a:chExt cx="298480" cy="338554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455649" y="5266344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2003409" y="4995142"/>
              <a:ext cx="298480" cy="338554"/>
              <a:chOff x="2455649" y="5266344"/>
              <a:chExt cx="298480" cy="338554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455649" y="5266344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  <p:sp>
          <p:nvSpPr>
            <p:cNvPr id="115" name="Rectangle 114"/>
            <p:cNvSpPr/>
            <p:nvPr/>
          </p:nvSpPr>
          <p:spPr>
            <a:xfrm>
              <a:off x="1848287" y="4985262"/>
              <a:ext cx="31655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1  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528081" y="4994840"/>
            <a:ext cx="298480" cy="338554"/>
            <a:chOff x="2455649" y="5266344"/>
            <a:chExt cx="298480" cy="338554"/>
          </a:xfrm>
        </p:grpSpPr>
        <p:sp>
          <p:nvSpPr>
            <p:cNvPr id="117" name="Rectangle 116"/>
            <p:cNvSpPr/>
            <p:nvPr/>
          </p:nvSpPr>
          <p:spPr>
            <a:xfrm>
              <a:off x="2506379" y="5293739"/>
              <a:ext cx="217112" cy="22173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455649" y="5266344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266290" y="5233004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0001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998925" y="5246652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 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568841" y="5219412"/>
            <a:ext cx="17842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Left Shift A and Q</a:t>
            </a:r>
          </a:p>
        </p:txBody>
      </p:sp>
      <p:grpSp>
        <p:nvGrpSpPr>
          <p:cNvPr id="204" name="Group 203"/>
          <p:cNvGrpSpPr/>
          <p:nvPr/>
        </p:nvGrpSpPr>
        <p:grpSpPr>
          <a:xfrm>
            <a:off x="1876809" y="5242852"/>
            <a:ext cx="823152" cy="342354"/>
            <a:chOff x="1876809" y="5242852"/>
            <a:chExt cx="823152" cy="342354"/>
          </a:xfrm>
        </p:grpSpPr>
        <p:grpSp>
          <p:nvGrpSpPr>
            <p:cNvPr id="130" name="Group 129"/>
            <p:cNvGrpSpPr/>
            <p:nvPr/>
          </p:nvGrpSpPr>
          <p:grpSpPr>
            <a:xfrm>
              <a:off x="2130610" y="5242852"/>
              <a:ext cx="298480" cy="338554"/>
              <a:chOff x="2455649" y="5266344"/>
              <a:chExt cx="298480" cy="338554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455649" y="5266344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1876809" y="5246652"/>
              <a:ext cx="298480" cy="338554"/>
              <a:chOff x="2455649" y="5266344"/>
              <a:chExt cx="298480" cy="338554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2455649" y="5266344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401481" y="5246350"/>
              <a:ext cx="298480" cy="338554"/>
              <a:chOff x="2455649" y="5266344"/>
              <a:chExt cx="298480" cy="338554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455649" y="5266344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1</a:t>
                </a:r>
              </a:p>
            </p:txBody>
          </p:sp>
        </p:grpSp>
      </p:grpSp>
      <p:sp>
        <p:nvSpPr>
          <p:cNvPr id="141" name="Rectangle 140"/>
          <p:cNvSpPr/>
          <p:nvPr/>
        </p:nvSpPr>
        <p:spPr>
          <a:xfrm>
            <a:off x="2713795" y="5279857"/>
            <a:ext cx="217112" cy="2217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3" name="Rectangle 142"/>
          <p:cNvSpPr/>
          <p:nvPr/>
        </p:nvSpPr>
        <p:spPr>
          <a:xfrm>
            <a:off x="255110" y="5404316"/>
            <a:ext cx="624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1101</a:t>
            </a:r>
          </a:p>
        </p:txBody>
      </p:sp>
      <p:cxnSp>
        <p:nvCxnSpPr>
          <p:cNvPr id="144" name="Straight Connector 143"/>
          <p:cNvCxnSpPr/>
          <p:nvPr/>
        </p:nvCxnSpPr>
        <p:spPr>
          <a:xfrm>
            <a:off x="111272" y="5664464"/>
            <a:ext cx="10081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281065" y="5606692"/>
            <a:ext cx="609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1110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2140490" y="5616540"/>
            <a:ext cx="298480" cy="338554"/>
            <a:chOff x="2455649" y="5266344"/>
            <a:chExt cx="298480" cy="338554"/>
          </a:xfrm>
        </p:grpSpPr>
        <p:sp>
          <p:nvSpPr>
            <p:cNvPr id="147" name="Rectangle 146"/>
            <p:cNvSpPr/>
            <p:nvPr/>
          </p:nvSpPr>
          <p:spPr>
            <a:xfrm>
              <a:off x="2506379" y="5293739"/>
              <a:ext cx="217112" cy="22173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455649" y="5266344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886689" y="5620340"/>
            <a:ext cx="298480" cy="338554"/>
            <a:chOff x="2455649" y="5266344"/>
            <a:chExt cx="298480" cy="338554"/>
          </a:xfrm>
        </p:grpSpPr>
        <p:sp>
          <p:nvSpPr>
            <p:cNvPr id="150" name="Rectangle 149"/>
            <p:cNvSpPr/>
            <p:nvPr/>
          </p:nvSpPr>
          <p:spPr>
            <a:xfrm>
              <a:off x="2506379" y="5293739"/>
              <a:ext cx="217112" cy="22173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455649" y="5266344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2411361" y="5620038"/>
            <a:ext cx="298480" cy="338554"/>
            <a:chOff x="2455649" y="5266344"/>
            <a:chExt cx="298480" cy="338554"/>
          </a:xfrm>
        </p:grpSpPr>
        <p:sp>
          <p:nvSpPr>
            <p:cNvPr id="153" name="Rectangle 152"/>
            <p:cNvSpPr/>
            <p:nvPr/>
          </p:nvSpPr>
          <p:spPr>
            <a:xfrm>
              <a:off x="2506379" y="5293739"/>
              <a:ext cx="217112" cy="22173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455649" y="5266344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</p:grpSp>
      <p:sp>
        <p:nvSpPr>
          <p:cNvPr id="155" name="Rectangle 154"/>
          <p:cNvSpPr/>
          <p:nvPr/>
        </p:nvSpPr>
        <p:spPr>
          <a:xfrm>
            <a:off x="2723675" y="5653545"/>
            <a:ext cx="217112" cy="2217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6" name="Rectangle 155"/>
          <p:cNvSpPr/>
          <p:nvPr/>
        </p:nvSpPr>
        <p:spPr>
          <a:xfrm>
            <a:off x="3999788" y="5606692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 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704944" y="5593044"/>
            <a:ext cx="8178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A=A-M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671542" y="5940569"/>
            <a:ext cx="1572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Set Q[0]=0 and</a:t>
            </a:r>
          </a:p>
          <a:p>
            <a:r>
              <a:rPr lang="en-US" sz="1600" dirty="0"/>
              <a:t>A=A+M</a:t>
            </a:r>
          </a:p>
        </p:txBody>
      </p:sp>
      <p:cxnSp>
        <p:nvCxnSpPr>
          <p:cNvPr id="159" name="Straight Connector 158"/>
          <p:cNvCxnSpPr/>
          <p:nvPr/>
        </p:nvCxnSpPr>
        <p:spPr>
          <a:xfrm>
            <a:off x="206808" y="6090571"/>
            <a:ext cx="100811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268881" y="5822716"/>
            <a:ext cx="624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0011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350824" y="5665153"/>
            <a:ext cx="125675" cy="2217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2" name="Rectangle 161"/>
          <p:cNvSpPr/>
          <p:nvPr/>
        </p:nvSpPr>
        <p:spPr>
          <a:xfrm>
            <a:off x="251520" y="6038740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0001</a:t>
            </a:r>
          </a:p>
        </p:txBody>
      </p:sp>
      <p:grpSp>
        <p:nvGrpSpPr>
          <p:cNvPr id="205" name="Group 204"/>
          <p:cNvGrpSpPr/>
          <p:nvPr/>
        </p:nvGrpSpPr>
        <p:grpSpPr>
          <a:xfrm>
            <a:off x="1890457" y="6048588"/>
            <a:ext cx="823152" cy="342354"/>
            <a:chOff x="1890457" y="6048588"/>
            <a:chExt cx="823152" cy="342354"/>
          </a:xfrm>
        </p:grpSpPr>
        <p:grpSp>
          <p:nvGrpSpPr>
            <p:cNvPr id="163" name="Group 162"/>
            <p:cNvGrpSpPr/>
            <p:nvPr/>
          </p:nvGrpSpPr>
          <p:grpSpPr>
            <a:xfrm>
              <a:off x="2144258" y="6048588"/>
              <a:ext cx="298480" cy="338554"/>
              <a:chOff x="2455649" y="5266344"/>
              <a:chExt cx="298480" cy="338554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2455649" y="5266344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1890457" y="6052388"/>
              <a:ext cx="298480" cy="338554"/>
              <a:chOff x="2455649" y="5266344"/>
              <a:chExt cx="298480" cy="338554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2455649" y="5266344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415129" y="6052086"/>
              <a:ext cx="298480" cy="338554"/>
              <a:chOff x="2455649" y="5266344"/>
              <a:chExt cx="298480" cy="338554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455649" y="5266344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1</a:t>
                </a:r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2665129" y="6048318"/>
            <a:ext cx="298480" cy="338554"/>
            <a:chOff x="2455649" y="5266344"/>
            <a:chExt cx="298480" cy="338554"/>
          </a:xfrm>
        </p:grpSpPr>
        <p:sp>
          <p:nvSpPr>
            <p:cNvPr id="174" name="Rectangle 173"/>
            <p:cNvSpPr/>
            <p:nvPr/>
          </p:nvSpPr>
          <p:spPr>
            <a:xfrm>
              <a:off x="2506379" y="5293739"/>
              <a:ext cx="217112" cy="22173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455649" y="5266344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</p:grpSp>
      <p:sp>
        <p:nvSpPr>
          <p:cNvPr id="176" name="Rectangle 175"/>
          <p:cNvSpPr/>
          <p:nvPr/>
        </p:nvSpPr>
        <p:spPr>
          <a:xfrm>
            <a:off x="3999788" y="6054078"/>
            <a:ext cx="356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 </a:t>
            </a:r>
          </a:p>
        </p:txBody>
      </p:sp>
      <p:sp>
        <p:nvSpPr>
          <p:cNvPr id="22" name="Left Brace 21"/>
          <p:cNvSpPr/>
          <p:nvPr/>
        </p:nvSpPr>
        <p:spPr>
          <a:xfrm rot="16200000">
            <a:off x="490026" y="5986904"/>
            <a:ext cx="202007" cy="644297"/>
          </a:xfrm>
          <a:prstGeom prst="leftBrace">
            <a:avLst>
              <a:gd name="adj1" fmla="val 8333"/>
              <a:gd name="adj2" fmla="val 473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Left Brace 176"/>
          <p:cNvSpPr/>
          <p:nvPr/>
        </p:nvSpPr>
        <p:spPr>
          <a:xfrm rot="16200000">
            <a:off x="2298650" y="5815607"/>
            <a:ext cx="202008" cy="1127914"/>
          </a:xfrm>
          <a:prstGeom prst="leftBrace">
            <a:avLst>
              <a:gd name="adj1" fmla="val 8333"/>
              <a:gd name="adj2" fmla="val 473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35496" y="6381328"/>
            <a:ext cx="11865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Remainder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1920514" y="6439688"/>
            <a:ext cx="9605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Quotient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1835696" y="3444830"/>
            <a:ext cx="781949" cy="344210"/>
            <a:chOff x="1835696" y="3444830"/>
            <a:chExt cx="781949" cy="344210"/>
          </a:xfrm>
        </p:grpSpPr>
        <p:sp>
          <p:nvSpPr>
            <p:cNvPr id="66" name="Rectangle 65"/>
            <p:cNvSpPr/>
            <p:nvPr/>
          </p:nvSpPr>
          <p:spPr>
            <a:xfrm>
              <a:off x="1835696" y="3450486"/>
              <a:ext cx="5124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11  </a:t>
              </a: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075419" y="3444830"/>
              <a:ext cx="298480" cy="338554"/>
              <a:chOff x="2455649" y="5239048"/>
              <a:chExt cx="298480" cy="338554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2455649" y="5239048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  <p:sp>
          <p:nvSpPr>
            <p:cNvPr id="185" name="Rectangle 184"/>
            <p:cNvSpPr/>
            <p:nvPr/>
          </p:nvSpPr>
          <p:spPr>
            <a:xfrm>
              <a:off x="2400533" y="3499521"/>
              <a:ext cx="217112" cy="22173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35696" y="2969656"/>
            <a:ext cx="538203" cy="344210"/>
            <a:chOff x="1835696" y="2969656"/>
            <a:chExt cx="538203" cy="344210"/>
          </a:xfrm>
        </p:grpSpPr>
        <p:sp>
          <p:nvSpPr>
            <p:cNvPr id="187" name="Rectangle 186"/>
            <p:cNvSpPr/>
            <p:nvPr/>
          </p:nvSpPr>
          <p:spPr>
            <a:xfrm>
              <a:off x="1835696" y="2975312"/>
              <a:ext cx="5124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11  </a:t>
              </a: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2075419" y="2969656"/>
              <a:ext cx="298480" cy="338554"/>
              <a:chOff x="2455649" y="5239048"/>
              <a:chExt cx="298480" cy="338554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2455649" y="5239048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</p:grpSp>
      <p:sp>
        <p:nvSpPr>
          <p:cNvPr id="191" name="Rectangle 190"/>
          <p:cNvSpPr/>
          <p:nvPr/>
        </p:nvSpPr>
        <p:spPr>
          <a:xfrm>
            <a:off x="2400533" y="3024347"/>
            <a:ext cx="217112" cy="2217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00" name="Group 199"/>
          <p:cNvGrpSpPr/>
          <p:nvPr/>
        </p:nvGrpSpPr>
        <p:grpSpPr>
          <a:xfrm>
            <a:off x="1835696" y="3948886"/>
            <a:ext cx="538203" cy="344210"/>
            <a:chOff x="1835696" y="3948886"/>
            <a:chExt cx="538203" cy="344210"/>
          </a:xfrm>
        </p:grpSpPr>
        <p:sp>
          <p:nvSpPr>
            <p:cNvPr id="192" name="Rectangle 191"/>
            <p:cNvSpPr/>
            <p:nvPr/>
          </p:nvSpPr>
          <p:spPr>
            <a:xfrm>
              <a:off x="1835696" y="3954542"/>
              <a:ext cx="5124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11  </a:t>
              </a:r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075419" y="3948886"/>
              <a:ext cx="298480" cy="338554"/>
              <a:chOff x="2455649" y="5239048"/>
              <a:chExt cx="298480" cy="338554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2506379" y="5293739"/>
                <a:ext cx="217112" cy="22173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2455649" y="5239048"/>
                <a:ext cx="29848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2346720" y="3960352"/>
            <a:ext cx="298480" cy="338554"/>
            <a:chOff x="2455649" y="5239048"/>
            <a:chExt cx="298480" cy="338554"/>
          </a:xfrm>
        </p:grpSpPr>
        <p:sp>
          <p:nvSpPr>
            <p:cNvPr id="198" name="Rectangle 197"/>
            <p:cNvSpPr/>
            <p:nvPr/>
          </p:nvSpPr>
          <p:spPr>
            <a:xfrm>
              <a:off x="2506379" y="5293739"/>
              <a:ext cx="217112" cy="22173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455649" y="5239048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93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3" grpId="0"/>
      <p:bldP spid="24" grpId="0"/>
      <p:bldP spid="25" grpId="0"/>
      <p:bldP spid="28" grpId="0"/>
      <p:bldP spid="30" grpId="0"/>
      <p:bldP spid="31" grpId="0"/>
      <p:bldP spid="32" grpId="0"/>
      <p:bldP spid="35" grpId="0"/>
      <p:bldP spid="36" grpId="0"/>
      <p:bldP spid="39" grpId="0"/>
      <p:bldP spid="41" grpId="0"/>
      <p:bldP spid="42" grpId="0"/>
      <p:bldP spid="43" grpId="0"/>
      <p:bldP spid="45" grpId="0"/>
      <p:bldP spid="49" grpId="0"/>
      <p:bldP spid="50" grpId="0"/>
      <p:bldP spid="51" grpId="0"/>
      <p:bldP spid="54" grpId="0"/>
      <p:bldP spid="59" grpId="0" animBg="1"/>
      <p:bldP spid="60" grpId="0" animBg="1"/>
      <p:bldP spid="62" grpId="0"/>
      <p:bldP spid="69" grpId="0"/>
      <p:bldP spid="71" grpId="0"/>
      <p:bldP spid="72" grpId="0" animBg="1"/>
      <p:bldP spid="73" grpId="0"/>
      <p:bldP spid="75" grpId="0"/>
      <p:bldP spid="76" grpId="0"/>
      <p:bldP spid="80" grpId="0"/>
      <p:bldP spid="81" grpId="0"/>
      <p:bldP spid="90" grpId="0" animBg="1"/>
      <p:bldP spid="92" grpId="0"/>
      <p:bldP spid="102" grpId="0" animBg="1"/>
      <p:bldP spid="103" grpId="0"/>
      <p:bldP spid="104" grpId="0"/>
      <p:bldP spid="105" grpId="0"/>
      <p:bldP spid="119" grpId="0"/>
      <p:bldP spid="120" grpId="0"/>
      <p:bldP spid="121" grpId="0"/>
      <p:bldP spid="141" grpId="0" animBg="1"/>
      <p:bldP spid="143" grpId="0"/>
      <p:bldP spid="145" grpId="0"/>
      <p:bldP spid="155" grpId="0" animBg="1"/>
      <p:bldP spid="156" grpId="0"/>
      <p:bldP spid="157" grpId="0"/>
      <p:bldP spid="158" grpId="0"/>
      <p:bldP spid="160" grpId="0"/>
      <p:bldP spid="161" grpId="0" animBg="1"/>
      <p:bldP spid="162" grpId="0"/>
      <p:bldP spid="176" grpId="0"/>
      <p:bldP spid="22" grpId="0" animBg="1"/>
      <p:bldP spid="177" grpId="0" animBg="1"/>
      <p:bldP spid="179" grpId="0"/>
      <p:bldP spid="180" grpId="0"/>
      <p:bldP spid="19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240" cy="491104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VHDL code for 4 bit restoring division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504" y="476672"/>
            <a:ext cx="48965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library IEEE;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use IEEE.STD_LOGIC_1164.ALL;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use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IEEE.STD_LOGIC_arith.ALL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use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IEEE.STD_LOGIC_unsigned.ALL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entity division is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Port ( d : in  STD_LOGIC_VECTOR (3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0);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     m : in  STD_LOGIC_VECTOR (3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0);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     q : out  STD_LOGIC_VECTOR (3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0);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           r : out  STD_LOGIC_VECTOR (3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0));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end division;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 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architecture Behavioral of division is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begin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process(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d,m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)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variable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ac:std_logic_vector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(7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0);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variable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Mbar:std_logic_vector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(3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0);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begin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Mbar:=not m;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ac:="0000" &amp; d;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621263"/>
            <a:ext cx="43204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for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i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in 1 to 4 loop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ac(7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0):=ac(6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0) &amp; 'U';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ac(7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4):=ac(7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4)+Mbar+"0001";</a:t>
            </a:r>
          </a:p>
          <a:p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if ac(7)='1' then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ac(0):='0';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ac(7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4):=ac(7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4)+m;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else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ac(0):='1';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end if;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end loop;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q&lt;=ac(3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0);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r&lt;=ac(7 </a:t>
            </a:r>
            <a:r>
              <a:rPr lang="en-US" sz="1600" dirty="0" err="1">
                <a:latin typeface="Calibri" pitchFamily="34" charset="0"/>
                <a:cs typeface="Calibri" pitchFamily="34" charset="0"/>
              </a:rPr>
              <a:t>downto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4);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end process;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end Behavioral;</a:t>
            </a:r>
          </a:p>
        </p:txBody>
      </p:sp>
      <p:sp>
        <p:nvSpPr>
          <p:cNvPr id="7" name="Rectangle 6"/>
          <p:cNvSpPr/>
          <p:nvPr/>
        </p:nvSpPr>
        <p:spPr>
          <a:xfrm>
            <a:off x="68652" y="463720"/>
            <a:ext cx="4248472" cy="58326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9992" y="476672"/>
            <a:ext cx="4248472" cy="58326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4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112843" y="22198"/>
            <a:ext cx="3747189" cy="31045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IN" sz="2400" dirty="0">
                <a:solidFill>
                  <a:srgbClr val="000000"/>
                </a:solidFill>
                <a:latin typeface="Calibri"/>
              </a:rPr>
              <a:t>4 bit Arithmetic Unit</a:t>
            </a:r>
            <a:endParaRPr lang="en-IN" sz="2400" dirty="0"/>
          </a:p>
        </p:txBody>
      </p:sp>
      <p:sp>
        <p:nvSpPr>
          <p:cNvPr id="198" name="TextBox 197"/>
          <p:cNvSpPr txBox="1"/>
          <p:nvPr/>
        </p:nvSpPr>
        <p:spPr>
          <a:xfrm>
            <a:off x="922448" y="4584246"/>
            <a:ext cx="1421971" cy="20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/>
              <a:t>  0      0     0    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2431223" y="4550686"/>
            <a:ext cx="320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/>
              <a:t>B</a:t>
            </a:r>
            <a:r>
              <a:rPr lang="en-US" sz="1400" dirty="0"/>
              <a:t>       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915299" y="4838351"/>
            <a:ext cx="1421971" cy="20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/>
              <a:t>  0      0     1    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915817" y="4581128"/>
            <a:ext cx="792088" cy="277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/>
              <a:t>  F=A+B         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922448" y="5072545"/>
            <a:ext cx="1421971" cy="20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/>
              <a:t>  0      1     0    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915299" y="5326649"/>
            <a:ext cx="1421971" cy="20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/>
              <a:t>  0      1     1    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922448" y="5535264"/>
            <a:ext cx="1421971" cy="20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/>
              <a:t>  1      0     0    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901444" y="5779973"/>
            <a:ext cx="1421971" cy="20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/>
              <a:t>  1      0     1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908593" y="6041877"/>
            <a:ext cx="1421971" cy="20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/>
              <a:t>  1      1     0    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15299" y="6302780"/>
            <a:ext cx="1421971" cy="20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/>
              <a:t>  1      1     1    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2436990" y="4791262"/>
            <a:ext cx="320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/>
              <a:t>B</a:t>
            </a:r>
            <a:r>
              <a:rPr lang="en-US" sz="1400" dirty="0"/>
              <a:t>       </a:t>
            </a:r>
          </a:p>
        </p:txBody>
      </p:sp>
      <p:grpSp>
        <p:nvGrpSpPr>
          <p:cNvPr id="244" name="Group 243"/>
          <p:cNvGrpSpPr/>
          <p:nvPr/>
        </p:nvGrpSpPr>
        <p:grpSpPr>
          <a:xfrm>
            <a:off x="2438304" y="5047622"/>
            <a:ext cx="320955" cy="307777"/>
            <a:chOff x="7849230" y="4380823"/>
            <a:chExt cx="320955" cy="307777"/>
          </a:xfrm>
        </p:grpSpPr>
        <p:sp>
          <p:nvSpPr>
            <p:cNvPr id="245" name="TextBox 244"/>
            <p:cNvSpPr txBox="1"/>
            <p:nvPr/>
          </p:nvSpPr>
          <p:spPr>
            <a:xfrm>
              <a:off x="7849230" y="4380823"/>
              <a:ext cx="320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/>
                <a:t>B</a:t>
              </a:r>
              <a:r>
                <a:rPr lang="en-US" sz="1400" dirty="0"/>
                <a:t>       </a:t>
              </a:r>
            </a:p>
          </p:txBody>
        </p:sp>
        <p:cxnSp>
          <p:nvCxnSpPr>
            <p:cNvPr id="246" name="Straight Connector 245"/>
            <p:cNvCxnSpPr/>
            <p:nvPr/>
          </p:nvCxnSpPr>
          <p:spPr>
            <a:xfrm>
              <a:off x="7945424" y="4435578"/>
              <a:ext cx="82960" cy="1534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>
            <a:off x="2439470" y="5309173"/>
            <a:ext cx="320955" cy="307777"/>
            <a:chOff x="7849230" y="4380823"/>
            <a:chExt cx="320955" cy="307777"/>
          </a:xfrm>
        </p:grpSpPr>
        <p:sp>
          <p:nvSpPr>
            <p:cNvPr id="248" name="TextBox 247"/>
            <p:cNvSpPr txBox="1"/>
            <p:nvPr/>
          </p:nvSpPr>
          <p:spPr>
            <a:xfrm>
              <a:off x="7849230" y="4380823"/>
              <a:ext cx="320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/>
                <a:t>B</a:t>
              </a:r>
              <a:r>
                <a:rPr lang="en-US" sz="1400" dirty="0"/>
                <a:t>       </a:t>
              </a:r>
            </a:p>
          </p:txBody>
        </p:sp>
        <p:cxnSp>
          <p:nvCxnSpPr>
            <p:cNvPr id="249" name="Straight Connector 248"/>
            <p:cNvCxnSpPr/>
            <p:nvPr/>
          </p:nvCxnSpPr>
          <p:spPr>
            <a:xfrm>
              <a:off x="7945424" y="4435578"/>
              <a:ext cx="82960" cy="1534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/>
          <p:cNvSpPr txBox="1"/>
          <p:nvPr/>
        </p:nvSpPr>
        <p:spPr>
          <a:xfrm>
            <a:off x="2429567" y="5503377"/>
            <a:ext cx="355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2425614" y="5777554"/>
            <a:ext cx="359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2439470" y="6001543"/>
            <a:ext cx="24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2439470" y="6264783"/>
            <a:ext cx="24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2915816" y="4816658"/>
            <a:ext cx="95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/>
              <a:t>  F=A+B+1       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915816" y="5054741"/>
            <a:ext cx="959155" cy="276999"/>
            <a:chOff x="2915816" y="5054741"/>
            <a:chExt cx="959155" cy="276999"/>
          </a:xfrm>
        </p:grpSpPr>
        <p:sp>
          <p:nvSpPr>
            <p:cNvPr id="255" name="TextBox 254"/>
            <p:cNvSpPr txBox="1"/>
            <p:nvPr/>
          </p:nvSpPr>
          <p:spPr>
            <a:xfrm>
              <a:off x="2915816" y="5054741"/>
              <a:ext cx="959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/>
                <a:t>  F=A+B       </a:t>
              </a:r>
            </a:p>
          </p:txBody>
        </p:sp>
        <p:cxnSp>
          <p:nvCxnSpPr>
            <p:cNvPr id="257" name="Straight Connector 256"/>
            <p:cNvCxnSpPr/>
            <p:nvPr/>
          </p:nvCxnSpPr>
          <p:spPr>
            <a:xfrm>
              <a:off x="3450315" y="5086383"/>
              <a:ext cx="82960" cy="1534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oup 258"/>
          <p:cNvGrpSpPr/>
          <p:nvPr/>
        </p:nvGrpSpPr>
        <p:grpSpPr>
          <a:xfrm>
            <a:off x="2915816" y="5306358"/>
            <a:ext cx="1134116" cy="276999"/>
            <a:chOff x="2915816" y="5054741"/>
            <a:chExt cx="1134116" cy="276999"/>
          </a:xfrm>
        </p:grpSpPr>
        <p:sp>
          <p:nvSpPr>
            <p:cNvPr id="260" name="TextBox 259"/>
            <p:cNvSpPr txBox="1"/>
            <p:nvPr/>
          </p:nvSpPr>
          <p:spPr>
            <a:xfrm>
              <a:off x="2915816" y="5054741"/>
              <a:ext cx="1134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200" dirty="0"/>
                <a:t>  F=A+B+1    </a:t>
              </a:r>
            </a:p>
          </p:txBody>
        </p:sp>
        <p:cxnSp>
          <p:nvCxnSpPr>
            <p:cNvPr id="261" name="Straight Connector 260"/>
            <p:cNvCxnSpPr/>
            <p:nvPr/>
          </p:nvCxnSpPr>
          <p:spPr>
            <a:xfrm>
              <a:off x="3450315" y="5086383"/>
              <a:ext cx="82960" cy="1534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TextBox 261"/>
          <p:cNvSpPr txBox="1"/>
          <p:nvPr/>
        </p:nvSpPr>
        <p:spPr>
          <a:xfrm>
            <a:off x="2915816" y="5511677"/>
            <a:ext cx="95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/>
              <a:t>  F=A -1        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2901956" y="5760966"/>
            <a:ext cx="95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/>
              <a:t>  F=A         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2901961" y="6004700"/>
            <a:ext cx="95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/>
              <a:t>  F=A         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2915816" y="6276055"/>
            <a:ext cx="95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/>
              <a:t>  F=A+1         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4067944" y="4553418"/>
            <a:ext cx="95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/>
              <a:t>  Addition         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4067944" y="4808185"/>
            <a:ext cx="1776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/>
              <a:t>  Addition with carry       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4067944" y="5038064"/>
            <a:ext cx="2156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/>
              <a:t>  Subtraction with borrow       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4071827" y="5298386"/>
            <a:ext cx="1165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/>
              <a:t>  Subtraction       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4095654" y="5528265"/>
            <a:ext cx="1165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/>
              <a:t>  Decrement       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4098965" y="5747111"/>
            <a:ext cx="1165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/>
              <a:t>  Transfer       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4112820" y="5988023"/>
            <a:ext cx="1165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/>
              <a:t>  Transfer       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4126675" y="6276055"/>
            <a:ext cx="1165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/>
              <a:t>  Increment    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849183" y="4165182"/>
            <a:ext cx="5090969" cy="2504664"/>
            <a:chOff x="849183" y="4165182"/>
            <a:chExt cx="5090969" cy="2504664"/>
          </a:xfrm>
        </p:grpSpPr>
        <p:sp>
          <p:nvSpPr>
            <p:cNvPr id="194" name="Rectangle 193"/>
            <p:cNvSpPr/>
            <p:nvPr/>
          </p:nvSpPr>
          <p:spPr>
            <a:xfrm>
              <a:off x="849183" y="4179037"/>
              <a:ext cx="5090969" cy="249032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95" name="Straight Connector 194"/>
            <p:cNvCxnSpPr/>
            <p:nvPr/>
          </p:nvCxnSpPr>
          <p:spPr>
            <a:xfrm>
              <a:off x="2303746" y="4179037"/>
              <a:ext cx="0" cy="24903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849183" y="4520846"/>
              <a:ext cx="509096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899592" y="4235132"/>
              <a:ext cx="1296887" cy="20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S1    S0    </a:t>
              </a:r>
              <a:r>
                <a:rPr lang="en-US" sz="1400" dirty="0" err="1"/>
                <a:t>Cin</a:t>
              </a:r>
              <a:endParaRPr lang="en-US" sz="14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843808" y="4262842"/>
              <a:ext cx="1300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F=</a:t>
              </a:r>
              <a:r>
                <a:rPr lang="en-US" sz="1400" dirty="0" err="1"/>
                <a:t>A+Y+Cin</a:t>
              </a:r>
              <a:endParaRPr lang="en-US" sz="14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417685" y="4255826"/>
              <a:ext cx="330582" cy="20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139952" y="4252406"/>
              <a:ext cx="1025272" cy="20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Operation</a:t>
              </a:r>
            </a:p>
          </p:txBody>
        </p:sp>
        <p:cxnSp>
          <p:nvCxnSpPr>
            <p:cNvPr id="274" name="Straight Connector 273"/>
            <p:cNvCxnSpPr/>
            <p:nvPr/>
          </p:nvCxnSpPr>
          <p:spPr>
            <a:xfrm>
              <a:off x="2843808" y="4165182"/>
              <a:ext cx="0" cy="24903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4067944" y="4179523"/>
              <a:ext cx="0" cy="24903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395536" y="116632"/>
            <a:ext cx="7748916" cy="3934264"/>
            <a:chOff x="395536" y="116632"/>
            <a:chExt cx="7748916" cy="3934264"/>
          </a:xfrm>
        </p:grpSpPr>
        <p:grpSp>
          <p:nvGrpSpPr>
            <p:cNvPr id="21" name="Group 20"/>
            <p:cNvGrpSpPr/>
            <p:nvPr/>
          </p:nvGrpSpPr>
          <p:grpSpPr>
            <a:xfrm>
              <a:off x="395536" y="116632"/>
              <a:ext cx="7748916" cy="3934264"/>
              <a:chOff x="351476" y="415697"/>
              <a:chExt cx="8541003" cy="587429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5621326" y="1023860"/>
                <a:ext cx="1326939" cy="4817453"/>
                <a:chOff x="5621326" y="620689"/>
                <a:chExt cx="1326939" cy="3044824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5687761" y="1268760"/>
                  <a:ext cx="124196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4 bit Parallel Adder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 rot="5400000">
                  <a:off x="4762384" y="1479631"/>
                  <a:ext cx="3044824" cy="13269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 flipH="1">
                <a:off x="611560" y="1013904"/>
                <a:ext cx="0" cy="5256584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/>
              <p:cNvGrpSpPr/>
              <p:nvPr/>
            </p:nvGrpSpPr>
            <p:grpSpPr>
              <a:xfrm>
                <a:off x="1909090" y="2462364"/>
                <a:ext cx="1682824" cy="942669"/>
                <a:chOff x="865953" y="1124744"/>
                <a:chExt cx="1682824" cy="942669"/>
              </a:xfrm>
            </p:grpSpPr>
            <p:sp>
              <p:nvSpPr>
                <p:cNvPr id="77" name="Rectangle 76"/>
                <p:cNvSpPr/>
                <p:nvPr/>
              </p:nvSpPr>
              <p:spPr>
                <a:xfrm rot="5400000">
                  <a:off x="1577505" y="1096141"/>
                  <a:ext cx="941430" cy="100111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1619672" y="1351919"/>
                  <a:ext cx="8440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MUX</a:t>
                  </a:r>
                </a:p>
                <a:p>
                  <a:pPr algn="ctr"/>
                  <a:r>
                    <a:rPr lang="en-US" sz="1200" dirty="0"/>
                    <a:t> 4:1</a:t>
                  </a: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543240" y="1124744"/>
                  <a:ext cx="2673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547664" y="1351801"/>
                  <a:ext cx="2673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1547664" y="1540115"/>
                  <a:ext cx="2673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1547664" y="1742373"/>
                  <a:ext cx="2673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</a:t>
                  </a:r>
                </a:p>
              </p:txBody>
            </p: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865953" y="1286847"/>
                  <a:ext cx="681711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1086040" y="1670403"/>
                  <a:ext cx="45720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091753" y="1880872"/>
                  <a:ext cx="45720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/>
            </p:nvGrpSpPr>
            <p:grpSpPr>
              <a:xfrm>
                <a:off x="1909090" y="3758508"/>
                <a:ext cx="1690897" cy="955513"/>
                <a:chOff x="857881" y="1124744"/>
                <a:chExt cx="1690897" cy="955513"/>
              </a:xfrm>
            </p:grpSpPr>
            <p:sp>
              <p:nvSpPr>
                <p:cNvPr id="88" name="Rectangle 87"/>
                <p:cNvSpPr/>
                <p:nvPr/>
              </p:nvSpPr>
              <p:spPr>
                <a:xfrm rot="5400000">
                  <a:off x="1571083" y="1102563"/>
                  <a:ext cx="954275" cy="100111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1619672" y="1351919"/>
                  <a:ext cx="8440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MUX</a:t>
                  </a:r>
                </a:p>
                <a:p>
                  <a:pPr algn="ctr"/>
                  <a:r>
                    <a:rPr lang="en-US" sz="1200" dirty="0"/>
                    <a:t> 4:1</a:t>
                  </a: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1543240" y="1124744"/>
                  <a:ext cx="2673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1547664" y="1351801"/>
                  <a:ext cx="2673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1547664" y="1540115"/>
                  <a:ext cx="2673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1547664" y="1742373"/>
                  <a:ext cx="2673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</a:t>
                  </a:r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857881" y="1289609"/>
                  <a:ext cx="689783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1086040" y="1670403"/>
                  <a:ext cx="45720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091753" y="1880872"/>
                  <a:ext cx="45720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1879537" y="5085184"/>
                <a:ext cx="1711019" cy="964819"/>
                <a:chOff x="837759" y="1124744"/>
                <a:chExt cx="1711019" cy="964819"/>
              </a:xfrm>
            </p:grpSpPr>
            <p:sp>
              <p:nvSpPr>
                <p:cNvPr id="99" name="Rectangle 98"/>
                <p:cNvSpPr/>
                <p:nvPr/>
              </p:nvSpPr>
              <p:spPr>
                <a:xfrm rot="5400000">
                  <a:off x="1566431" y="1107216"/>
                  <a:ext cx="963580" cy="100111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1619672" y="1351919"/>
                  <a:ext cx="8440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MUX</a:t>
                  </a:r>
                </a:p>
                <a:p>
                  <a:pPr algn="ctr"/>
                  <a:r>
                    <a:rPr lang="en-US" sz="1200" dirty="0"/>
                    <a:t> 4:1</a:t>
                  </a: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1543240" y="1124744"/>
                  <a:ext cx="2673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547664" y="1351801"/>
                  <a:ext cx="2673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547664" y="1540115"/>
                  <a:ext cx="2673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1547664" y="1742373"/>
                  <a:ext cx="2673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</a:t>
                  </a:r>
                </a:p>
              </p:txBody>
            </p: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837759" y="1286847"/>
                  <a:ext cx="709905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086040" y="1753151"/>
                  <a:ext cx="457201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091753" y="1942933"/>
                  <a:ext cx="457201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Straight Connector 108"/>
              <p:cNvCxnSpPr/>
              <p:nvPr/>
            </p:nvCxnSpPr>
            <p:spPr>
              <a:xfrm flipH="1">
                <a:off x="763960" y="1016461"/>
                <a:ext cx="2" cy="5107278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/>
              <p:cNvGrpSpPr/>
              <p:nvPr/>
            </p:nvGrpSpPr>
            <p:grpSpPr>
              <a:xfrm>
                <a:off x="611560" y="2014998"/>
                <a:ext cx="2589862" cy="306172"/>
                <a:chOff x="625407" y="5969967"/>
                <a:chExt cx="1452390" cy="306172"/>
              </a:xfrm>
            </p:grpSpPr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710878" y="6123739"/>
                  <a:ext cx="1251216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1962094" y="5969967"/>
                  <a:ext cx="1386" cy="13653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625407" y="6276139"/>
                  <a:ext cx="145239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2076438" y="6011341"/>
                  <a:ext cx="0" cy="25940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3" name="Straight Connector 132"/>
              <p:cNvCxnSpPr/>
              <p:nvPr/>
            </p:nvCxnSpPr>
            <p:spPr>
              <a:xfrm>
                <a:off x="3584845" y="1563942"/>
                <a:ext cx="201168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596142" y="2866791"/>
                <a:ext cx="201168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3596142" y="4221088"/>
                <a:ext cx="201168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82287" y="5517232"/>
                <a:ext cx="201168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Group 136"/>
              <p:cNvGrpSpPr/>
              <p:nvPr/>
            </p:nvGrpSpPr>
            <p:grpSpPr>
              <a:xfrm>
                <a:off x="611560" y="3359539"/>
                <a:ext cx="2589862" cy="285485"/>
                <a:chOff x="625407" y="5990654"/>
                <a:chExt cx="1452390" cy="285485"/>
              </a:xfrm>
            </p:grpSpPr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710878" y="6123739"/>
                  <a:ext cx="1251216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1962094" y="5990654"/>
                  <a:ext cx="1386" cy="13653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625407" y="6276139"/>
                  <a:ext cx="145239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2076438" y="6011341"/>
                  <a:ext cx="0" cy="25940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/>
              <p:cNvGrpSpPr/>
              <p:nvPr/>
            </p:nvGrpSpPr>
            <p:grpSpPr>
              <a:xfrm>
                <a:off x="611560" y="4676370"/>
                <a:ext cx="2589862" cy="264798"/>
                <a:chOff x="625407" y="6011341"/>
                <a:chExt cx="1452390" cy="264798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710878" y="6123739"/>
                  <a:ext cx="1251216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1962094" y="6022295"/>
                  <a:ext cx="1386" cy="10922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625407" y="6276139"/>
                  <a:ext cx="145239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2076438" y="6011341"/>
                  <a:ext cx="0" cy="25940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Group 148"/>
              <p:cNvGrpSpPr/>
              <p:nvPr/>
            </p:nvGrpSpPr>
            <p:grpSpPr>
              <a:xfrm>
                <a:off x="611560" y="5983822"/>
                <a:ext cx="2589862" cy="306172"/>
                <a:chOff x="625407" y="5969967"/>
                <a:chExt cx="1452390" cy="306172"/>
              </a:xfrm>
            </p:grpSpPr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710878" y="6123739"/>
                  <a:ext cx="1251216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1962094" y="5969967"/>
                  <a:ext cx="1386" cy="13653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625407" y="6276139"/>
                  <a:ext cx="145239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2076438" y="6015870"/>
                  <a:ext cx="0" cy="25940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4" name="Straight Connector 153"/>
              <p:cNvCxnSpPr/>
              <p:nvPr/>
            </p:nvCxnSpPr>
            <p:spPr>
              <a:xfrm>
                <a:off x="4283968" y="1268760"/>
                <a:ext cx="1320941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4283968" y="2564904"/>
                <a:ext cx="1320941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4283968" y="3933056"/>
                <a:ext cx="1320941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4283968" y="5229200"/>
                <a:ext cx="1320941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TextBox 158"/>
              <p:cNvSpPr txBox="1"/>
              <p:nvPr/>
            </p:nvSpPr>
            <p:spPr>
              <a:xfrm>
                <a:off x="4468330" y="907822"/>
                <a:ext cx="4761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A0</a:t>
                </a:r>
              </a:p>
            </p:txBody>
          </p:sp>
          <p:cxnSp>
            <p:nvCxnSpPr>
              <p:cNvPr id="110" name="Straight Connector 109"/>
              <p:cNvCxnSpPr/>
              <p:nvPr/>
            </p:nvCxnSpPr>
            <p:spPr>
              <a:xfrm>
                <a:off x="6948264" y="3068960"/>
                <a:ext cx="1320941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948264" y="3573016"/>
                <a:ext cx="1320941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948264" y="4077072"/>
                <a:ext cx="1320941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6948264" y="2564904"/>
                <a:ext cx="1320941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351476" y="736905"/>
                <a:ext cx="4761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S0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639508" y="736994"/>
                <a:ext cx="4761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S1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879537" y="1122954"/>
                <a:ext cx="1696655" cy="946856"/>
                <a:chOff x="1879537" y="1122954"/>
                <a:chExt cx="1696655" cy="946856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1879537" y="1122954"/>
                  <a:ext cx="1696655" cy="946856"/>
                  <a:chOff x="852121" y="1113377"/>
                  <a:chExt cx="1696655" cy="946856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 rot="5400000">
                    <a:off x="1574791" y="1086248"/>
                    <a:ext cx="946856" cy="100111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1619672" y="1351919"/>
                    <a:ext cx="84400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MUX</a:t>
                    </a:r>
                  </a:p>
                  <a:p>
                    <a:pPr algn="ctr"/>
                    <a:r>
                      <a:rPr lang="en-US" sz="1200" dirty="0"/>
                      <a:t> 4:1</a:t>
                    </a:r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1543240" y="1124744"/>
                    <a:ext cx="26730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0</a:t>
                    </a: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547664" y="1351801"/>
                    <a:ext cx="26730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1</a:t>
                    </a: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1547664" y="1540115"/>
                    <a:ext cx="26730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2</a:t>
                    </a: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1547664" y="1742373"/>
                    <a:ext cx="26730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3</a:t>
                    </a:r>
                  </a:p>
                </p:txBody>
              </p: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852121" y="1259183"/>
                    <a:ext cx="695543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>
                    <a:off x="1103104" y="1474837"/>
                    <a:ext cx="155448" cy="2291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>
                    <a:off x="1086040" y="1670403"/>
                    <a:ext cx="457200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1091753" y="1880872"/>
                    <a:ext cx="457200" cy="0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2300882" y="1412776"/>
                  <a:ext cx="180153" cy="156414"/>
                  <a:chOff x="7464636" y="727992"/>
                  <a:chExt cx="180153" cy="156414"/>
                </a:xfrm>
              </p:grpSpPr>
              <p:sp>
                <p:nvSpPr>
                  <p:cNvPr id="4" name="Isosceles Triangle 3"/>
                  <p:cNvSpPr/>
                  <p:nvPr/>
                </p:nvSpPr>
                <p:spPr>
                  <a:xfrm rot="5400000">
                    <a:off x="7455723" y="736905"/>
                    <a:ext cx="156414" cy="138588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7599069" y="790993"/>
                    <a:ext cx="45720" cy="4571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2464336" y="1489563"/>
                  <a:ext cx="91440" cy="229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2113456" y="2749713"/>
                <a:ext cx="456994" cy="156414"/>
                <a:chOff x="7733289" y="1565176"/>
                <a:chExt cx="456994" cy="156414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7733289" y="1565176"/>
                  <a:ext cx="456994" cy="156414"/>
                  <a:chOff x="7733289" y="1565176"/>
                  <a:chExt cx="456994" cy="156414"/>
                </a:xfrm>
              </p:grpSpPr>
              <p:cxnSp>
                <p:nvCxnSpPr>
                  <p:cNvPr id="117" name="Straight Connector 116"/>
                  <p:cNvCxnSpPr/>
                  <p:nvPr/>
                </p:nvCxnSpPr>
                <p:spPr>
                  <a:xfrm>
                    <a:off x="7733289" y="1636814"/>
                    <a:ext cx="155448" cy="2291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Isosceles Triangle 117"/>
                  <p:cNvSpPr/>
                  <p:nvPr/>
                </p:nvSpPr>
                <p:spPr>
                  <a:xfrm rot="5400000">
                    <a:off x="7878664" y="1574089"/>
                    <a:ext cx="156414" cy="138588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8098843" y="1628108"/>
                    <a:ext cx="91440" cy="2291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0" name="Oval 119"/>
                <p:cNvSpPr/>
                <p:nvPr/>
              </p:nvSpPr>
              <p:spPr>
                <a:xfrm>
                  <a:off x="8040817" y="1614945"/>
                  <a:ext cx="45720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2158119" y="4064674"/>
                <a:ext cx="441955" cy="156414"/>
                <a:chOff x="7747144" y="1565176"/>
                <a:chExt cx="441955" cy="156414"/>
              </a:xfrm>
            </p:grpSpPr>
            <p:grpSp>
              <p:nvGrpSpPr>
                <p:cNvPr id="123" name="Group 122"/>
                <p:cNvGrpSpPr/>
                <p:nvPr/>
              </p:nvGrpSpPr>
              <p:grpSpPr>
                <a:xfrm>
                  <a:off x="7747144" y="1565176"/>
                  <a:ext cx="441955" cy="156414"/>
                  <a:chOff x="7747144" y="1565176"/>
                  <a:chExt cx="441955" cy="156414"/>
                </a:xfrm>
              </p:grpSpPr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7747144" y="1636814"/>
                    <a:ext cx="155448" cy="2291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Isosceles Triangle 125"/>
                  <p:cNvSpPr/>
                  <p:nvPr/>
                </p:nvSpPr>
                <p:spPr>
                  <a:xfrm rot="5400000">
                    <a:off x="7905190" y="1574089"/>
                    <a:ext cx="156414" cy="138588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8097659" y="1628108"/>
                    <a:ext cx="91440" cy="2291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4" name="Oval 123"/>
                <p:cNvSpPr/>
                <p:nvPr/>
              </p:nvSpPr>
              <p:spPr>
                <a:xfrm>
                  <a:off x="8040817" y="1614945"/>
                  <a:ext cx="45720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2112637" y="5374673"/>
                <a:ext cx="456994" cy="156414"/>
                <a:chOff x="7733289" y="1565176"/>
                <a:chExt cx="456994" cy="156414"/>
              </a:xfrm>
            </p:grpSpPr>
            <p:grpSp>
              <p:nvGrpSpPr>
                <p:cNvPr id="148" name="Group 147"/>
                <p:cNvGrpSpPr/>
                <p:nvPr/>
              </p:nvGrpSpPr>
              <p:grpSpPr>
                <a:xfrm>
                  <a:off x="7733289" y="1565176"/>
                  <a:ext cx="456994" cy="156414"/>
                  <a:chOff x="7733289" y="1565176"/>
                  <a:chExt cx="456994" cy="15641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>
                    <a:off x="7733289" y="1636814"/>
                    <a:ext cx="155448" cy="2291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1" name="Isosceles Triangle 160"/>
                  <p:cNvSpPr/>
                  <p:nvPr/>
                </p:nvSpPr>
                <p:spPr>
                  <a:xfrm rot="5400000">
                    <a:off x="7878664" y="1574089"/>
                    <a:ext cx="156414" cy="138588"/>
                  </a:xfrm>
                  <a:prstGeom prst="triangl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8098843" y="1641963"/>
                    <a:ext cx="91440" cy="2291"/>
                  </a:xfrm>
                  <a:prstGeom prst="line">
                    <a:avLst/>
                  </a:prstGeom>
                  <a:ln w="15875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5" name="Oval 154"/>
                <p:cNvSpPr/>
                <p:nvPr/>
              </p:nvSpPr>
              <p:spPr>
                <a:xfrm>
                  <a:off x="8040817" y="1614945"/>
                  <a:ext cx="45720" cy="4571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TextBox 162"/>
              <p:cNvSpPr txBox="1"/>
              <p:nvPr/>
            </p:nvSpPr>
            <p:spPr>
              <a:xfrm>
                <a:off x="4455932" y="2198450"/>
                <a:ext cx="4761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A1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4427984" y="3577637"/>
                <a:ext cx="4761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A2</a:t>
                </a: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4455932" y="4854385"/>
                <a:ext cx="4761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A3</a:t>
                </a:r>
              </a:p>
            </p:txBody>
          </p:sp>
          <p:cxnSp>
            <p:nvCxnSpPr>
              <p:cNvPr id="166" name="Straight Connector 165"/>
              <p:cNvCxnSpPr/>
              <p:nvPr/>
            </p:nvCxnSpPr>
            <p:spPr>
              <a:xfrm>
                <a:off x="2119169" y="5245089"/>
                <a:ext cx="0" cy="2022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2168026" y="3933056"/>
                <a:ext cx="0" cy="2022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2123728" y="2623057"/>
                <a:ext cx="0" cy="2022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2123728" y="1285348"/>
                <a:ext cx="0" cy="2022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1575612" y="1109455"/>
                <a:ext cx="4761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B0</a:t>
                </a: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1607540" y="2412422"/>
                <a:ext cx="4761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B1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619672" y="3757163"/>
                <a:ext cx="4761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B2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547664" y="5096217"/>
                <a:ext cx="4761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B3</a:t>
                </a: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884134" y="1540115"/>
                <a:ext cx="290874" cy="493112"/>
                <a:chOff x="1884134" y="1540115"/>
                <a:chExt cx="290874" cy="493112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1884134" y="1540115"/>
                  <a:ext cx="2673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907704" y="1756228"/>
                  <a:ext cx="2673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1893849" y="2880468"/>
                <a:ext cx="290874" cy="493112"/>
                <a:chOff x="1884134" y="1540115"/>
                <a:chExt cx="290874" cy="493112"/>
              </a:xfrm>
            </p:grpSpPr>
            <p:sp>
              <p:nvSpPr>
                <p:cNvPr id="177" name="TextBox 176"/>
                <p:cNvSpPr txBox="1"/>
                <p:nvPr/>
              </p:nvSpPr>
              <p:spPr>
                <a:xfrm>
                  <a:off x="1884134" y="1540115"/>
                  <a:ext cx="2673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1907704" y="1756228"/>
                  <a:ext cx="2673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</a:p>
              </p:txBody>
            </p:sp>
          </p:grpSp>
          <p:grpSp>
            <p:nvGrpSpPr>
              <p:cNvPr id="179" name="Group 178"/>
              <p:cNvGrpSpPr/>
              <p:nvPr/>
            </p:nvGrpSpPr>
            <p:grpSpPr>
              <a:xfrm>
                <a:off x="1907704" y="4160024"/>
                <a:ext cx="290874" cy="493112"/>
                <a:chOff x="1884134" y="1540115"/>
                <a:chExt cx="290874" cy="493112"/>
              </a:xfrm>
            </p:grpSpPr>
            <p:sp>
              <p:nvSpPr>
                <p:cNvPr id="180" name="TextBox 179"/>
                <p:cNvSpPr txBox="1"/>
                <p:nvPr/>
              </p:nvSpPr>
              <p:spPr>
                <a:xfrm>
                  <a:off x="1884134" y="1540115"/>
                  <a:ext cx="2673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1907704" y="1756228"/>
                  <a:ext cx="2673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</a:p>
              </p:txBody>
            </p:sp>
          </p:grpSp>
          <p:grpSp>
            <p:nvGrpSpPr>
              <p:cNvPr id="182" name="Group 181"/>
              <p:cNvGrpSpPr/>
              <p:nvPr/>
            </p:nvGrpSpPr>
            <p:grpSpPr>
              <a:xfrm>
                <a:off x="1907704" y="5497733"/>
                <a:ext cx="290874" cy="493112"/>
                <a:chOff x="1884134" y="1540115"/>
                <a:chExt cx="290874" cy="493112"/>
              </a:xfrm>
            </p:grpSpPr>
            <p:sp>
              <p:nvSpPr>
                <p:cNvPr id="183" name="TextBox 182"/>
                <p:cNvSpPr txBox="1"/>
                <p:nvPr/>
              </p:nvSpPr>
              <p:spPr>
                <a:xfrm>
                  <a:off x="1884134" y="1540115"/>
                  <a:ext cx="2673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1907704" y="1756228"/>
                  <a:ext cx="2673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</a:p>
              </p:txBody>
            </p:sp>
          </p:grpSp>
          <p:cxnSp>
            <p:nvCxnSpPr>
              <p:cNvPr id="185" name="Straight Connector 184"/>
              <p:cNvCxnSpPr/>
              <p:nvPr/>
            </p:nvCxnSpPr>
            <p:spPr>
              <a:xfrm>
                <a:off x="6253161" y="701618"/>
                <a:ext cx="0" cy="32004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TextBox 185"/>
              <p:cNvSpPr txBox="1"/>
              <p:nvPr/>
            </p:nvSpPr>
            <p:spPr>
              <a:xfrm>
                <a:off x="6040108" y="415697"/>
                <a:ext cx="4761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Cin</a:t>
                </a:r>
                <a:endParaRPr lang="en-US" sz="1200" dirty="0"/>
              </a:p>
            </p:txBody>
          </p:sp>
          <p:cxnSp>
            <p:nvCxnSpPr>
              <p:cNvPr id="187" name="Straight Connector 186"/>
              <p:cNvCxnSpPr/>
              <p:nvPr/>
            </p:nvCxnSpPr>
            <p:spPr>
              <a:xfrm>
                <a:off x="6948264" y="4581128"/>
                <a:ext cx="1320941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>
                <a:off x="8282881" y="2412421"/>
                <a:ext cx="4761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R0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8316416" y="2935977"/>
                <a:ext cx="4761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R1</a:t>
                </a: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8316416" y="3440033"/>
                <a:ext cx="4761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R2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8316416" y="3944089"/>
                <a:ext cx="47610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R3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8311246" y="4437023"/>
                <a:ext cx="5812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Cout</a:t>
                </a:r>
                <a:endParaRPr lang="en-US" sz="1200" dirty="0"/>
              </a:p>
            </p:txBody>
          </p:sp>
        </p:grpSp>
        <p:sp>
          <p:nvSpPr>
            <p:cNvPr id="276" name="TextBox 275"/>
            <p:cNvSpPr txBox="1"/>
            <p:nvPr/>
          </p:nvSpPr>
          <p:spPr>
            <a:xfrm>
              <a:off x="4140046" y="672311"/>
              <a:ext cx="4319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Y0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4128797" y="1536699"/>
              <a:ext cx="4319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Y1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4103441" y="2460398"/>
              <a:ext cx="4319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Y2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128797" y="3315490"/>
              <a:ext cx="4319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26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  <p:bldP spid="200" grpId="0"/>
      <p:bldP spid="201" grpId="0"/>
      <p:bldP spid="202" grpId="0"/>
      <p:bldP spid="203" grpId="0"/>
      <p:bldP spid="205" grpId="0"/>
      <p:bldP spid="207" grpId="0"/>
      <p:bldP spid="209" grpId="0"/>
      <p:bldP spid="211" grpId="0"/>
      <p:bldP spid="213" grpId="0"/>
      <p:bldP spid="243" grpId="0"/>
      <p:bldP spid="250" grpId="0"/>
      <p:bldP spid="251" grpId="0"/>
      <p:bldP spid="252" grpId="0"/>
      <p:bldP spid="253" grpId="0"/>
      <p:bldP spid="254" grpId="0"/>
      <p:bldP spid="262" grpId="0"/>
      <p:bldP spid="263" grpId="0"/>
      <p:bldP spid="264" grpId="0"/>
      <p:bldP spid="265" grpId="0"/>
      <p:bldP spid="266" grpId="0"/>
      <p:bldP spid="267" grpId="0"/>
      <p:bldP spid="268" grpId="0"/>
      <p:bldP spid="269" grpId="0"/>
      <p:bldP spid="270" grpId="0"/>
      <p:bldP spid="271" grpId="0"/>
      <p:bldP spid="272" grpId="0"/>
      <p:bldP spid="2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96" y="548680"/>
            <a:ext cx="4558958" cy="61206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33432" y="548680"/>
            <a:ext cx="4231056" cy="61206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00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-27384"/>
            <a:ext cx="8229240" cy="491104"/>
          </a:xfrm>
        </p:spPr>
        <p:txBody>
          <a:bodyPr/>
          <a:lstStyle/>
          <a:p>
            <a:r>
              <a:rPr lang="en-US" sz="2800" dirty="0">
                <a:latin typeface="Calibri" pitchFamily="34" charset="0"/>
                <a:cs typeface="Calibri" pitchFamily="34" charset="0"/>
              </a:rPr>
              <a:t>VHDL code for 4 bit Arithmetic Unit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42" y="570725"/>
            <a:ext cx="477498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library </a:t>
            </a:r>
            <a:r>
              <a:rPr lang="en-IN" sz="1600" dirty="0" err="1"/>
              <a:t>ieee</a:t>
            </a:r>
            <a:r>
              <a:rPr lang="en-IN" sz="1600" dirty="0"/>
              <a:t>;</a:t>
            </a:r>
            <a:br>
              <a:rPr lang="en-IN" sz="1600" dirty="0"/>
            </a:br>
            <a:r>
              <a:rPr lang="en-IN" sz="1600" dirty="0"/>
              <a:t>use ieee.std_logic_1164.all;</a:t>
            </a:r>
            <a:br>
              <a:rPr lang="en-IN" sz="1600" dirty="0"/>
            </a:br>
            <a:r>
              <a:rPr lang="en-IN" sz="1600" dirty="0"/>
              <a:t>use </a:t>
            </a:r>
            <a:r>
              <a:rPr lang="en-IN" sz="1600" dirty="0" err="1"/>
              <a:t>ieee.std_logic_arith.all</a:t>
            </a:r>
            <a:r>
              <a:rPr lang="en-IN" sz="1600" dirty="0"/>
              <a:t>;</a:t>
            </a:r>
            <a:br>
              <a:rPr lang="en-IN" sz="1600" dirty="0"/>
            </a:br>
            <a:r>
              <a:rPr lang="en-IN" sz="1600" dirty="0"/>
              <a:t>use </a:t>
            </a:r>
            <a:r>
              <a:rPr lang="en-IN" sz="1600" dirty="0" err="1"/>
              <a:t>ieee.std_logic_unsigned.all</a:t>
            </a:r>
            <a:r>
              <a:rPr lang="en-IN" sz="1600" dirty="0"/>
              <a:t>;</a:t>
            </a:r>
            <a:br>
              <a:rPr lang="en-IN" sz="1600" dirty="0"/>
            </a:br>
            <a:r>
              <a:rPr lang="en-IN" sz="1600" dirty="0"/>
              <a:t>entity alu4bit is</a:t>
            </a:r>
            <a:br>
              <a:rPr lang="en-IN" sz="1600" dirty="0"/>
            </a:br>
            <a:r>
              <a:rPr lang="en-IN" sz="1600" dirty="0"/>
              <a:t>  port(</a:t>
            </a:r>
            <a:r>
              <a:rPr lang="en-IN" sz="1600" dirty="0" err="1"/>
              <a:t>a,b</a:t>
            </a:r>
            <a:r>
              <a:rPr lang="en-IN" sz="1600" dirty="0"/>
              <a:t> : in </a:t>
            </a:r>
            <a:r>
              <a:rPr lang="en-IN" sz="1600" dirty="0" err="1"/>
              <a:t>std_logic_vector</a:t>
            </a:r>
            <a:r>
              <a:rPr lang="en-IN" sz="1600" dirty="0"/>
              <a:t>(3 </a:t>
            </a:r>
            <a:r>
              <a:rPr lang="en-IN" sz="1600" dirty="0" err="1"/>
              <a:t>downto</a:t>
            </a:r>
            <a:r>
              <a:rPr lang="en-IN" sz="1600" dirty="0"/>
              <a:t> 0);</a:t>
            </a:r>
            <a:br>
              <a:rPr lang="en-IN" sz="1600" dirty="0"/>
            </a:br>
            <a:r>
              <a:rPr lang="en-IN" sz="1600" dirty="0"/>
              <a:t>    s: in </a:t>
            </a:r>
            <a:r>
              <a:rPr lang="en-IN" sz="1600" dirty="0" err="1"/>
              <a:t>std_logic_vector</a:t>
            </a:r>
            <a:r>
              <a:rPr lang="en-IN" sz="1600" dirty="0"/>
              <a:t>(1 </a:t>
            </a:r>
            <a:r>
              <a:rPr lang="en-IN" sz="1600" dirty="0" err="1"/>
              <a:t>downto</a:t>
            </a:r>
            <a:r>
              <a:rPr lang="en-IN" sz="1600" dirty="0"/>
              <a:t> 0);</a:t>
            </a:r>
            <a:br>
              <a:rPr lang="en-IN" sz="1600" dirty="0"/>
            </a:br>
            <a:r>
              <a:rPr lang="en-IN" sz="1600" dirty="0"/>
              <a:t>    </a:t>
            </a:r>
            <a:r>
              <a:rPr lang="en-IN" sz="1600" dirty="0" err="1"/>
              <a:t>cin</a:t>
            </a:r>
            <a:r>
              <a:rPr lang="en-IN" sz="1600" dirty="0"/>
              <a:t>: in </a:t>
            </a:r>
            <a:r>
              <a:rPr lang="en-IN" sz="1600" dirty="0" err="1"/>
              <a:t>std_logic</a:t>
            </a:r>
            <a:r>
              <a:rPr lang="en-IN" sz="1600" dirty="0"/>
              <a:t>;</a:t>
            </a:r>
            <a:br>
              <a:rPr lang="en-IN" sz="1600" dirty="0"/>
            </a:br>
            <a:r>
              <a:rPr lang="en-IN" sz="1600" dirty="0"/>
              <a:t>    r: out </a:t>
            </a:r>
            <a:r>
              <a:rPr lang="en-IN" sz="1600" dirty="0" err="1"/>
              <a:t>std_logic_vector</a:t>
            </a:r>
            <a:r>
              <a:rPr lang="en-IN" sz="1600" dirty="0"/>
              <a:t>(3 </a:t>
            </a:r>
            <a:r>
              <a:rPr lang="en-IN" sz="1600" dirty="0" err="1"/>
              <a:t>downto</a:t>
            </a:r>
            <a:r>
              <a:rPr lang="en-IN" sz="1600" dirty="0"/>
              <a:t> 0);</a:t>
            </a:r>
            <a:br>
              <a:rPr lang="en-IN" sz="1600" dirty="0"/>
            </a:br>
            <a:r>
              <a:rPr lang="en-IN" sz="1600" dirty="0"/>
              <a:t>    </a:t>
            </a:r>
            <a:r>
              <a:rPr lang="en-IN" sz="1600" dirty="0" err="1"/>
              <a:t>cout</a:t>
            </a:r>
            <a:r>
              <a:rPr lang="en-IN" sz="1600" dirty="0"/>
              <a:t> : out </a:t>
            </a:r>
            <a:r>
              <a:rPr lang="en-IN" sz="1600" dirty="0" err="1"/>
              <a:t>std_logic</a:t>
            </a:r>
            <a:r>
              <a:rPr lang="en-IN" sz="1600" dirty="0"/>
              <a:t> );</a:t>
            </a:r>
            <a:br>
              <a:rPr lang="en-IN" sz="1600" dirty="0"/>
            </a:br>
            <a:r>
              <a:rPr lang="en-IN" sz="1600" dirty="0"/>
              <a:t>  end alu4bit;</a:t>
            </a:r>
            <a:br>
              <a:rPr lang="en-IN" sz="1600" dirty="0"/>
            </a:br>
            <a:r>
              <a:rPr lang="en-IN" sz="1600" dirty="0"/>
              <a:t>  architecture arch1 of alu4bit is</a:t>
            </a:r>
            <a:br>
              <a:rPr lang="en-IN" sz="1600" dirty="0"/>
            </a:br>
            <a:r>
              <a:rPr lang="en-IN" sz="1600" dirty="0"/>
              <a:t>  begin</a:t>
            </a:r>
            <a:br>
              <a:rPr lang="en-IN" sz="1600" dirty="0"/>
            </a:br>
            <a:r>
              <a:rPr lang="en-IN" sz="1600" dirty="0"/>
              <a:t>  process(</a:t>
            </a:r>
            <a:r>
              <a:rPr lang="en-IN" sz="1600" dirty="0" err="1"/>
              <a:t>a,b,s,cin</a:t>
            </a:r>
            <a:r>
              <a:rPr lang="en-IN" sz="1600" dirty="0"/>
              <a:t>)</a:t>
            </a:r>
            <a:br>
              <a:rPr lang="en-IN" sz="1600" dirty="0"/>
            </a:br>
            <a:r>
              <a:rPr lang="en-IN" sz="1600" dirty="0"/>
              <a:t>  variable </a:t>
            </a:r>
            <a:r>
              <a:rPr lang="en-IN" sz="1600" dirty="0" err="1"/>
              <a:t>sw</a:t>
            </a:r>
            <a:r>
              <a:rPr lang="en-IN" sz="1600" dirty="0"/>
              <a:t>: </a:t>
            </a:r>
            <a:r>
              <a:rPr lang="en-IN" sz="1600" dirty="0" err="1"/>
              <a:t>std_logic_vector</a:t>
            </a:r>
            <a:r>
              <a:rPr lang="en-IN" sz="1600" dirty="0"/>
              <a:t>(2 </a:t>
            </a:r>
            <a:r>
              <a:rPr lang="en-IN" sz="1600" dirty="0" err="1"/>
              <a:t>downto</a:t>
            </a:r>
            <a:r>
              <a:rPr lang="en-IN" sz="1600" dirty="0"/>
              <a:t> 0);</a:t>
            </a:r>
            <a:br>
              <a:rPr lang="en-IN" sz="1600" dirty="0"/>
            </a:br>
            <a:r>
              <a:rPr lang="en-IN" sz="1600" dirty="0"/>
              <a:t>  variable a1,b1,r1: </a:t>
            </a:r>
            <a:r>
              <a:rPr lang="en-IN" sz="1600" dirty="0" err="1"/>
              <a:t>std_logic_vector</a:t>
            </a:r>
            <a:r>
              <a:rPr lang="en-IN" sz="1600" dirty="0"/>
              <a:t>(4 </a:t>
            </a:r>
            <a:r>
              <a:rPr lang="en-IN" sz="1600" dirty="0" err="1"/>
              <a:t>downto</a:t>
            </a:r>
            <a:r>
              <a:rPr lang="en-IN" sz="1600" dirty="0"/>
              <a:t> 0);</a:t>
            </a:r>
            <a:br>
              <a:rPr lang="en-IN" sz="1600" dirty="0"/>
            </a:br>
            <a:r>
              <a:rPr lang="en-IN" sz="1600" dirty="0"/>
              <a:t>  begin</a:t>
            </a:r>
            <a:endParaRPr lang="en-US" sz="1600" dirty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084146" y="1108014"/>
            <a:ext cx="340105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 </a:t>
            </a:r>
            <a:r>
              <a:rPr lang="en-IN" sz="1600" dirty="0" err="1"/>
              <a:t>sw</a:t>
            </a:r>
            <a:r>
              <a:rPr lang="en-IN" sz="1600" dirty="0"/>
              <a:t>(0):=</a:t>
            </a:r>
            <a:r>
              <a:rPr lang="en-IN" sz="1600" dirty="0" err="1"/>
              <a:t>cin</a:t>
            </a:r>
            <a:r>
              <a:rPr lang="en-IN" sz="1600" dirty="0"/>
              <a:t>;</a:t>
            </a:r>
            <a:br>
              <a:rPr lang="en-IN" sz="1600" dirty="0"/>
            </a:br>
            <a:r>
              <a:rPr lang="en-IN" sz="1600" dirty="0"/>
              <a:t>  </a:t>
            </a:r>
            <a:r>
              <a:rPr lang="en-IN" sz="1600" dirty="0" err="1"/>
              <a:t>sw</a:t>
            </a:r>
            <a:r>
              <a:rPr lang="en-IN" sz="1600" dirty="0"/>
              <a:t>(1):=s(0);</a:t>
            </a:r>
            <a:br>
              <a:rPr lang="en-IN" sz="1600" dirty="0"/>
            </a:br>
            <a:r>
              <a:rPr lang="en-IN" sz="1600" dirty="0"/>
              <a:t>  </a:t>
            </a:r>
            <a:r>
              <a:rPr lang="en-IN" sz="1600" dirty="0" err="1"/>
              <a:t>sw</a:t>
            </a:r>
            <a:r>
              <a:rPr lang="en-IN" sz="1600" dirty="0"/>
              <a:t>(2):=s(1);</a:t>
            </a:r>
            <a:br>
              <a:rPr lang="en-IN" sz="1600" dirty="0"/>
            </a:br>
            <a:r>
              <a:rPr lang="en-IN" sz="1600" dirty="0"/>
              <a:t>  a1:='0' &amp; a;</a:t>
            </a:r>
            <a:br>
              <a:rPr lang="en-IN" sz="1600" dirty="0"/>
            </a:br>
            <a:r>
              <a:rPr lang="en-IN" sz="1600" dirty="0"/>
              <a:t>  b1:='0' &amp; </a:t>
            </a:r>
            <a:r>
              <a:rPr lang="en-IN" sz="1600" dirty="0" err="1"/>
              <a:t>b;case</a:t>
            </a:r>
            <a:r>
              <a:rPr lang="en-IN" sz="1600" dirty="0"/>
              <a:t> </a:t>
            </a:r>
            <a:r>
              <a:rPr lang="en-IN" sz="1600" dirty="0" err="1"/>
              <a:t>sw</a:t>
            </a:r>
            <a:r>
              <a:rPr lang="en-IN" sz="1600" dirty="0"/>
              <a:t> is</a:t>
            </a:r>
            <a:br>
              <a:rPr lang="en-IN" sz="1600" dirty="0"/>
            </a:br>
            <a:r>
              <a:rPr lang="en-IN" sz="1600" dirty="0"/>
              <a:t>  when "000" =&gt; r1:=a1+b1;</a:t>
            </a:r>
            <a:br>
              <a:rPr lang="en-IN" sz="1600" dirty="0"/>
            </a:br>
            <a:r>
              <a:rPr lang="en-IN" sz="1600" dirty="0"/>
              <a:t>  when "001" =&gt; r1:=a1+b1+'1';</a:t>
            </a:r>
            <a:br>
              <a:rPr lang="en-IN" sz="1600" dirty="0"/>
            </a:br>
            <a:r>
              <a:rPr lang="en-IN" sz="1600" dirty="0"/>
              <a:t>  when "010" =&gt; r1:=a1+not(b1);</a:t>
            </a:r>
            <a:br>
              <a:rPr lang="en-IN" sz="1600" dirty="0"/>
            </a:br>
            <a:r>
              <a:rPr lang="en-IN" sz="1600" dirty="0"/>
              <a:t>  when "011" =&gt; r1:=a1+not(b1)+'1';</a:t>
            </a:r>
            <a:br>
              <a:rPr lang="en-IN" sz="1600" dirty="0"/>
            </a:br>
            <a:r>
              <a:rPr lang="en-IN" sz="1600" dirty="0"/>
              <a:t>  when "100" =&gt; r1:=a1-'1';</a:t>
            </a:r>
            <a:br>
              <a:rPr lang="en-IN" sz="1600" dirty="0"/>
            </a:br>
            <a:r>
              <a:rPr lang="en-IN" sz="1600" dirty="0"/>
              <a:t>  when "101" =&gt; r1:=a1;</a:t>
            </a:r>
            <a:br>
              <a:rPr lang="en-IN" sz="1600" dirty="0"/>
            </a:br>
            <a:r>
              <a:rPr lang="en-IN" sz="1600" dirty="0"/>
              <a:t>  when "110" =&gt; r1:=a1;</a:t>
            </a:r>
            <a:br>
              <a:rPr lang="en-IN" sz="1600" dirty="0"/>
            </a:br>
            <a:r>
              <a:rPr lang="en-IN" sz="1600" dirty="0"/>
              <a:t>  when "111" =&gt; r1:=a1+'1';</a:t>
            </a:r>
            <a:br>
              <a:rPr lang="en-IN" sz="1600" dirty="0"/>
            </a:br>
            <a:r>
              <a:rPr lang="en-IN" sz="1600" dirty="0"/>
              <a:t>  when others=&gt; r1:="UUUUU";</a:t>
            </a:r>
            <a:br>
              <a:rPr lang="en-IN" sz="1600" dirty="0"/>
            </a:br>
            <a:r>
              <a:rPr lang="en-IN" sz="1600" dirty="0"/>
              <a:t>  end case;</a:t>
            </a:r>
            <a:br>
              <a:rPr lang="en-IN" sz="1600" dirty="0"/>
            </a:br>
            <a:r>
              <a:rPr lang="en-IN" sz="1600" dirty="0"/>
              <a:t>  r&lt;=r1(3 </a:t>
            </a:r>
            <a:r>
              <a:rPr lang="en-IN" sz="1600" dirty="0" err="1"/>
              <a:t>downto</a:t>
            </a:r>
            <a:r>
              <a:rPr lang="en-IN" sz="1600" dirty="0"/>
              <a:t> 0); </a:t>
            </a:r>
            <a:r>
              <a:rPr lang="en-IN" sz="1600" dirty="0" err="1"/>
              <a:t>cout</a:t>
            </a:r>
            <a:r>
              <a:rPr lang="en-IN" sz="1600" dirty="0"/>
              <a:t>&lt;=r1(4);</a:t>
            </a:r>
            <a:br>
              <a:rPr lang="en-IN" sz="1600" dirty="0"/>
            </a:br>
            <a:r>
              <a:rPr lang="en-IN" sz="1600" dirty="0"/>
              <a:t>  end process;</a:t>
            </a:r>
            <a:br>
              <a:rPr lang="en-IN" sz="1600" dirty="0"/>
            </a:br>
            <a:r>
              <a:rPr lang="en-IN" sz="1600" dirty="0"/>
              <a:t>  end arch1;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93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/>
              <a:t>FPGA (</a:t>
            </a:r>
            <a:r>
              <a:rPr lang="en-US" b="1" dirty="0"/>
              <a:t>Field-Programmable Gate Array)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610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field-programmable gate array</a:t>
            </a:r>
            <a:r>
              <a:rPr lang="en-US" dirty="0"/>
              <a:t> (</a:t>
            </a:r>
            <a:r>
              <a:rPr lang="en-US" b="1" dirty="0"/>
              <a:t>FPGA</a:t>
            </a:r>
            <a:r>
              <a:rPr lang="en-US" dirty="0"/>
              <a:t>) is an integrated circuit designed to be </a:t>
            </a:r>
          </a:p>
          <a:p>
            <a:r>
              <a:rPr lang="en-US" dirty="0"/>
              <a:t>configured by a customer or a designer after manufacturing.</a:t>
            </a:r>
          </a:p>
          <a:p>
            <a:endParaRPr lang="en-US" dirty="0"/>
          </a:p>
          <a:p>
            <a:r>
              <a:rPr lang="en-US" dirty="0"/>
              <a:t> Uses for FPGAs cover a wide range of areas—from equipment for video and </a:t>
            </a:r>
          </a:p>
          <a:p>
            <a:r>
              <a:rPr lang="en-US" dirty="0"/>
              <a:t>imaging, to circuitry for computer, auto, aerospace, and military applications.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140968"/>
            <a:ext cx="468052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59832" y="6488668"/>
            <a:ext cx="2069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FPGA architecture</a:t>
            </a:r>
          </a:p>
        </p:txBody>
      </p:sp>
    </p:spTree>
    <p:extLst>
      <p:ext uri="{BB962C8B-B14F-4D97-AF65-F5344CB8AC3E}">
        <p14:creationId xmlns:p14="http://schemas.microsoft.com/office/powerpoint/2010/main" val="107247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05819"/>
            <a:ext cx="3962400" cy="424731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library </a:t>
            </a:r>
            <a:r>
              <a:rPr lang="en-US" dirty="0" err="1"/>
              <a:t>ieee</a:t>
            </a:r>
            <a:r>
              <a:rPr lang="en-US" dirty="0"/>
              <a:t>;</a:t>
            </a:r>
          </a:p>
          <a:p>
            <a:r>
              <a:rPr lang="en-US" dirty="0"/>
              <a:t>use ieee.std_logic_1164.all;</a:t>
            </a:r>
          </a:p>
          <a:p>
            <a:r>
              <a:rPr lang="en-US" dirty="0"/>
              <a:t>use </a:t>
            </a:r>
            <a:r>
              <a:rPr lang="en-US" dirty="0" err="1"/>
              <a:t>ieee.std_logic_arith.all</a:t>
            </a:r>
            <a:r>
              <a:rPr lang="en-US" dirty="0"/>
              <a:t>;</a:t>
            </a:r>
          </a:p>
          <a:p>
            <a:r>
              <a:rPr lang="en-US" dirty="0"/>
              <a:t>use </a:t>
            </a:r>
            <a:r>
              <a:rPr lang="en-US" dirty="0" err="1"/>
              <a:t>ieee.std_logic_unsigned.all</a:t>
            </a:r>
            <a:r>
              <a:rPr lang="en-US" dirty="0"/>
              <a:t>;</a:t>
            </a:r>
          </a:p>
          <a:p>
            <a:r>
              <a:rPr lang="en-US" dirty="0"/>
              <a:t>entity memory1 is</a:t>
            </a:r>
          </a:p>
          <a:p>
            <a:r>
              <a:rPr lang="en-US" dirty="0"/>
              <a:t>port(</a:t>
            </a:r>
            <a:r>
              <a:rPr lang="en-US" dirty="0" err="1"/>
              <a:t>clk</a:t>
            </a:r>
            <a:r>
              <a:rPr lang="en-US" dirty="0"/>
              <a:t>:  in </a:t>
            </a:r>
            <a:r>
              <a:rPr lang="en-US" dirty="0" err="1"/>
              <a:t>std_logic</a:t>
            </a:r>
            <a:r>
              <a:rPr lang="en-US" dirty="0"/>
              <a:t> ;</a:t>
            </a:r>
          </a:p>
          <a:p>
            <a:r>
              <a:rPr lang="en-US" dirty="0" err="1"/>
              <a:t>cs</a:t>
            </a:r>
            <a:r>
              <a:rPr lang="en-US" dirty="0"/>
              <a:t> : in </a:t>
            </a:r>
            <a:r>
              <a:rPr lang="en-US" dirty="0" err="1"/>
              <a:t>std_logic</a:t>
            </a:r>
            <a:r>
              <a:rPr lang="en-US" dirty="0"/>
              <a:t> ;</a:t>
            </a:r>
          </a:p>
          <a:p>
            <a:r>
              <a:rPr lang="en-US" dirty="0"/>
              <a:t>r : in </a:t>
            </a:r>
            <a:r>
              <a:rPr lang="en-US" dirty="0" err="1"/>
              <a:t>std_logic</a:t>
            </a:r>
            <a:r>
              <a:rPr lang="en-US" dirty="0"/>
              <a:t> ;</a:t>
            </a:r>
          </a:p>
          <a:p>
            <a:r>
              <a:rPr lang="en-US" dirty="0"/>
              <a:t>w  : in </a:t>
            </a:r>
            <a:r>
              <a:rPr lang="en-US" dirty="0" err="1"/>
              <a:t>std_logic</a:t>
            </a:r>
            <a:r>
              <a:rPr lang="en-US" dirty="0"/>
              <a:t> ;</a:t>
            </a:r>
          </a:p>
          <a:p>
            <a:r>
              <a:rPr lang="en-US" dirty="0" err="1"/>
              <a:t>clr</a:t>
            </a:r>
            <a:r>
              <a:rPr lang="en-US" dirty="0"/>
              <a:t>:  in </a:t>
            </a:r>
            <a:r>
              <a:rPr lang="en-US" dirty="0" err="1"/>
              <a:t>std_logic</a:t>
            </a:r>
            <a:r>
              <a:rPr lang="en-US" dirty="0"/>
              <a:t>;</a:t>
            </a:r>
          </a:p>
          <a:p>
            <a:r>
              <a:rPr lang="en-US" dirty="0" err="1"/>
              <a:t>abus:in</a:t>
            </a:r>
            <a:r>
              <a:rPr lang="en-US" dirty="0"/>
              <a:t> </a:t>
            </a:r>
            <a:r>
              <a:rPr lang="en-US" dirty="0" err="1"/>
              <a:t>std_logic_vector</a:t>
            </a:r>
            <a:r>
              <a:rPr lang="en-US" dirty="0"/>
              <a:t>(6 </a:t>
            </a:r>
            <a:r>
              <a:rPr lang="en-US" dirty="0" err="1"/>
              <a:t>downto</a:t>
            </a:r>
            <a:r>
              <a:rPr lang="en-US" dirty="0"/>
              <a:t> 0);</a:t>
            </a:r>
          </a:p>
          <a:p>
            <a:r>
              <a:rPr lang="en-US" dirty="0" err="1"/>
              <a:t>dbus:inout</a:t>
            </a:r>
            <a:r>
              <a:rPr lang="en-US" dirty="0"/>
              <a:t> </a:t>
            </a:r>
            <a:r>
              <a:rPr lang="en-US" dirty="0" err="1"/>
              <a:t>std_logic_vector</a:t>
            </a:r>
            <a:r>
              <a:rPr lang="en-US" dirty="0"/>
              <a:t>(7 </a:t>
            </a:r>
            <a:r>
              <a:rPr lang="en-US" dirty="0" err="1"/>
              <a:t>downto</a:t>
            </a:r>
            <a:r>
              <a:rPr lang="en-US" dirty="0"/>
              <a:t> 0));</a:t>
            </a:r>
          </a:p>
          <a:p>
            <a:r>
              <a:rPr lang="en-US" dirty="0"/>
              <a:t>end memory1;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5300" y="411043"/>
            <a:ext cx="4777680" cy="618630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architecture arch1 of memory1 is</a:t>
            </a:r>
          </a:p>
          <a:p>
            <a:r>
              <a:rPr lang="en-US" dirty="0"/>
              <a:t>type ma is array(0 to 127) of </a:t>
            </a:r>
            <a:r>
              <a:rPr lang="en-US" dirty="0" err="1"/>
              <a:t>std_logic_vector</a:t>
            </a:r>
            <a:r>
              <a:rPr lang="en-US" dirty="0"/>
              <a:t>(7 </a:t>
            </a:r>
            <a:r>
              <a:rPr lang="en-US" dirty="0" err="1"/>
              <a:t>downto</a:t>
            </a:r>
            <a:r>
              <a:rPr lang="en-US" dirty="0"/>
              <a:t> 0);</a:t>
            </a:r>
          </a:p>
          <a:p>
            <a:r>
              <a:rPr lang="en-US" dirty="0"/>
              <a:t>signal </a:t>
            </a:r>
            <a:r>
              <a:rPr lang="en-US" dirty="0" err="1"/>
              <a:t>mem</a:t>
            </a:r>
            <a:r>
              <a:rPr lang="en-US" dirty="0"/>
              <a:t> : ma; </a:t>
            </a:r>
          </a:p>
          <a:p>
            <a:r>
              <a:rPr lang="en-US" dirty="0"/>
              <a:t>begin </a:t>
            </a:r>
          </a:p>
          <a:p>
            <a:r>
              <a:rPr lang="en-US" dirty="0"/>
              <a:t>process(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if(</a:t>
            </a:r>
            <a:r>
              <a:rPr lang="en-US" dirty="0" err="1"/>
              <a:t>rising_edge</a:t>
            </a:r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) and </a:t>
            </a:r>
            <a:r>
              <a:rPr lang="en-US" dirty="0" err="1"/>
              <a:t>cs</a:t>
            </a:r>
            <a:r>
              <a:rPr lang="en-US" dirty="0"/>
              <a:t>='1') then</a:t>
            </a:r>
          </a:p>
          <a:p>
            <a:r>
              <a:rPr lang="en-US" dirty="0"/>
              <a:t>  if w='1' then</a:t>
            </a:r>
          </a:p>
          <a:p>
            <a:r>
              <a:rPr lang="en-US" dirty="0"/>
              <a:t> </a:t>
            </a:r>
            <a:r>
              <a:rPr lang="en-US" dirty="0" err="1"/>
              <a:t>mem</a:t>
            </a:r>
            <a:r>
              <a:rPr lang="en-US" dirty="0"/>
              <a:t>(</a:t>
            </a:r>
            <a:r>
              <a:rPr lang="en-US" dirty="0" err="1"/>
              <a:t>conv_integer</a:t>
            </a:r>
            <a:r>
              <a:rPr lang="en-US" dirty="0"/>
              <a:t>(unsigned(</a:t>
            </a:r>
            <a:r>
              <a:rPr lang="en-US" dirty="0" err="1"/>
              <a:t>abus</a:t>
            </a:r>
            <a:r>
              <a:rPr lang="en-US" dirty="0"/>
              <a:t>)))&lt;=</a:t>
            </a:r>
            <a:r>
              <a:rPr lang="en-US" dirty="0" err="1"/>
              <a:t>dbus</a:t>
            </a:r>
            <a:r>
              <a:rPr lang="en-US" dirty="0"/>
              <a:t>; </a:t>
            </a:r>
          </a:p>
          <a:p>
            <a:r>
              <a:rPr lang="en-US" dirty="0"/>
              <a:t>  end if;</a:t>
            </a:r>
          </a:p>
          <a:p>
            <a:r>
              <a:rPr lang="en-US" dirty="0"/>
              <a:t>  if r='1' then</a:t>
            </a:r>
          </a:p>
          <a:p>
            <a:r>
              <a:rPr lang="en-US" dirty="0"/>
              <a:t> </a:t>
            </a:r>
            <a:r>
              <a:rPr lang="en-US" dirty="0" err="1"/>
              <a:t>dbus</a:t>
            </a:r>
            <a:r>
              <a:rPr lang="en-US" dirty="0"/>
              <a:t>&lt;=</a:t>
            </a:r>
            <a:r>
              <a:rPr lang="en-US" dirty="0" err="1"/>
              <a:t>mem</a:t>
            </a:r>
            <a:r>
              <a:rPr lang="en-US" dirty="0"/>
              <a:t>(</a:t>
            </a:r>
            <a:r>
              <a:rPr lang="en-US" dirty="0" err="1"/>
              <a:t>conv_integer</a:t>
            </a:r>
            <a:r>
              <a:rPr lang="en-US" dirty="0"/>
              <a:t>(unsigned(</a:t>
            </a:r>
            <a:r>
              <a:rPr lang="en-US" dirty="0" err="1"/>
              <a:t>abus</a:t>
            </a:r>
            <a:r>
              <a:rPr lang="en-US" dirty="0"/>
              <a:t>))); </a:t>
            </a:r>
          </a:p>
          <a:p>
            <a:r>
              <a:rPr lang="en-US" dirty="0"/>
              <a:t>  end if;</a:t>
            </a:r>
          </a:p>
          <a:p>
            <a:r>
              <a:rPr lang="en-US" dirty="0"/>
              <a:t>  if </a:t>
            </a:r>
            <a:r>
              <a:rPr lang="en-US" dirty="0" err="1"/>
              <a:t>clr</a:t>
            </a:r>
            <a:r>
              <a:rPr lang="en-US" dirty="0"/>
              <a:t>='1' then</a:t>
            </a:r>
          </a:p>
          <a:p>
            <a:r>
              <a:rPr lang="en-US" dirty="0"/>
              <a:t>    for i in 0 to 127 loop</a:t>
            </a:r>
          </a:p>
          <a:p>
            <a:r>
              <a:rPr lang="en-US" dirty="0"/>
              <a:t>      </a:t>
            </a:r>
            <a:r>
              <a:rPr lang="en-US" dirty="0" err="1"/>
              <a:t>mem</a:t>
            </a:r>
            <a:r>
              <a:rPr lang="en-US" dirty="0"/>
              <a:t>(i)&lt;="UUUUUUUU"; </a:t>
            </a:r>
          </a:p>
          <a:p>
            <a:r>
              <a:rPr lang="en-US" dirty="0"/>
              <a:t>    end loop;</a:t>
            </a:r>
          </a:p>
          <a:p>
            <a:r>
              <a:rPr lang="en-US" dirty="0"/>
              <a:t>  end if;</a:t>
            </a:r>
          </a:p>
          <a:p>
            <a:r>
              <a:rPr lang="en-US" dirty="0"/>
              <a:t>end if;  </a:t>
            </a:r>
          </a:p>
          <a:p>
            <a:r>
              <a:rPr lang="en-US" dirty="0"/>
              <a:t>end process;</a:t>
            </a:r>
          </a:p>
          <a:p>
            <a:r>
              <a:rPr lang="en-US" dirty="0"/>
              <a:t>end arch1;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38100" y="-99392"/>
            <a:ext cx="893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VHDL code for designing 128 x 8 bit RAM chip</a:t>
            </a:r>
          </a:p>
        </p:txBody>
      </p:sp>
    </p:spTree>
    <p:extLst>
      <p:ext uri="{BB962C8B-B14F-4D97-AF65-F5344CB8AC3E}">
        <p14:creationId xmlns:p14="http://schemas.microsoft.com/office/powerpoint/2010/main" val="114531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67640" y="220500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>
                <a:solidFill>
                  <a:srgbClr val="000000"/>
                </a:solidFill>
                <a:latin typeface="Calibri"/>
              </a:rPr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FPGA architecture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three basic types of programmable elements for an FPGA</a:t>
            </a:r>
          </a:p>
          <a:p>
            <a:r>
              <a:rPr lang="en-US" b="1" dirty="0"/>
              <a:t>Configurable logic block (CLB):</a:t>
            </a:r>
          </a:p>
          <a:p>
            <a:r>
              <a:rPr lang="en-US" dirty="0"/>
              <a:t>An individual CLB consists of a number of discrete logic components itself, such as </a:t>
            </a:r>
          </a:p>
          <a:p>
            <a:r>
              <a:rPr lang="en-US" dirty="0"/>
              <a:t>look-up tables (LUTs) and flip-flops.</a:t>
            </a:r>
          </a:p>
          <a:p>
            <a:endParaRPr lang="en-US" dirty="0"/>
          </a:p>
          <a:p>
            <a:r>
              <a:rPr lang="en-US" b="1" dirty="0"/>
              <a:t>I/O block: </a:t>
            </a:r>
            <a:r>
              <a:rPr lang="en-US" dirty="0"/>
              <a:t>Input/output blocks are the components through which data transfers</a:t>
            </a:r>
          </a:p>
          <a:p>
            <a:r>
              <a:rPr lang="en-US" dirty="0"/>
              <a:t> into and out of the FPGA. </a:t>
            </a:r>
          </a:p>
          <a:p>
            <a:endParaRPr lang="en-US" b="1" dirty="0"/>
          </a:p>
          <a:p>
            <a:r>
              <a:rPr lang="en-US" b="1" dirty="0"/>
              <a:t>Programmable interconnect:</a:t>
            </a:r>
          </a:p>
          <a:p>
            <a:r>
              <a:rPr lang="en-US" dirty="0"/>
              <a:t>Programmable Interconnect Points (PIP) provide the routing paths used to </a:t>
            </a:r>
          </a:p>
          <a:p>
            <a:r>
              <a:rPr lang="en-US" dirty="0"/>
              <a:t>connect the CLBs and inputs/outputs.</a:t>
            </a:r>
          </a:p>
          <a:p>
            <a:r>
              <a:rPr lang="en-US" dirty="0"/>
              <a:t>It is a CMOS transistor switch which can be  turned on or off by using programming.</a:t>
            </a:r>
          </a:p>
          <a:p>
            <a:r>
              <a:rPr lang="en-US" dirty="0"/>
              <a:t>Logically these are nothing but MUX and DMUX. 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7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50767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Calibri"/>
              </a:rPr>
              <a:t>AND Gate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466528" y="2195572"/>
            <a:ext cx="127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 </a:t>
            </a:r>
            <a:r>
              <a:rPr lang="en-US" dirty="0" err="1"/>
              <a:t>a.b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439555" y="1427683"/>
            <a:ext cx="1374274" cy="920174"/>
            <a:chOff x="3394719" y="3536683"/>
            <a:chExt cx="1374274" cy="92017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311793" y="4014339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394720" y="3861048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394720" y="4149080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394720" y="3536683"/>
              <a:ext cx="446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94719" y="4149080"/>
              <a:ext cx="446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16972" y="3718281"/>
              <a:ext cx="446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</a:t>
              </a:r>
            </a:p>
          </p:txBody>
        </p:sp>
        <p:sp>
          <p:nvSpPr>
            <p:cNvPr id="16" name="Flowchart: Delay 15"/>
            <p:cNvSpPr/>
            <p:nvPr/>
          </p:nvSpPr>
          <p:spPr>
            <a:xfrm>
              <a:off x="3851920" y="3789040"/>
              <a:ext cx="457200" cy="457200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253304" y="3109024"/>
            <a:ext cx="50549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VHDL code for AND Gate (Dataflow design):</a:t>
            </a:r>
            <a:endParaRPr lang="en-US" dirty="0"/>
          </a:p>
          <a:p>
            <a:r>
              <a:rPr lang="en-US" dirty="0"/>
              <a:t>entity </a:t>
            </a:r>
            <a:r>
              <a:rPr lang="en-US" dirty="0" err="1"/>
              <a:t>andgate</a:t>
            </a:r>
            <a:r>
              <a:rPr lang="en-US" dirty="0"/>
              <a:t> is</a:t>
            </a:r>
          </a:p>
          <a:p>
            <a:r>
              <a:rPr lang="en-US" dirty="0"/>
              <a:t>    Port ( a, b : in  bit;</a:t>
            </a:r>
          </a:p>
          <a:p>
            <a:r>
              <a:rPr lang="en-US" dirty="0"/>
              <a:t>               c : out  bit);</a:t>
            </a:r>
          </a:p>
          <a:p>
            <a:r>
              <a:rPr lang="en-US" dirty="0"/>
              <a:t>end entity;</a:t>
            </a:r>
          </a:p>
          <a:p>
            <a:r>
              <a:rPr lang="en-US" dirty="0"/>
              <a:t>architecture Behavioral of </a:t>
            </a:r>
            <a:r>
              <a:rPr lang="en-US" dirty="0" err="1"/>
              <a:t>andgate</a:t>
            </a:r>
            <a:r>
              <a:rPr lang="en-US" dirty="0"/>
              <a:t> is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c&lt;=a  AND b;</a:t>
            </a:r>
          </a:p>
          <a:p>
            <a:r>
              <a:rPr lang="en-US" dirty="0"/>
              <a:t>end Behavioral;</a:t>
            </a:r>
          </a:p>
        </p:txBody>
      </p:sp>
    </p:spTree>
    <p:extLst>
      <p:ext uri="{BB962C8B-B14F-4D97-AF65-F5344CB8AC3E}">
        <p14:creationId xmlns:p14="http://schemas.microsoft.com/office/powerpoint/2010/main" val="218998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50767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Calibri"/>
              </a:rPr>
              <a:t>OR Gate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480736" y="2708920"/>
            <a:ext cx="25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 a + b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197741" y="1905339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67266" y="1765903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67266" y="2012370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9556" y="1427683"/>
            <a:ext cx="44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39555" y="2040080"/>
            <a:ext cx="44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1808" y="1609281"/>
            <a:ext cx="44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508104" y="1505776"/>
            <a:ext cx="734477" cy="627080"/>
            <a:chOff x="4239671" y="5178184"/>
            <a:chExt cx="734477" cy="627080"/>
          </a:xfrm>
        </p:grpSpPr>
        <p:sp>
          <p:nvSpPr>
            <p:cNvPr id="15" name="Arc 14"/>
            <p:cNvSpPr/>
            <p:nvPr/>
          </p:nvSpPr>
          <p:spPr>
            <a:xfrm>
              <a:off x="4352814" y="5373216"/>
              <a:ext cx="572227" cy="432048"/>
            </a:xfrm>
            <a:prstGeom prst="arc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rot="7200000">
              <a:off x="4472010" y="5248274"/>
              <a:ext cx="572227" cy="432048"/>
            </a:xfrm>
            <a:prstGeom prst="arc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240000">
              <a:off x="4169581" y="5290086"/>
              <a:ext cx="572227" cy="432048"/>
            </a:xfrm>
            <a:prstGeom prst="arc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253304" y="3109024"/>
            <a:ext cx="519901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VHDL code for OR Gate (Dataflow design):</a:t>
            </a:r>
            <a:endParaRPr lang="en-US" dirty="0"/>
          </a:p>
          <a:p>
            <a:r>
              <a:rPr lang="en-US" dirty="0"/>
              <a:t>entity </a:t>
            </a:r>
            <a:r>
              <a:rPr lang="en-US" dirty="0" err="1"/>
              <a:t>orgate</a:t>
            </a:r>
            <a:r>
              <a:rPr lang="en-US" dirty="0"/>
              <a:t> is</a:t>
            </a:r>
          </a:p>
          <a:p>
            <a:r>
              <a:rPr lang="en-US" dirty="0"/>
              <a:t>    Port ( a : in  STD_LOGIC;</a:t>
            </a:r>
          </a:p>
          <a:p>
            <a:r>
              <a:rPr lang="en-US" dirty="0"/>
              <a:t>           b : in  STD_LOGIC;</a:t>
            </a:r>
          </a:p>
          <a:p>
            <a:r>
              <a:rPr lang="en-US" dirty="0"/>
              <a:t>           c : out  STD_LOGIC);</a:t>
            </a:r>
          </a:p>
          <a:p>
            <a:r>
              <a:rPr lang="en-US" dirty="0"/>
              <a:t>end </a:t>
            </a:r>
            <a:r>
              <a:rPr lang="en-US" dirty="0" err="1"/>
              <a:t>orgate</a:t>
            </a:r>
            <a:r>
              <a:rPr lang="en-US" dirty="0"/>
              <a:t>;</a:t>
            </a:r>
          </a:p>
          <a:p>
            <a:r>
              <a:rPr lang="en-US" dirty="0"/>
              <a:t>architecture Behavioral of </a:t>
            </a:r>
            <a:r>
              <a:rPr lang="en-US" dirty="0" err="1"/>
              <a:t>orgate</a:t>
            </a:r>
            <a:r>
              <a:rPr lang="en-US" dirty="0"/>
              <a:t> is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c&lt;=a  OR b;</a:t>
            </a:r>
          </a:p>
          <a:p>
            <a:r>
              <a:rPr lang="en-US" dirty="0"/>
              <a:t>end Behavioral;</a:t>
            </a:r>
          </a:p>
        </p:txBody>
      </p:sp>
    </p:spTree>
    <p:extLst>
      <p:ext uri="{BB962C8B-B14F-4D97-AF65-F5344CB8AC3E}">
        <p14:creationId xmlns:p14="http://schemas.microsoft.com/office/powerpoint/2010/main" val="387179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50767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Calibri"/>
              </a:rPr>
              <a:t>XOR Gate</a:t>
            </a:r>
            <a:endParaRPr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197741" y="1905339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67266" y="1765903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67266" y="2012370"/>
            <a:ext cx="457200" cy="0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9556" y="1427683"/>
            <a:ext cx="44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39555" y="2040080"/>
            <a:ext cx="44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61808" y="1609281"/>
            <a:ext cx="44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15" name="Arc 14"/>
          <p:cNvSpPr/>
          <p:nvPr/>
        </p:nvSpPr>
        <p:spPr>
          <a:xfrm>
            <a:off x="5621247" y="1700808"/>
            <a:ext cx="572227" cy="432048"/>
          </a:xfrm>
          <a:prstGeom prst="arc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7200000">
            <a:off x="5740443" y="1575866"/>
            <a:ext cx="572227" cy="432048"/>
          </a:xfrm>
          <a:prstGeom prst="arc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rot="3240000">
            <a:off x="5438014" y="1617678"/>
            <a:ext cx="572227" cy="432048"/>
          </a:xfrm>
          <a:prstGeom prst="arc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467266" y="2708920"/>
            <a:ext cx="1187675" cy="369332"/>
            <a:chOff x="5467266" y="2708920"/>
            <a:chExt cx="1187675" cy="369332"/>
          </a:xfrm>
        </p:grpSpPr>
        <p:sp>
          <p:nvSpPr>
            <p:cNvPr id="3" name="TextBox 2"/>
            <p:cNvSpPr txBox="1"/>
            <p:nvPr/>
          </p:nvSpPr>
          <p:spPr>
            <a:xfrm>
              <a:off x="5467266" y="2708920"/>
              <a:ext cx="1187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c= a +  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038313" y="2790946"/>
              <a:ext cx="184978" cy="1828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rot="3240000">
            <a:off x="5362762" y="1613352"/>
            <a:ext cx="572227" cy="432048"/>
          </a:xfrm>
          <a:prstGeom prst="arc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53304" y="3109024"/>
            <a:ext cx="51270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VHDL code for XOR Gate (Dataflow design):</a:t>
            </a:r>
            <a:endParaRPr lang="en-US" dirty="0"/>
          </a:p>
          <a:p>
            <a:r>
              <a:rPr lang="en-US" dirty="0"/>
              <a:t>entity </a:t>
            </a:r>
            <a:r>
              <a:rPr lang="en-US" dirty="0" err="1"/>
              <a:t>xorgate</a:t>
            </a:r>
            <a:r>
              <a:rPr lang="en-US" dirty="0"/>
              <a:t> is</a:t>
            </a:r>
          </a:p>
          <a:p>
            <a:r>
              <a:rPr lang="en-US" dirty="0"/>
              <a:t>    Port ( a : in  STD_LOGIC;</a:t>
            </a:r>
          </a:p>
          <a:p>
            <a:r>
              <a:rPr lang="en-US" dirty="0"/>
              <a:t>           b : in  STD_LOGIC;</a:t>
            </a:r>
          </a:p>
          <a:p>
            <a:r>
              <a:rPr lang="en-US" dirty="0"/>
              <a:t>           c : out  STD_LOGIC);</a:t>
            </a:r>
          </a:p>
          <a:p>
            <a:r>
              <a:rPr lang="en-US" dirty="0"/>
              <a:t>end </a:t>
            </a:r>
            <a:r>
              <a:rPr lang="en-US" dirty="0" err="1"/>
              <a:t>xorgate</a:t>
            </a:r>
            <a:r>
              <a:rPr lang="en-US" dirty="0"/>
              <a:t>;</a:t>
            </a:r>
          </a:p>
          <a:p>
            <a:r>
              <a:rPr lang="en-US" dirty="0"/>
              <a:t>architecture Behavioral of </a:t>
            </a:r>
            <a:r>
              <a:rPr lang="en-US" dirty="0" err="1"/>
              <a:t>xorgate</a:t>
            </a:r>
            <a:r>
              <a:rPr lang="en-US" dirty="0"/>
              <a:t> is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c&lt;=a  XOR b;</a:t>
            </a:r>
          </a:p>
          <a:p>
            <a:r>
              <a:rPr lang="en-US" dirty="0"/>
              <a:t>end Behavioral;</a:t>
            </a:r>
          </a:p>
        </p:txBody>
      </p:sp>
    </p:spTree>
    <p:extLst>
      <p:ext uri="{BB962C8B-B14F-4D97-AF65-F5344CB8AC3E}">
        <p14:creationId xmlns:p14="http://schemas.microsoft.com/office/powerpoint/2010/main" val="178357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50767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Calibri"/>
              </a:rPr>
              <a:t>Half Adder</a:t>
            </a:r>
            <a:endParaRPr dirty="0"/>
          </a:p>
        </p:txBody>
      </p:sp>
      <p:grpSp>
        <p:nvGrpSpPr>
          <p:cNvPr id="15" name="Group 14"/>
          <p:cNvGrpSpPr/>
          <p:nvPr/>
        </p:nvGrpSpPr>
        <p:grpSpPr>
          <a:xfrm>
            <a:off x="5089141" y="1465039"/>
            <a:ext cx="2318540" cy="1027857"/>
            <a:chOff x="5089141" y="1465039"/>
            <a:chExt cx="2318540" cy="1027857"/>
          </a:xfrm>
        </p:grpSpPr>
        <p:sp>
          <p:nvSpPr>
            <p:cNvPr id="5" name="Rectangle 4"/>
            <p:cNvSpPr/>
            <p:nvPr/>
          </p:nvSpPr>
          <p:spPr>
            <a:xfrm>
              <a:off x="5613299" y="1484784"/>
              <a:ext cx="1116548" cy="1008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Half Adder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732240" y="1700808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34034" y="1700808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34034" y="2191006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732240" y="2191009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89141" y="1475351"/>
              <a:ext cx="446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9141" y="1942906"/>
              <a:ext cx="446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60840" y="1465039"/>
              <a:ext cx="446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60839" y="1961130"/>
              <a:ext cx="446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80736" y="2708920"/>
            <a:ext cx="2547648" cy="646331"/>
            <a:chOff x="5480736" y="2708920"/>
            <a:chExt cx="2547648" cy="646331"/>
          </a:xfrm>
        </p:grpSpPr>
        <p:sp>
          <p:nvSpPr>
            <p:cNvPr id="3" name="TextBox 2"/>
            <p:cNvSpPr txBox="1"/>
            <p:nvPr/>
          </p:nvSpPr>
          <p:spPr>
            <a:xfrm>
              <a:off x="5480736" y="2708920"/>
              <a:ext cx="2547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 = a +  b</a:t>
              </a:r>
            </a:p>
            <a:p>
              <a:r>
                <a:rPr lang="en-US" dirty="0"/>
                <a:t>c= </a:t>
              </a:r>
              <a:r>
                <a:rPr lang="en-US" dirty="0" err="1"/>
                <a:t>a.b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114611" y="2794783"/>
              <a:ext cx="182880" cy="1828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963981" y="3212976"/>
            <a:ext cx="5242069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VHDL code for Half adder (Dataflow design):</a:t>
            </a:r>
            <a:endParaRPr lang="en-US" dirty="0"/>
          </a:p>
          <a:p>
            <a:r>
              <a:rPr lang="en-US" sz="1600" dirty="0"/>
              <a:t>entity HA is</a:t>
            </a:r>
          </a:p>
          <a:p>
            <a:r>
              <a:rPr lang="en-US" sz="1600" dirty="0"/>
              <a:t>    Port ( a : in  STD_LOGIC;</a:t>
            </a:r>
          </a:p>
          <a:p>
            <a:r>
              <a:rPr lang="en-US" sz="1600" dirty="0"/>
              <a:t>           b : in  STD_LOGIC;</a:t>
            </a:r>
          </a:p>
          <a:p>
            <a:r>
              <a:rPr lang="en-US" sz="1600" dirty="0"/>
              <a:t>           s : out  STD_LOGIC;</a:t>
            </a:r>
          </a:p>
          <a:p>
            <a:r>
              <a:rPr lang="en-US" sz="1600" dirty="0"/>
              <a:t>           c : out  STD_LOGIC);</a:t>
            </a:r>
          </a:p>
          <a:p>
            <a:r>
              <a:rPr lang="en-US" sz="1600" dirty="0"/>
              <a:t>end HA;</a:t>
            </a:r>
          </a:p>
          <a:p>
            <a:r>
              <a:rPr lang="en-US" sz="1600" dirty="0"/>
              <a:t>architecture Behavioral of HA is</a:t>
            </a:r>
          </a:p>
          <a:p>
            <a:r>
              <a:rPr lang="en-US" sz="1600" dirty="0"/>
              <a:t>begin</a:t>
            </a:r>
          </a:p>
          <a:p>
            <a:r>
              <a:rPr lang="en-US" sz="1600" dirty="0"/>
              <a:t>s&lt;=a XOR b;</a:t>
            </a:r>
          </a:p>
          <a:p>
            <a:r>
              <a:rPr lang="en-US" sz="1600" dirty="0"/>
              <a:t>c&lt;=a  AND b;</a:t>
            </a:r>
          </a:p>
          <a:p>
            <a:r>
              <a:rPr lang="en-US" sz="1600" dirty="0"/>
              <a:t>end Behavioral;</a:t>
            </a:r>
          </a:p>
        </p:txBody>
      </p:sp>
    </p:spTree>
    <p:extLst>
      <p:ext uri="{BB962C8B-B14F-4D97-AF65-F5344CB8AC3E}">
        <p14:creationId xmlns:p14="http://schemas.microsoft.com/office/powerpoint/2010/main" val="336323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82811" y="224443"/>
            <a:ext cx="8228880" cy="65795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4400" dirty="0">
                <a:solidFill>
                  <a:srgbClr val="000000"/>
                </a:solidFill>
                <a:latin typeface="Calibri"/>
              </a:rPr>
              <a:t>Full Adder</a:t>
            </a:r>
            <a:endParaRPr dirty="0"/>
          </a:p>
        </p:txBody>
      </p:sp>
      <p:grpSp>
        <p:nvGrpSpPr>
          <p:cNvPr id="40" name="Group 39"/>
          <p:cNvGrpSpPr/>
          <p:nvPr/>
        </p:nvGrpSpPr>
        <p:grpSpPr>
          <a:xfrm>
            <a:off x="5076056" y="2780928"/>
            <a:ext cx="1896673" cy="369332"/>
            <a:chOff x="4173535" y="4571836"/>
            <a:chExt cx="1896673" cy="369332"/>
          </a:xfrm>
        </p:grpSpPr>
        <p:sp>
          <p:nvSpPr>
            <p:cNvPr id="42" name="Rectangle 41"/>
            <p:cNvSpPr/>
            <p:nvPr/>
          </p:nvSpPr>
          <p:spPr>
            <a:xfrm>
              <a:off x="4173535" y="4571836"/>
              <a:ext cx="18966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sf</a:t>
              </a:r>
              <a:r>
                <a:rPr lang="en-US" dirty="0"/>
                <a:t>= </a:t>
              </a:r>
              <a:r>
                <a:rPr lang="en-US" dirty="0" err="1"/>
                <a:t>af</a:t>
              </a:r>
              <a:r>
                <a:rPr lang="en-US" dirty="0"/>
                <a:t> +  bf + </a:t>
              </a:r>
              <a:r>
                <a:rPr lang="en-US" dirty="0" err="1"/>
                <a:t>cin</a:t>
              </a:r>
              <a:r>
                <a:rPr lang="en-US" dirty="0"/>
                <a:t> </a:t>
              </a: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879760" y="4653136"/>
              <a:ext cx="689637" cy="182880"/>
              <a:chOff x="4890914" y="4653136"/>
              <a:chExt cx="689637" cy="18288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890914" y="4653136"/>
                <a:ext cx="182880" cy="1828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397671" y="4653136"/>
                <a:ext cx="182880" cy="18288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5054134" y="1465039"/>
            <a:ext cx="2614210" cy="1027857"/>
            <a:chOff x="5054134" y="1465039"/>
            <a:chExt cx="2614210" cy="1027857"/>
          </a:xfrm>
        </p:grpSpPr>
        <p:sp>
          <p:nvSpPr>
            <p:cNvPr id="5" name="Rectangle 4"/>
            <p:cNvSpPr/>
            <p:nvPr/>
          </p:nvSpPr>
          <p:spPr>
            <a:xfrm>
              <a:off x="5613299" y="1484784"/>
              <a:ext cx="1116548" cy="10081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Full Adder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732240" y="1700808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134034" y="1700808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34034" y="2060848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732240" y="2191009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89141" y="1475351"/>
              <a:ext cx="446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af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9141" y="1825079"/>
              <a:ext cx="446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bf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60840" y="1465039"/>
              <a:ext cx="4468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sf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60839" y="1961130"/>
              <a:ext cx="707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cout</a:t>
              </a:r>
              <a:endParaRPr lang="en-US" sz="1400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5153003" y="2399855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54134" y="2113111"/>
              <a:ext cx="41389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/>
                <a:t>cin</a:t>
              </a:r>
              <a:endParaRPr lang="en-US" sz="1400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5076056" y="3275692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cout</a:t>
            </a:r>
            <a:r>
              <a:rPr lang="en-US" dirty="0"/>
              <a:t>= af.bf + bf. </a:t>
            </a:r>
            <a:r>
              <a:rPr lang="en-US" dirty="0" err="1"/>
              <a:t>cin</a:t>
            </a:r>
            <a:r>
              <a:rPr lang="en-US" dirty="0"/>
              <a:t> + </a:t>
            </a:r>
            <a:r>
              <a:rPr lang="en-US" dirty="0" err="1"/>
              <a:t>cin</a:t>
            </a:r>
            <a:r>
              <a:rPr lang="en-US" dirty="0"/>
              <a:t>. </a:t>
            </a:r>
            <a:r>
              <a:rPr lang="en-US" dirty="0" err="1"/>
              <a:t>af</a:t>
            </a:r>
            <a:r>
              <a:rPr lang="en-US" dirty="0"/>
              <a:t>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496" y="2996952"/>
            <a:ext cx="629240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VHDL code for Full Adder (Dataflow design): </a:t>
            </a:r>
            <a:endParaRPr lang="en-US" dirty="0"/>
          </a:p>
          <a:p>
            <a:r>
              <a:rPr lang="en-US" dirty="0"/>
              <a:t>entity FA is</a:t>
            </a:r>
          </a:p>
          <a:p>
            <a:r>
              <a:rPr lang="en-US" dirty="0"/>
              <a:t>    Port ( </a:t>
            </a:r>
            <a:r>
              <a:rPr lang="en-US" dirty="0" err="1"/>
              <a:t>af</a:t>
            </a:r>
            <a:r>
              <a:rPr lang="en-US" dirty="0"/>
              <a:t> : in  STD_LOGIC;</a:t>
            </a:r>
          </a:p>
          <a:p>
            <a:r>
              <a:rPr lang="en-US" dirty="0"/>
              <a:t>           bf : in  STD_LOGIC;</a:t>
            </a:r>
          </a:p>
          <a:p>
            <a:r>
              <a:rPr lang="en-US" dirty="0"/>
              <a:t>           </a:t>
            </a:r>
            <a:r>
              <a:rPr lang="en-US" dirty="0" err="1"/>
              <a:t>cin</a:t>
            </a:r>
            <a:r>
              <a:rPr lang="en-US" dirty="0"/>
              <a:t> : in  STD_LOGIC;</a:t>
            </a:r>
          </a:p>
          <a:p>
            <a:r>
              <a:rPr lang="en-US" dirty="0"/>
              <a:t>           </a:t>
            </a:r>
            <a:r>
              <a:rPr lang="en-US" dirty="0" err="1"/>
              <a:t>sf</a:t>
            </a:r>
            <a:r>
              <a:rPr lang="en-US" dirty="0"/>
              <a:t> : out  STD_LOGIC;</a:t>
            </a:r>
          </a:p>
          <a:p>
            <a:r>
              <a:rPr lang="en-US" dirty="0"/>
              <a:t>           </a:t>
            </a:r>
            <a:r>
              <a:rPr lang="en-US" dirty="0" err="1"/>
              <a:t>cout</a:t>
            </a:r>
            <a:r>
              <a:rPr lang="en-US" dirty="0"/>
              <a:t> : out  STD_LOGIC);</a:t>
            </a:r>
          </a:p>
          <a:p>
            <a:r>
              <a:rPr lang="en-US" dirty="0"/>
              <a:t>end FA;</a:t>
            </a:r>
          </a:p>
          <a:p>
            <a:r>
              <a:rPr lang="en-US" dirty="0"/>
              <a:t>architecture Behavioral of FA is</a:t>
            </a:r>
          </a:p>
          <a:p>
            <a:r>
              <a:rPr lang="en-US" dirty="0"/>
              <a:t>Begin</a:t>
            </a:r>
          </a:p>
          <a:p>
            <a:r>
              <a:rPr lang="en-US" dirty="0" err="1"/>
              <a:t>sf</a:t>
            </a:r>
            <a:r>
              <a:rPr lang="en-US" dirty="0"/>
              <a:t>&lt;=</a:t>
            </a:r>
            <a:r>
              <a:rPr lang="en-US" dirty="0" err="1"/>
              <a:t>af</a:t>
            </a:r>
            <a:r>
              <a:rPr lang="en-US" dirty="0"/>
              <a:t> XOR bf XOR </a:t>
            </a:r>
            <a:r>
              <a:rPr lang="en-US" dirty="0" err="1"/>
              <a:t>cin</a:t>
            </a:r>
            <a:r>
              <a:rPr lang="en-US" dirty="0"/>
              <a:t> ;</a:t>
            </a:r>
          </a:p>
          <a:p>
            <a:r>
              <a:rPr lang="en-US" dirty="0" err="1"/>
              <a:t>cout</a:t>
            </a:r>
            <a:r>
              <a:rPr lang="en-US" dirty="0"/>
              <a:t>&lt;=(</a:t>
            </a:r>
            <a:r>
              <a:rPr lang="en-US" dirty="0" err="1"/>
              <a:t>af</a:t>
            </a:r>
            <a:r>
              <a:rPr lang="en-US" dirty="0"/>
              <a:t>  AND bf) OR (bf  AND </a:t>
            </a:r>
            <a:r>
              <a:rPr lang="en-US" dirty="0" err="1"/>
              <a:t>cin</a:t>
            </a:r>
            <a:r>
              <a:rPr lang="en-US" dirty="0"/>
              <a:t>) OR (</a:t>
            </a:r>
            <a:r>
              <a:rPr lang="en-US" dirty="0" err="1"/>
              <a:t>cin</a:t>
            </a:r>
            <a:r>
              <a:rPr lang="en-US" dirty="0"/>
              <a:t> AND </a:t>
            </a:r>
            <a:r>
              <a:rPr lang="en-US" dirty="0" err="1"/>
              <a:t>af</a:t>
            </a:r>
            <a:r>
              <a:rPr lang="en-US" dirty="0"/>
              <a:t>) ;</a:t>
            </a:r>
          </a:p>
          <a:p>
            <a:r>
              <a:rPr lang="en-US" dirty="0"/>
              <a:t>end Behavioral;</a:t>
            </a:r>
          </a:p>
        </p:txBody>
      </p:sp>
    </p:spTree>
    <p:extLst>
      <p:ext uri="{BB962C8B-B14F-4D97-AF65-F5344CB8AC3E}">
        <p14:creationId xmlns:p14="http://schemas.microsoft.com/office/powerpoint/2010/main" val="14275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5231</Words>
  <Application>Microsoft Office PowerPoint</Application>
  <PresentationFormat>On-screen Show (4:3)</PresentationFormat>
  <Paragraphs>1028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</vt:lpstr>
      <vt:lpstr>StarSymbol</vt:lpstr>
      <vt:lpstr>Times New Roman</vt:lpstr>
      <vt:lpstr>Office Theme</vt:lpstr>
      <vt:lpstr>Office Theme</vt:lpstr>
      <vt:lpstr>PowerPoint Presentation</vt:lpstr>
      <vt:lpstr>PowerPoint Presentation</vt:lpstr>
      <vt:lpstr>FPGA (Field-Programmable Gate Array)</vt:lpstr>
      <vt:lpstr>FPGA architecture contd.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Adder-Subtractor composite unit contd.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 between signal and variable</vt:lpstr>
      <vt:lpstr>PowerPoint Presentation</vt:lpstr>
      <vt:lpstr>PowerPoint Presentation</vt:lpstr>
      <vt:lpstr>Multiplication Using ADD and shift method</vt:lpstr>
      <vt:lpstr>VHDL code for 4 bit binary multiplier</vt:lpstr>
      <vt:lpstr>Restoring Division Flow chart</vt:lpstr>
      <vt:lpstr>Restoring Division Example</vt:lpstr>
      <vt:lpstr>VHDL code for 4 bit restoring division</vt:lpstr>
      <vt:lpstr>PowerPoint Presentation</vt:lpstr>
      <vt:lpstr>VHDL code for 4 bit Arithmetic Unit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Prithwish</dc:creator>
  <cp:lastModifiedBy>Administrator</cp:lastModifiedBy>
  <cp:revision>386</cp:revision>
  <dcterms:modified xsi:type="dcterms:W3CDTF">2025-05-01T17:10:03Z</dcterms:modified>
</cp:coreProperties>
</file>