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3" r:id="rId1"/>
  </p:sldMasterIdLst>
  <p:notesMasterIdLst>
    <p:notesMasterId r:id="rId22"/>
  </p:notesMasterIdLst>
  <p:sldIdLst>
    <p:sldId id="256" r:id="rId2"/>
    <p:sldId id="257" r:id="rId3"/>
    <p:sldId id="276" r:id="rId4"/>
    <p:sldId id="258" r:id="rId5"/>
    <p:sldId id="261" r:id="rId6"/>
    <p:sldId id="264" r:id="rId7"/>
    <p:sldId id="265" r:id="rId8"/>
    <p:sldId id="266" r:id="rId9"/>
    <p:sldId id="260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17"/>
    <a:srgbClr val="0D4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798" autoAdjust="0"/>
  </p:normalViewPr>
  <p:slideViewPr>
    <p:cSldViewPr snapToGrid="0">
      <p:cViewPr varScale="1">
        <p:scale>
          <a:sx n="88" d="100"/>
          <a:sy n="88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B83C8-2578-440A-903E-9032E441001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24365-4684-460C-BADE-ED3E6A495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0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9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57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3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4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46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1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1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4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26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2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9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20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824365-4684-460C-BADE-ED3E6A4957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0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4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93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5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820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4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9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2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8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99FD27-3ECA-4E6B-B524-557BF3BAEE6B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68259D-64DA-423F-8CC0-C7FE9BDBA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3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  <p:sldLayoutId id="2147484146" r:id="rId13"/>
    <p:sldLayoutId id="2147484147" r:id="rId14"/>
    <p:sldLayoutId id="2147484148" r:id="rId15"/>
    <p:sldLayoutId id="2147484149" r:id="rId16"/>
    <p:sldLayoutId id="21474841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4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8393" y="2969647"/>
            <a:ext cx="7922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TOPIC: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CLASS IMBALANCE AND FEW-SHOT LEARNING </a:t>
            </a:r>
          </a:p>
          <a:p>
            <a:r>
              <a:rPr lang="en-US" sz="2400" b="1" dirty="0" smtClean="0">
                <a:solidFill>
                  <a:srgbClr val="FFC000"/>
                </a:solidFill>
              </a:rPr>
              <a:t>WITH OBJECT DETECTION ALGORITHM YOLO3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YOLO algorithms details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4648" y="1176560"/>
            <a:ext cx="110945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Loss function has three components: Classification loss, Regression Loss, Confidence Loss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Classification Loss penalize for incorrect classification: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Regression loss penalize for the difference between predicted coordinate and actual coordinate of objects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77" y="2416713"/>
            <a:ext cx="4631930" cy="932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429" y="4843115"/>
            <a:ext cx="6384441" cy="11615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YOLO algorithms details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8619" y="1099441"/>
            <a:ext cx="105547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Confidence loss penalizes for difference between predicted and actual confidence(actual confidence is one when an object is present, otherwise zero)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 Total loss: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93" y="2376939"/>
            <a:ext cx="5475383" cy="584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650" y="3383928"/>
            <a:ext cx="2946695" cy="5778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4647" y="4349769"/>
            <a:ext cx="105587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N, B: grid size and number of anchor boxes per cell, B =3 for YOLO3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b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x_ij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b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y_ij</a:t>
            </a:r>
            <a:r>
              <a:rPr lang="en-US" sz="2000" dirty="0" smtClean="0">
                <a:solidFill>
                  <a:schemeClr val="bg1"/>
                </a:solidFill>
              </a:rPr>
              <a:t>: center coordinates of bounding box at cell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 for anchor box j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t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x_ij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t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y_ij</a:t>
            </a:r>
            <a:r>
              <a:rPr lang="en-US" sz="2000" dirty="0" smtClean="0">
                <a:solidFill>
                  <a:schemeClr val="bg1"/>
                </a:solidFill>
              </a:rPr>
              <a:t>: the width and height of the bounding box at cell I, anchor box j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ij</a:t>
            </a:r>
            <a:r>
              <a:rPr lang="en-US" sz="2000" dirty="0" smtClean="0">
                <a:solidFill>
                  <a:schemeClr val="bg1"/>
                </a:solidFill>
              </a:rPr>
              <a:t>: equal to 1 if an object exist in cell I and anchor j, otherwise equal to 0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p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groundtruth</a:t>
            </a:r>
            <a:r>
              <a:rPr lang="en-US" sz="2000" dirty="0" smtClean="0">
                <a:solidFill>
                  <a:schemeClr val="bg1"/>
                </a:solidFill>
              </a:rPr>
              <a:t>: predicted probability of </a:t>
            </a:r>
            <a:r>
              <a:rPr lang="en-US" sz="2000" dirty="0" err="1" smtClean="0">
                <a:solidFill>
                  <a:schemeClr val="bg1"/>
                </a:solidFill>
              </a:rPr>
              <a:t>groundtruth</a:t>
            </a:r>
            <a:r>
              <a:rPr lang="en-US" sz="2000" dirty="0" smtClean="0">
                <a:solidFill>
                  <a:schemeClr val="bg1"/>
                </a:solidFill>
              </a:rPr>
              <a:t> label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7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dirty="0" smtClean="0"/>
              <a:t>. Data, Class Imbalance and Few-Shot learning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8619" y="1099441"/>
            <a:ext cx="105547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In machine learning and computer vision both data quality and quantity has impacts to performance of models.  We investigate two common issues: class imbalance and few-shot learning: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Class imbalance: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Some classes have dominant representation in the dataset while others 	have 	much lower.  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	- Solution: collecting more data for under-represented classes, down-	sampling, up-sampling, generate synthetic data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</a:rPr>
              <a:t>Few-shot learning: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Situations that we have only a limited number of samples for training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Reason: It is difficult to collect more data or it is high cost to gather data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More popular in classification problems but object detection also 	get the 	 attention recently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dirty="0" smtClean="0"/>
              <a:t>. Data, Class Imbalance and Few-Shot learning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8619" y="1258465"/>
            <a:ext cx="10554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Approaches to few-shot 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791" y="1798215"/>
            <a:ext cx="7762461" cy="3986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10939" y="4442791"/>
            <a:ext cx="1232452" cy="258418"/>
          </a:xfrm>
          <a:prstGeom prst="rect">
            <a:avLst/>
          </a:prstGeom>
          <a:solidFill>
            <a:srgbClr val="FF0000">
              <a:alpha val="0"/>
            </a:srgb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13791" y="5973417"/>
            <a:ext cx="10605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 stick with YOLO3 then “Generative FSL” will be used in this project.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4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dirty="0" smtClean="0"/>
              <a:t>. Data, Class Imbalance and Few-Shot learning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8620" y="1566574"/>
            <a:ext cx="44789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Data used for the project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Subset of Camera trap dataset: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4 classes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Multiple objects in one image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Diversity of object sizes: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    large, medium and many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  small objects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High resolution: 2592x1944 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     or 3264x2448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- Highly imbalance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43" y="1691678"/>
            <a:ext cx="6997149" cy="438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7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  <a:r>
              <a:rPr lang="en-US" sz="2400" b="1" dirty="0" smtClean="0"/>
              <a:t>. Data, Class Imbalance and Few-Shot learning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8619" y="1437367"/>
            <a:ext cx="10213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Train and test sets are split into one to nine ratio</a:t>
            </a: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Class imbalance still remains in training and test 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78" y="2278021"/>
            <a:ext cx="4963809" cy="3410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567" y="2265407"/>
            <a:ext cx="5466522" cy="34230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3277" y="5821215"/>
            <a:ext cx="323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Data distribution - training set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2847" y="5808601"/>
            <a:ext cx="3370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Data distribution - test set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 Results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8619" y="1328508"/>
            <a:ext cx="10213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Class imbalance: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Trained model and evaluate it on test set, the results is surprised poor. Strongest signal is at Wildebeest class, the dominant class in the dataset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579" y="2622038"/>
            <a:ext cx="3458058" cy="1419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3426" y="4472609"/>
            <a:ext cx="10823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poor performance is caused by strong class imbalanced. We use image augmentation technique to address this issue.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Using relative coordinates to the width and height of images, we crop 48 images of each image in training set. Locations of cropped images are identified by vector (x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y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x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 y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): </a:t>
            </a:r>
          </a:p>
          <a:p>
            <a:r>
              <a:rPr lang="en-US" b="1" dirty="0" smtClean="0"/>
              <a:t>(</a:t>
            </a:r>
            <a:r>
              <a:rPr lang="en-US" b="1" dirty="0" err="1"/>
              <a:t>i</a:t>
            </a:r>
            <a:r>
              <a:rPr lang="en-US" b="1" dirty="0"/>
              <a:t>/20, 0, 1 1</a:t>
            </a:r>
            <a:r>
              <a:rPr lang="en-US" b="1" dirty="0" smtClean="0"/>
              <a:t>), </a:t>
            </a:r>
            <a:r>
              <a:rPr lang="nn-NO" b="1" dirty="0"/>
              <a:t>(0, 0, 1-1.2*(8-i)/20, 1</a:t>
            </a:r>
            <a:r>
              <a:rPr lang="nn-NO" b="1" dirty="0" smtClean="0"/>
              <a:t>), 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/17, </a:t>
            </a:r>
            <a:r>
              <a:rPr lang="en-US" b="1" dirty="0" err="1"/>
              <a:t>i</a:t>
            </a:r>
            <a:r>
              <a:rPr lang="en-US" b="1" dirty="0"/>
              <a:t>/25, 1, 1</a:t>
            </a:r>
            <a:r>
              <a:rPr lang="en-US" b="1" dirty="0" smtClean="0"/>
              <a:t>), </a:t>
            </a:r>
            <a:r>
              <a:rPr lang="nn-NO" b="1" dirty="0"/>
              <a:t>(0, 0, 1-(8-i)/20, 1-(8-i)/25), (i/30, i/35, 1-(8-i)/30, 1-(8-i)/35) </a:t>
            </a:r>
            <a:r>
              <a:rPr lang="nn-NO" b="1" dirty="0" smtClean="0"/>
              <a:t>, </a:t>
            </a: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/20, </a:t>
            </a:r>
            <a:r>
              <a:rPr lang="en-US" b="1" dirty="0" err="1"/>
              <a:t>i</a:t>
            </a:r>
            <a:r>
              <a:rPr lang="en-US" b="1" dirty="0"/>
              <a:t>/20, </a:t>
            </a:r>
            <a:r>
              <a:rPr lang="en-US" b="1" dirty="0" err="1"/>
              <a:t>i</a:t>
            </a:r>
            <a:r>
              <a:rPr lang="en-US" b="1" dirty="0"/>
              <a:t>/20+0.5, </a:t>
            </a:r>
            <a:r>
              <a:rPr lang="en-US" b="1" dirty="0" err="1"/>
              <a:t>i</a:t>
            </a:r>
            <a:r>
              <a:rPr lang="en-US" b="1" dirty="0"/>
              <a:t>/20+0.5</a:t>
            </a:r>
            <a:r>
              <a:rPr lang="en-US" b="1" dirty="0" smtClean="0"/>
              <a:t>), for </a:t>
            </a:r>
            <a:r>
              <a:rPr lang="en-US" b="1" dirty="0" err="1" smtClean="0"/>
              <a:t>i</a:t>
            </a:r>
            <a:r>
              <a:rPr lang="en-US" b="1" dirty="0" smtClean="0"/>
              <a:t> in {0, 1, 2, 3, 4 ,5 ,6, 7}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1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 Results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6917" y="5242498"/>
            <a:ext cx="10929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Class imbalance: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New training set is more balanced in number of images per class. Number of annotations per label also improves. Model performance improve from 0.06 to 0.28mAP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7" y="1441457"/>
            <a:ext cx="4353339" cy="2150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485" y="1446898"/>
            <a:ext cx="6122865" cy="36676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648" y="3652298"/>
            <a:ext cx="4353339" cy="14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 Results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8618" y="1294433"/>
            <a:ext cx="10929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Few-shot learning: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The same data in class imbalance but remove Wildebeest class. Number of images per class in training set is limited at 10.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76" y="2552466"/>
            <a:ext cx="4671752" cy="3277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05" y="2552466"/>
            <a:ext cx="5215293" cy="3277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5636" y="5902616"/>
            <a:ext cx="388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distribution in training 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2808" y="5918257"/>
            <a:ext cx="33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 distribution in test set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8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  <a:r>
              <a:rPr lang="en-US" sz="2400" b="1" dirty="0" smtClean="0"/>
              <a:t>. Results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8618" y="1207345"/>
            <a:ext cx="10929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Few-shot learning: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Training model and evaluate it on test set, we get a result at 0.114 </a:t>
            </a:r>
            <a:r>
              <a:rPr lang="en-US" sz="2000" dirty="0" err="1" smtClean="0">
                <a:solidFill>
                  <a:schemeClr val="bg1"/>
                </a:solidFill>
              </a:rPr>
              <a:t>mAP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68" y="5206093"/>
            <a:ext cx="5302483" cy="12867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132" y="2138879"/>
            <a:ext cx="3534268" cy="11812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568" y="2115887"/>
            <a:ext cx="5302483" cy="309020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4343" y="4282763"/>
            <a:ext cx="4376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Using the same image augmentation technique in class imbalance class to address this issue. The performance raise from just at 0.11mAP to 0.38mAP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6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3134" y="1129252"/>
            <a:ext cx="5269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Table of Contents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09797" y="2562893"/>
            <a:ext cx="88670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Background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YOLO3 algorithms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Data, </a:t>
            </a:r>
            <a:r>
              <a:rPr lang="en-US" sz="2800" dirty="0">
                <a:solidFill>
                  <a:srgbClr val="FFC000"/>
                </a:solidFill>
              </a:rPr>
              <a:t>C</a:t>
            </a:r>
            <a:r>
              <a:rPr lang="en-US" sz="2800" dirty="0" smtClean="0">
                <a:solidFill>
                  <a:srgbClr val="FFC000"/>
                </a:solidFill>
              </a:rPr>
              <a:t>lass Imbalance and Few-Shot learning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Results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 smtClean="0">
                <a:solidFill>
                  <a:srgbClr val="FFC000"/>
                </a:solidFill>
              </a:rPr>
              <a:t>Conclusion and Discussions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rgbClr val="FFC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8077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  <a:r>
              <a:rPr lang="en-US" sz="2400" b="1" dirty="0" smtClean="0"/>
              <a:t>. Conclusion and Discussions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8618" y="1207345"/>
            <a:ext cx="10929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Conclusion: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Image augmentation is simple but effective to deal with both class imbalance and few-shot learning. This technique boosts the performance of the model from just 0.06 to 0.28mAP for class imbalance data and from 0.11 to 0.37mAP.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Training time and computational cost also raise significantly when use this method.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4648" y="2869346"/>
            <a:ext cx="10929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Limitation: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YOLO3 only predicts up to three objects in the same cell.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Two objects are assigned to the same anchor box then only one is detected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648" y="4053662"/>
            <a:ext cx="10929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Future work: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Research newer models: YOLO4, YOLO5, YOLO6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Generative Adversarial  Network (GANs) for generating new images</a:t>
            </a:r>
          </a:p>
          <a:p>
            <a:pPr marL="342900" indent="-342900" algn="just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</a:rPr>
              <a:t>Meta-learning algorithms for Few-Shot learning: Siamese Networks, Matching Networks, Meta-Networks, Cross Domain FSL…</a:t>
            </a:r>
          </a:p>
        </p:txBody>
      </p:sp>
    </p:spTree>
    <p:extLst>
      <p:ext uri="{BB962C8B-B14F-4D97-AF65-F5344CB8AC3E}">
        <p14:creationId xmlns:p14="http://schemas.microsoft.com/office/powerpoint/2010/main" val="14429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3524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Background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4648" y="1180408"/>
            <a:ext cx="63258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Computer Vision: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An area of artificial intelligence which 	enable computers to derive information 	from images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Two essential technologies: deep 	learning and 	convolutional neural 	network (CNN)	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Object detection: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A branch of computer vision: identify 	object 	types and their locations in images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Highly practical fields: autonomous 	driving, video 	surveillance, anomaly 	detection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- Emerged since 2000 due to deep 	learning and 	power of GPU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60" y="3842535"/>
            <a:ext cx="3750066" cy="2229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359" y="1462903"/>
            <a:ext cx="3750067" cy="20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7" y="714895"/>
            <a:ext cx="374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 Background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4648" y="1180408"/>
            <a:ext cx="82212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Object Detection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- Two categories of algorithms: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	+ One stage: YOLO , SSD (2016), </a:t>
            </a:r>
            <a:r>
              <a:rPr lang="en-US" sz="2000" dirty="0" err="1" smtClean="0">
                <a:solidFill>
                  <a:schemeClr val="bg1"/>
                </a:solidFill>
              </a:rPr>
              <a:t>RetinaNet</a:t>
            </a:r>
            <a:r>
              <a:rPr lang="en-US" sz="2000" dirty="0" smtClean="0">
                <a:solidFill>
                  <a:schemeClr val="bg1"/>
                </a:solidFill>
              </a:rPr>
              <a:t>(2017), 		YOLO3 (2018), YOLO5(2020), YOLOR(2021)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		+ Two stages: RCNN, Fast RCNN,  Faster RCNN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YOLO3 developed by Joseph </a:t>
            </a:r>
            <a:r>
              <a:rPr lang="en-US" sz="2000" dirty="0" err="1" smtClean="0">
                <a:solidFill>
                  <a:schemeClr val="bg1"/>
                </a:solidFill>
              </a:rPr>
              <a:t>Redmon</a:t>
            </a:r>
            <a:r>
              <a:rPr lang="en-US" sz="2000" dirty="0" smtClean="0">
                <a:solidFill>
                  <a:schemeClr val="bg1"/>
                </a:solidFill>
              </a:rPr>
              <a:t> in 2018: Main focus of this dissertation together with class imbalance and few-shot learning.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9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YOLO algorithms details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4648" y="1289923"/>
            <a:ext cx="10965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Images are divided into </a:t>
            </a:r>
            <a:r>
              <a:rPr lang="en-US" sz="2000" dirty="0" err="1" smtClean="0">
                <a:solidFill>
                  <a:schemeClr val="bg1"/>
                </a:solidFill>
              </a:rPr>
              <a:t>NxN</a:t>
            </a:r>
            <a:r>
              <a:rPr lang="en-US" sz="2000" dirty="0" smtClean="0">
                <a:solidFill>
                  <a:schemeClr val="bg1"/>
                </a:solidFill>
              </a:rPr>
              <a:t> grid then pass through a CNN network. This network will detect objects in each cell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-   Each cell go through CNN will output three vector objects : ( </a:t>
            </a:r>
            <a:r>
              <a:rPr lang="en-US" sz="2000" dirty="0" err="1" smtClean="0">
                <a:solidFill>
                  <a:schemeClr val="bg1"/>
                </a:solidFill>
              </a:rPr>
              <a:t>t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000" dirty="0" smtClean="0">
                <a:solidFill>
                  <a:schemeClr val="bg1"/>
                </a:solidFill>
              </a:rPr>
              <a:t>, t</a:t>
            </a:r>
            <a:r>
              <a:rPr lang="en-US" sz="2000" baseline="-25000" dirty="0" smtClean="0">
                <a:solidFill>
                  <a:schemeClr val="bg1"/>
                </a:solidFill>
              </a:rPr>
              <a:t>y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t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t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h</a:t>
            </a:r>
            <a:r>
              <a:rPr lang="en-US" sz="2000" dirty="0" smtClean="0">
                <a:solidFill>
                  <a:schemeClr val="bg1"/>
                </a:solidFill>
              </a:rPr>
              <a:t>, p</a:t>
            </a:r>
            <a:r>
              <a:rPr lang="en-US" sz="2000" baseline="-25000" dirty="0" smtClean="0">
                <a:solidFill>
                  <a:schemeClr val="bg1"/>
                </a:solidFill>
              </a:rPr>
              <a:t>c</a:t>
            </a:r>
            <a:r>
              <a:rPr lang="en-US" sz="2000" dirty="0" smtClean="0">
                <a:solidFill>
                  <a:schemeClr val="bg1"/>
                </a:solidFill>
              </a:rPr>
              <a:t> , C</a:t>
            </a:r>
            <a:r>
              <a:rPr lang="en-US" sz="2000" baseline="-25000" dirty="0" smtClean="0">
                <a:solidFill>
                  <a:schemeClr val="bg1"/>
                </a:solidFill>
              </a:rPr>
              <a:t>1</a:t>
            </a:r>
            <a:r>
              <a:rPr lang="en-US" sz="2000" dirty="0" smtClean="0">
                <a:solidFill>
                  <a:schemeClr val="bg1"/>
                </a:solidFill>
              </a:rPr>
              <a:t>,…,</a:t>
            </a:r>
            <a:r>
              <a:rPr lang="en-US" sz="2000" dirty="0" err="1" smtClean="0">
                <a:solidFill>
                  <a:schemeClr val="bg1"/>
                </a:solidFill>
              </a:rPr>
              <a:t>C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k</a:t>
            </a:r>
            <a:r>
              <a:rPr lang="en-US" sz="2000" baseline="-25000" dirty="0" smtClean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0" y="2897030"/>
            <a:ext cx="1609465" cy="23338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56" y="2897030"/>
            <a:ext cx="1620981" cy="1519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12727" y="3161841"/>
            <a:ext cx="1329141" cy="717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 Image pre-processing unit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211185" y="3385898"/>
            <a:ext cx="701542" cy="270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241868" y="3422897"/>
            <a:ext cx="439387" cy="233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7" idx="0"/>
            <a:endCxn id="7" idx="2"/>
          </p:cNvCxnSpPr>
          <p:nvPr/>
        </p:nvCxnSpPr>
        <p:spPr>
          <a:xfrm>
            <a:off x="5491747" y="2897030"/>
            <a:ext cx="0" cy="1519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1"/>
            <a:endCxn id="7" idx="3"/>
          </p:cNvCxnSpPr>
          <p:nvPr/>
        </p:nvCxnSpPr>
        <p:spPr>
          <a:xfrm>
            <a:off x="4681256" y="3656649"/>
            <a:ext cx="16209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85215" y="2891488"/>
            <a:ext cx="0" cy="1519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081651" y="2897030"/>
            <a:ext cx="0" cy="15192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81255" y="3301973"/>
            <a:ext cx="16209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81256" y="4041805"/>
            <a:ext cx="16209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65621" y="3072977"/>
            <a:ext cx="1460270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6295311" y="3422898"/>
            <a:ext cx="1202174" cy="233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65778" y="3017944"/>
            <a:ext cx="2614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NxNx3x(5+nb_classes)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0085" y="2260936"/>
            <a:ext cx="36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 t</a:t>
            </a:r>
            <a:r>
              <a:rPr lang="en-US" baseline="-25000" dirty="0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y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, p</a:t>
            </a:r>
            <a:r>
              <a:rPr lang="en-US" baseline="-25000" dirty="0" smtClean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 , C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,…,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baseline="-25000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79816" y="5007750"/>
            <a:ext cx="1460270" cy="806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Output processing unit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523019" y="3477142"/>
            <a:ext cx="136266" cy="1953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5400000">
            <a:off x="9732117" y="4627443"/>
            <a:ext cx="235136" cy="16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25891" y="3477139"/>
            <a:ext cx="1720338" cy="132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93619" y="4459811"/>
            <a:ext cx="100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NxN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Down Arrow 25"/>
          <p:cNvSpPr/>
          <p:nvPr/>
        </p:nvSpPr>
        <p:spPr>
          <a:xfrm rot="5400000">
            <a:off x="7138717" y="5045378"/>
            <a:ext cx="245040" cy="773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49341" y="5034657"/>
            <a:ext cx="2248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List of objects in images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0008704" y="3017944"/>
            <a:ext cx="1371600" cy="0"/>
          </a:xfrm>
          <a:prstGeom prst="line">
            <a:avLst/>
          </a:prstGeom>
          <a:ln w="28575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485780" y="2630268"/>
            <a:ext cx="173505" cy="387676"/>
          </a:xfrm>
          <a:prstGeom prst="straightConnector1">
            <a:avLst/>
          </a:prstGeom>
          <a:ln w="1905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165778" y="2630268"/>
            <a:ext cx="2741300" cy="0"/>
          </a:xfrm>
          <a:prstGeom prst="line">
            <a:avLst/>
          </a:prstGeom>
          <a:ln w="19050">
            <a:solidFill>
              <a:srgbClr val="FF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85801" y="5369549"/>
            <a:ext cx="765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, t</a:t>
            </a:r>
            <a:r>
              <a:rPr lang="en-US" baseline="-25000" dirty="0" smtClean="0">
                <a:solidFill>
                  <a:schemeClr val="bg1"/>
                </a:solidFill>
              </a:rPr>
              <a:t>y </a:t>
            </a:r>
            <a:r>
              <a:rPr lang="en-US" dirty="0" smtClean="0">
                <a:solidFill>
                  <a:schemeClr val="bg1"/>
                </a:solidFill>
              </a:rPr>
              <a:t>: center coordinates of object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t</a:t>
            </a:r>
            <a:r>
              <a:rPr lang="en-US" baseline="-25000" dirty="0" err="1" smtClean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 : width and height of object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baseline="-25000" dirty="0" smtClean="0">
                <a:solidFill>
                  <a:schemeClr val="bg1"/>
                </a:solidFill>
              </a:rPr>
              <a:t>c </a:t>
            </a:r>
            <a:r>
              <a:rPr lang="en-US" dirty="0" smtClean="0">
                <a:solidFill>
                  <a:schemeClr val="bg1"/>
                </a:solidFill>
              </a:rPr>
              <a:t>: probability that an object exist in the cell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, C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,…, </a:t>
            </a:r>
            <a:r>
              <a:rPr lang="en-US" dirty="0" err="1" smtClean="0">
                <a:solidFill>
                  <a:schemeClr val="bg1"/>
                </a:solidFill>
              </a:rPr>
              <a:t>C</a:t>
            </a:r>
            <a:r>
              <a:rPr lang="en-US" baseline="-25000" dirty="0" err="1" smtClean="0">
                <a:solidFill>
                  <a:schemeClr val="bg1"/>
                </a:solidFill>
              </a:rPr>
              <a:t>k</a:t>
            </a:r>
            <a:r>
              <a:rPr lang="en-US" dirty="0" smtClean="0">
                <a:solidFill>
                  <a:schemeClr val="bg1"/>
                </a:solidFill>
              </a:rPr>
              <a:t>: probability that detected object is class 1,…, class 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2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YOLO algorithms details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4648" y="1235493"/>
            <a:ext cx="109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Details of image pre-processing unit and CNN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968359" y="6489801"/>
            <a:ext cx="399393" cy="0"/>
          </a:xfrm>
          <a:prstGeom prst="straightConnector1">
            <a:avLst/>
          </a:prstGeom>
          <a:ln w="1905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64446" y="6267139"/>
            <a:ext cx="362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Image pre-processing unit and CNN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367752" y="1618593"/>
            <a:ext cx="378372" cy="0"/>
          </a:xfrm>
          <a:prstGeom prst="straightConnector1">
            <a:avLst/>
          </a:prstGeom>
          <a:ln w="19050">
            <a:solidFill>
              <a:schemeClr val="accent6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46124" y="1471448"/>
            <a:ext cx="4034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Loss calculation: serving for training process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648" y="1883884"/>
            <a:ext cx="8560105" cy="443979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7367752" y="1471448"/>
            <a:ext cx="0" cy="5018353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YOLO algorithms details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4648" y="1235493"/>
            <a:ext cx="10965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Details of image pre-processing unit and CNN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Convolutional Block details: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36" y="2006981"/>
            <a:ext cx="10322765" cy="1902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755" y="4130571"/>
            <a:ext cx="10974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Generator unit: Adjust size of image, augment images and assign objects to YOLO layer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830" y="4751404"/>
            <a:ext cx="8088084" cy="13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YOLO algorithms details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4648" y="1235493"/>
            <a:ext cx="1096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Output processing unit details: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8" y="2324118"/>
            <a:ext cx="10368359" cy="10851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29200" y="2165131"/>
            <a:ext cx="6311462" cy="175820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3642" y="3552499"/>
            <a:ext cx="295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Output processing unit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647" y="4088631"/>
            <a:ext cx="6658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Decode_netout</a:t>
            </a:r>
            <a:r>
              <a:rPr lang="en-US" sz="20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- Calculating </a:t>
            </a:r>
            <a:r>
              <a:rPr lang="en-US" sz="2000" dirty="0" err="1" smtClean="0">
                <a:solidFill>
                  <a:schemeClr val="bg1"/>
                </a:solidFill>
              </a:rPr>
              <a:t>objectness</a:t>
            </a:r>
            <a:r>
              <a:rPr lang="en-US" sz="2000" dirty="0" smtClean="0">
                <a:solidFill>
                  <a:schemeClr val="bg1"/>
                </a:solidFill>
              </a:rPr>
              <a:t> score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- Removing boxes with </a:t>
            </a:r>
            <a:r>
              <a:rPr lang="en-US" sz="2000" dirty="0" err="1" smtClean="0">
                <a:solidFill>
                  <a:schemeClr val="bg1"/>
                </a:solidFill>
              </a:rPr>
              <a:t>objectness</a:t>
            </a:r>
            <a:r>
              <a:rPr lang="en-US" sz="2000" dirty="0" smtClean="0">
                <a:solidFill>
                  <a:schemeClr val="bg1"/>
                </a:solidFill>
              </a:rPr>
              <a:t> score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hich is less than 0.5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- Returning a list of </a:t>
            </a:r>
            <a:r>
              <a:rPr lang="en-US" sz="2000" dirty="0" err="1" smtClean="0">
                <a:solidFill>
                  <a:schemeClr val="bg1"/>
                </a:solidFill>
              </a:rPr>
              <a:t>boundbox</a:t>
            </a:r>
            <a:r>
              <a:rPr lang="en-US" sz="2000" dirty="0" smtClean="0">
                <a:solidFill>
                  <a:schemeClr val="bg1"/>
                </a:solidFill>
              </a:rPr>
              <a:t> object 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y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min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max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y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max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objectness</a:t>
            </a:r>
            <a:r>
              <a:rPr lang="en-US" sz="2000" dirty="0" smtClean="0">
                <a:solidFill>
                  <a:schemeClr val="bg1"/>
                </a:solidFill>
              </a:rPr>
              <a:t>, label)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2001" y="4004362"/>
            <a:ext cx="45426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Non_max</a:t>
            </a:r>
            <a:r>
              <a:rPr lang="en-US" sz="2000" dirty="0" smtClean="0">
                <a:solidFill>
                  <a:schemeClr val="bg1"/>
                </a:solidFill>
              </a:rPr>
              <a:t> Suppression: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Removing duplicated/overlap bounding boxes to ensure that each object is detected only one.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7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4648" y="714895"/>
            <a:ext cx="421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. YOLO algorithms details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14648" y="1180408"/>
            <a:ext cx="970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Relations between vector ( </a:t>
            </a:r>
            <a:r>
              <a:rPr lang="en-US" sz="2000" dirty="0" err="1" smtClean="0">
                <a:solidFill>
                  <a:schemeClr val="bg1"/>
                </a:solidFill>
              </a:rPr>
              <a:t>t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x</a:t>
            </a:r>
            <a:r>
              <a:rPr lang="en-US" sz="2000" dirty="0" smtClean="0">
                <a:solidFill>
                  <a:schemeClr val="bg1"/>
                </a:solidFill>
              </a:rPr>
              <a:t>, t</a:t>
            </a:r>
            <a:r>
              <a:rPr lang="en-US" sz="2000" baseline="-25000" dirty="0" smtClean="0">
                <a:solidFill>
                  <a:schemeClr val="bg1"/>
                </a:solidFill>
              </a:rPr>
              <a:t>y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t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w</a:t>
            </a:r>
            <a:r>
              <a:rPr lang="en-US" sz="2000" dirty="0" smtClean="0">
                <a:solidFill>
                  <a:schemeClr val="bg1"/>
                </a:solidFill>
              </a:rPr>
              <a:t>, </a:t>
            </a:r>
            <a:r>
              <a:rPr lang="en-US" sz="2000" dirty="0" err="1" smtClean="0">
                <a:solidFill>
                  <a:schemeClr val="bg1"/>
                </a:solidFill>
              </a:rPr>
              <a:t>t</a:t>
            </a:r>
            <a:r>
              <a:rPr lang="en-US" sz="2000" baseline="-25000" dirty="0" err="1" smtClean="0">
                <a:solidFill>
                  <a:schemeClr val="bg1"/>
                </a:solidFill>
              </a:rPr>
              <a:t>h</a:t>
            </a:r>
            <a:r>
              <a:rPr lang="en-US" sz="2000" dirty="0" smtClean="0">
                <a:solidFill>
                  <a:schemeClr val="bg1"/>
                </a:solidFill>
              </a:rPr>
              <a:t>) and coordinates of objects are represented by following formulas: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48" y="2228425"/>
            <a:ext cx="4050974" cy="307700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228424"/>
            <a:ext cx="2423043" cy="30770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335575" y="5387248"/>
            <a:ext cx="159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NxN</a:t>
            </a:r>
            <a:r>
              <a:rPr lang="en-US" dirty="0" smtClean="0">
                <a:solidFill>
                  <a:schemeClr val="bg1"/>
                </a:solidFill>
              </a:rPr>
              <a:t> grid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55875" y="2357610"/>
            <a:ext cx="41533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b</a:t>
            </a:r>
            <a:r>
              <a:rPr lang="en-US" baseline="-25000" dirty="0" err="1" smtClean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, b</a:t>
            </a:r>
            <a:r>
              <a:rPr lang="en-US" baseline="-25000" dirty="0" smtClean="0">
                <a:solidFill>
                  <a:schemeClr val="bg1"/>
                </a:solidFill>
              </a:rPr>
              <a:t>y </a:t>
            </a:r>
            <a:r>
              <a:rPr lang="en-US" dirty="0" smtClean="0">
                <a:solidFill>
                  <a:schemeClr val="bg1"/>
                </a:solidFill>
              </a:rPr>
              <a:t>: centered coordinates of bounding box on (0, N) scale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bg1"/>
                </a:solidFill>
              </a:rPr>
              <a:t>b</a:t>
            </a:r>
            <a:r>
              <a:rPr lang="en-US" baseline="-25000" dirty="0" err="1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</a:t>
            </a:r>
            <a:r>
              <a:rPr lang="en-US" baseline="-25000" dirty="0" err="1" smtClean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: width and height of bounding box on standardized image scale.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p</a:t>
            </a:r>
            <a:r>
              <a:rPr lang="en-US" baseline="-25000" dirty="0" smtClean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p</a:t>
            </a:r>
            <a:r>
              <a:rPr lang="en-US" baseline="-25000" dirty="0" err="1" smtClean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: width and height of assigned anchor box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az-Cyrl-AZ" dirty="0" smtClean="0">
                <a:solidFill>
                  <a:schemeClr val="bg1"/>
                </a:solidFill>
              </a:rPr>
              <a:t>б</a:t>
            </a:r>
            <a:r>
              <a:rPr lang="en-US" dirty="0" smtClean="0">
                <a:solidFill>
                  <a:schemeClr val="bg1"/>
                </a:solidFill>
              </a:rPr>
              <a:t>: sigmoid function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sigmoid(x)= 1/(1+exp(-x))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11006"/>
            <a:ext cx="12192000" cy="24699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2263</TotalTime>
  <Words>1134</Words>
  <Application>Microsoft Office PowerPoint</Application>
  <PresentationFormat>Widescreen</PresentationFormat>
  <Paragraphs>168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105</cp:revision>
  <dcterms:created xsi:type="dcterms:W3CDTF">2022-08-30T18:17:38Z</dcterms:created>
  <dcterms:modified xsi:type="dcterms:W3CDTF">2022-09-25T22:39:52Z</dcterms:modified>
</cp:coreProperties>
</file>