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3" r:id="rId1"/>
  </p:sldMasterIdLst>
  <p:notesMasterIdLst>
    <p:notesMasterId r:id="rId22"/>
  </p:notesMasterIdLst>
  <p:sldIdLst>
    <p:sldId id="256" r:id="rId2"/>
    <p:sldId id="257" r:id="rId3"/>
    <p:sldId id="276" r:id="rId4"/>
    <p:sldId id="258" r:id="rId5"/>
    <p:sldId id="261" r:id="rId6"/>
    <p:sldId id="264" r:id="rId7"/>
    <p:sldId id="265" r:id="rId8"/>
    <p:sldId id="266" r:id="rId9"/>
    <p:sldId id="260" r:id="rId10"/>
    <p:sldId id="262" r:id="rId11"/>
    <p:sldId id="263"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1917"/>
    <a:srgbClr val="0D41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798" autoAdjust="0"/>
  </p:normalViewPr>
  <p:slideViewPr>
    <p:cSldViewPr snapToGrid="0">
      <p:cViewPr varScale="1">
        <p:scale>
          <a:sx n="88" d="100"/>
          <a:sy n="88" d="100"/>
        </p:scale>
        <p:origin x="14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B83C8-2578-440A-903E-9032E4410010}"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24365-4684-460C-BADE-ED3E6A495738}" type="slidenum">
              <a:rPr lang="en-US" smtClean="0"/>
              <a:t>‹#›</a:t>
            </a:fld>
            <a:endParaRPr lang="en-US"/>
          </a:p>
        </p:txBody>
      </p:sp>
    </p:spTree>
    <p:extLst>
      <p:ext uri="{BB962C8B-B14F-4D97-AF65-F5344CB8AC3E}">
        <p14:creationId xmlns:p14="http://schemas.microsoft.com/office/powerpoint/2010/main" val="2131678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r>
              <a:rPr lang="en-US" baseline="0" dirty="0" smtClean="0"/>
              <a:t> to my presentation about class imbalance and few-shot learning with object detection algorithm YOLO3. </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a:t>
            </a:fld>
            <a:endParaRPr lang="en-US"/>
          </a:p>
        </p:txBody>
      </p:sp>
    </p:spTree>
    <p:extLst>
      <p:ext uri="{BB962C8B-B14F-4D97-AF65-F5344CB8AC3E}">
        <p14:creationId xmlns:p14="http://schemas.microsoft.com/office/powerpoint/2010/main" val="1792610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discuss about the loss function. Loss</a:t>
            </a:r>
            <a:r>
              <a:rPr lang="en-US" baseline="0" dirty="0" smtClean="0"/>
              <a:t> function of YOLO3 have three components</a:t>
            </a:r>
          </a:p>
          <a:p>
            <a:r>
              <a:rPr lang="en-US" baseline="0" dirty="0" smtClean="0"/>
              <a:t>Classification loss</a:t>
            </a:r>
          </a:p>
          <a:p>
            <a:r>
              <a:rPr lang="en-US" baseline="0" dirty="0" smtClean="0"/>
              <a:t>Regression loss</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10</a:t>
            </a:fld>
            <a:endParaRPr lang="en-US"/>
          </a:p>
        </p:txBody>
      </p:sp>
    </p:spTree>
    <p:extLst>
      <p:ext uri="{BB962C8B-B14F-4D97-AF65-F5344CB8AC3E}">
        <p14:creationId xmlns:p14="http://schemas.microsoft.com/office/powerpoint/2010/main" val="407229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Confidence loss: penalize for difference between predicted and actual confidence</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11</a:t>
            </a:fld>
            <a:endParaRPr lang="en-US"/>
          </a:p>
        </p:txBody>
      </p:sp>
    </p:spTree>
    <p:extLst>
      <p:ext uri="{BB962C8B-B14F-4D97-AF65-F5344CB8AC3E}">
        <p14:creationId xmlns:p14="http://schemas.microsoft.com/office/powerpoint/2010/main" val="1580015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a:t>
            </a:r>
            <a:r>
              <a:rPr lang="en-US" baseline="0" dirty="0" smtClean="0"/>
              <a:t> we move to the third part Data, class imbalance and few-shot learning</a:t>
            </a:r>
          </a:p>
          <a:p>
            <a:r>
              <a:rPr lang="en-US" baseline="0" dirty="0" smtClean="0"/>
              <a:t>In supervised learning, both data quality and quantify affect to performance of model. We will investigate two common issues: class imbalance, few-shot learning</a:t>
            </a:r>
          </a:p>
          <a:p>
            <a:endParaRPr lang="en-US" baseline="0" dirty="0" smtClean="0"/>
          </a:p>
          <a:p>
            <a:r>
              <a:rPr lang="en-US" baseline="0" dirty="0" smtClean="0"/>
              <a:t>Class imbalance happens when one or more classes have dominant representation in the dataset, while other classes have much lower representation</a:t>
            </a:r>
          </a:p>
          <a:p>
            <a:endParaRPr lang="en-US" baseline="0" dirty="0" smtClean="0"/>
          </a:p>
          <a:p>
            <a:r>
              <a:rPr lang="en-US" baseline="0" dirty="0" smtClean="0"/>
              <a:t>While few-shot learning is the technique to deal with situations that we have only limited data for training</a:t>
            </a:r>
          </a:p>
          <a:p>
            <a:r>
              <a:rPr lang="en-US" baseline="0" dirty="0" smtClean="0"/>
              <a:t>the reasons for that could be data is not available or it is difficult to collect data, constraint by processing time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12</a:t>
            </a:fld>
            <a:endParaRPr lang="en-US"/>
          </a:p>
        </p:txBody>
      </p:sp>
    </p:spTree>
    <p:extLst>
      <p:ext uri="{BB962C8B-B14F-4D97-AF65-F5344CB8AC3E}">
        <p14:creationId xmlns:p14="http://schemas.microsoft.com/office/powerpoint/2010/main" val="3396057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diagram show different approaches on few-shot learning problem</a:t>
            </a:r>
          </a:p>
          <a:p>
            <a:endParaRPr lang="en-US" dirty="0" smtClean="0"/>
          </a:p>
          <a:p>
            <a:r>
              <a:rPr lang="en-US" dirty="0" smtClean="0"/>
              <a:t>We will go with generative few shot learning technique,</a:t>
            </a:r>
            <a:r>
              <a:rPr lang="en-US" baseline="0" dirty="0" smtClean="0"/>
              <a:t> more specifically , we use image augmentation technique to deal with lack of training data</a:t>
            </a:r>
          </a:p>
          <a:p>
            <a:r>
              <a:rPr lang="en-US" baseline="0" dirty="0" smtClean="0"/>
              <a:t>And this is also method to deal with class imbalance.</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13</a:t>
            </a:fld>
            <a:endParaRPr lang="en-US"/>
          </a:p>
        </p:txBody>
      </p:sp>
    </p:spTree>
    <p:extLst>
      <p:ext uri="{BB962C8B-B14F-4D97-AF65-F5344CB8AC3E}">
        <p14:creationId xmlns:p14="http://schemas.microsoft.com/office/powerpoint/2010/main" val="1099703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used for the project</a:t>
            </a:r>
            <a:r>
              <a:rPr lang="en-US" baseline="0" dirty="0" smtClean="0"/>
              <a:t> is a subset of </a:t>
            </a:r>
            <a:r>
              <a:rPr lang="en-US" baseline="0" dirty="0" err="1" smtClean="0"/>
              <a:t>Cameratrap</a:t>
            </a:r>
            <a:r>
              <a:rPr lang="en-US" baseline="0" dirty="0" smtClean="0"/>
              <a:t> dataset. It has 4 classes Elephant, Giraffe, Grants Gazelle and Wildebeest. The dataset is highly imbalanced, the predominant class is Wildebeest.</a:t>
            </a:r>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14</a:t>
            </a:fld>
            <a:endParaRPr lang="en-US"/>
          </a:p>
        </p:txBody>
      </p:sp>
    </p:spTree>
    <p:extLst>
      <p:ext uri="{BB962C8B-B14F-4D97-AF65-F5344CB8AC3E}">
        <p14:creationId xmlns:p14="http://schemas.microsoft.com/office/powerpoint/2010/main" val="2485142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split dataset into train and test set follow ratio 1:9, we keep 90%</a:t>
            </a:r>
            <a:r>
              <a:rPr lang="en-US" baseline="0" dirty="0" smtClean="0"/>
              <a:t> data for test set so that when we validate model on test set we have high confidence about the result.</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15</a:t>
            </a:fld>
            <a:endParaRPr lang="en-US"/>
          </a:p>
        </p:txBody>
      </p:sp>
    </p:spTree>
    <p:extLst>
      <p:ext uri="{BB962C8B-B14F-4D97-AF65-F5344CB8AC3E}">
        <p14:creationId xmlns:p14="http://schemas.microsoft.com/office/powerpoint/2010/main" val="3646184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the result. When we train model on training dataset and validate the</a:t>
            </a:r>
            <a:r>
              <a:rPr lang="en-US" baseline="0" dirty="0" smtClean="0"/>
              <a:t> model on the test set, her is the result. Very poor performance, the most significant result is on Wildebeest.</a:t>
            </a:r>
          </a:p>
          <a:p>
            <a:r>
              <a:rPr lang="en-US" baseline="0" dirty="0" smtClean="0"/>
              <a:t>For each image contain Elephant, Giraffe or Grants Gazelle we crop 48 new images at different locations. Here is position we crop</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16</a:t>
            </a:fld>
            <a:endParaRPr lang="en-US"/>
          </a:p>
        </p:txBody>
      </p:sp>
    </p:spTree>
    <p:extLst>
      <p:ext uri="{BB962C8B-B14F-4D97-AF65-F5344CB8AC3E}">
        <p14:creationId xmlns:p14="http://schemas.microsoft.com/office/powerpoint/2010/main" val="4234546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of cropped image</a:t>
            </a:r>
          </a:p>
          <a:p>
            <a:endParaRPr lang="en-US" dirty="0" smtClean="0"/>
          </a:p>
          <a:p>
            <a:r>
              <a:rPr lang="en-US" dirty="0" smtClean="0"/>
              <a:t>New training set is more</a:t>
            </a:r>
            <a:r>
              <a:rPr lang="en-US" baseline="0" dirty="0" smtClean="0"/>
              <a:t> balance</a:t>
            </a:r>
          </a:p>
          <a:p>
            <a:endParaRPr lang="en-US" baseline="0" dirty="0" smtClean="0"/>
          </a:p>
          <a:p>
            <a:r>
              <a:rPr lang="en-US" baseline="0" dirty="0" smtClean="0"/>
              <a:t>Result is better</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17</a:t>
            </a:fld>
            <a:endParaRPr lang="en-US"/>
          </a:p>
        </p:txBody>
      </p:sp>
    </p:spTree>
    <p:extLst>
      <p:ext uri="{BB962C8B-B14F-4D97-AF65-F5344CB8AC3E}">
        <p14:creationId xmlns:p14="http://schemas.microsoft.com/office/powerpoint/2010/main" val="61492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 us examine result on few-shot learning</a:t>
            </a:r>
          </a:p>
          <a:p>
            <a:r>
              <a:rPr lang="en-US" baseline="0" dirty="0" smtClean="0"/>
              <a:t>The data for this part is get from class imbalance case by removing </a:t>
            </a:r>
            <a:r>
              <a:rPr lang="en-US" baseline="0" dirty="0" err="1" smtClean="0"/>
              <a:t>class”Wildebeest</a:t>
            </a:r>
            <a:r>
              <a:rPr lang="en-US" baseline="0" dirty="0" smtClean="0"/>
              <a:t>”</a:t>
            </a:r>
          </a:p>
          <a:p>
            <a:r>
              <a:rPr lang="en-US" baseline="0" dirty="0" smtClean="0"/>
              <a:t>It is balanced and no more than 10 images per class, less than 30 annotations for each class. We still keep 90% of data for testing set.</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18</a:t>
            </a:fld>
            <a:endParaRPr lang="en-US"/>
          </a:p>
        </p:txBody>
      </p:sp>
    </p:spTree>
    <p:extLst>
      <p:ext uri="{BB962C8B-B14F-4D97-AF65-F5344CB8AC3E}">
        <p14:creationId xmlns:p14="http://schemas.microsoft.com/office/powerpoint/2010/main" val="1787111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Training model and validate on test</a:t>
            </a:r>
            <a:r>
              <a:rPr lang="en-US" baseline="0" dirty="0" smtClean="0"/>
              <a:t> set, the result is quite poor.</a:t>
            </a:r>
          </a:p>
          <a:p>
            <a:r>
              <a:rPr lang="en-US" baseline="0" dirty="0" smtClean="0"/>
              <a:t>Apply the same augmentation technique in the class imbalance case and train model again</a:t>
            </a:r>
          </a:p>
          <a:p>
            <a:r>
              <a:rPr lang="en-US" baseline="0" dirty="0" smtClean="0"/>
              <a:t>Dataset is larger, and results also improve significantly to 0.377</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19</a:t>
            </a:fld>
            <a:endParaRPr lang="en-US"/>
          </a:p>
        </p:txBody>
      </p:sp>
    </p:spTree>
    <p:extLst>
      <p:ext uri="{BB962C8B-B14F-4D97-AF65-F5344CB8AC3E}">
        <p14:creationId xmlns:p14="http://schemas.microsoft.com/office/powerpoint/2010/main" val="3186163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presentation will have 5 parts: Background….</a:t>
            </a:r>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2</a:t>
            </a:fld>
            <a:endParaRPr lang="en-US"/>
          </a:p>
        </p:txBody>
      </p:sp>
    </p:spTree>
    <p:extLst>
      <p:ext uri="{BB962C8B-B14F-4D97-AF65-F5344CB8AC3E}">
        <p14:creationId xmlns:p14="http://schemas.microsoft.com/office/powerpoint/2010/main" val="36104736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conclude</a:t>
            </a:r>
            <a:r>
              <a:rPr lang="en-US" baseline="0" dirty="0" smtClean="0"/>
              <a:t> that when data is limited or unbalanced the performance of YOLO3 trained on that data could be negligible and image augmentation seem a simple but effectively to address these issues.</a:t>
            </a:r>
          </a:p>
          <a:p>
            <a:r>
              <a:rPr lang="en-US" baseline="0" dirty="0" smtClean="0"/>
              <a:t>The performance rise from 0.06 to 0.28mAp for class imbalance case and from 0.11 to 0.37mAP for limited data sample case.</a:t>
            </a:r>
          </a:p>
          <a:p>
            <a:endParaRPr lang="en-US" baseline="0" dirty="0" smtClean="0"/>
          </a:p>
          <a:p>
            <a:r>
              <a:rPr lang="en-US" baseline="0" dirty="0" smtClean="0"/>
              <a:t>YOLO3 have some limitations, first it only predict up to three objects in the same cell</a:t>
            </a:r>
          </a:p>
          <a:p>
            <a:r>
              <a:rPr lang="en-US" baseline="0" dirty="0" smtClean="0"/>
              <a:t>In case two objects are assigned to the same ancho box then only one detected</a:t>
            </a:r>
          </a:p>
          <a:p>
            <a:endParaRPr lang="en-US" baseline="0" dirty="0" smtClean="0"/>
          </a:p>
          <a:p>
            <a:r>
              <a:rPr lang="en-US" baseline="0" dirty="0" smtClean="0"/>
              <a:t>There are a lot of content and I can not cover detail everything here, so if you have any question, please feel free to share. Thank you for </a:t>
            </a:r>
            <a:r>
              <a:rPr lang="en-US" baseline="0" smtClean="0"/>
              <a:t>your listening</a:t>
            </a:r>
            <a:endParaRPr lang="en-US" baseline="0" dirty="0" smtClean="0"/>
          </a:p>
        </p:txBody>
      </p:sp>
      <p:sp>
        <p:nvSpPr>
          <p:cNvPr id="4" name="Slide Number Placeholder 3"/>
          <p:cNvSpPr>
            <a:spLocks noGrp="1"/>
          </p:cNvSpPr>
          <p:nvPr>
            <p:ph type="sldNum" sz="quarter" idx="10"/>
          </p:nvPr>
        </p:nvSpPr>
        <p:spPr/>
        <p:txBody>
          <a:bodyPr/>
          <a:lstStyle/>
          <a:p>
            <a:fld id="{C6824365-4684-460C-BADE-ED3E6A495738}" type="slidenum">
              <a:rPr lang="en-US" smtClean="0"/>
              <a:t>20</a:t>
            </a:fld>
            <a:endParaRPr lang="en-US"/>
          </a:p>
        </p:txBody>
      </p:sp>
    </p:spTree>
    <p:extLst>
      <p:ext uri="{BB962C8B-B14F-4D97-AF65-F5344CB8AC3E}">
        <p14:creationId xmlns:p14="http://schemas.microsoft.com/office/powerpoint/2010/main" val="3506644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we will jump into the first parts</a:t>
            </a:r>
            <a:r>
              <a:rPr lang="en-US" baseline="0" dirty="0" smtClean="0"/>
              <a:t> to get general understanding about computer vision and object detection. </a:t>
            </a:r>
          </a:p>
          <a:p>
            <a:r>
              <a:rPr lang="en-US" baseline="0" dirty="0" smtClean="0"/>
              <a:t>Computer vision is an area of artificial intelligence which enable computers to derive insightful information from digital images</a:t>
            </a:r>
          </a:p>
          <a:p>
            <a:endParaRPr lang="en-US" baseline="0" dirty="0" smtClean="0"/>
          </a:p>
          <a:p>
            <a:r>
              <a:rPr lang="en-US" baseline="0" dirty="0" smtClean="0"/>
              <a:t>A branch of computer vision is object detection which detects locations of objects and their labels in images. Object detection is the highly practical field and used in various applications such as autonomous driving, video surveillance</a:t>
            </a:r>
          </a:p>
          <a:p>
            <a:r>
              <a:rPr lang="en-US" baseline="0" dirty="0" smtClean="0"/>
              <a:t>anomaly detection</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3</a:t>
            </a:fld>
            <a:endParaRPr lang="en-US"/>
          </a:p>
        </p:txBody>
      </p:sp>
    </p:spTree>
    <p:extLst>
      <p:ext uri="{BB962C8B-B14F-4D97-AF65-F5344CB8AC3E}">
        <p14:creationId xmlns:p14="http://schemas.microsoft.com/office/powerpoint/2010/main" val="399744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main categories of algorithms in object detection</a:t>
            </a:r>
          </a:p>
          <a:p>
            <a:r>
              <a:rPr lang="en-US" baseline="0" dirty="0" smtClean="0"/>
              <a:t>One stage and two stages object detection</a:t>
            </a:r>
          </a:p>
          <a:p>
            <a:endParaRPr lang="en-US" baseline="0" dirty="0" smtClean="0"/>
          </a:p>
          <a:p>
            <a:r>
              <a:rPr lang="en-US" baseline="0" dirty="0" smtClean="0"/>
              <a:t>In this project we will use YOLO3 algorithm to work with class imbalance and few-shot learning</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4</a:t>
            </a:fld>
            <a:endParaRPr lang="en-US"/>
          </a:p>
        </p:txBody>
      </p:sp>
    </p:spTree>
    <p:extLst>
      <p:ext uri="{BB962C8B-B14F-4D97-AF65-F5344CB8AC3E}">
        <p14:creationId xmlns:p14="http://schemas.microsoft.com/office/powerpoint/2010/main" val="124332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move to the next part to get</a:t>
            </a:r>
            <a:r>
              <a:rPr lang="en-US" baseline="0" dirty="0" smtClean="0"/>
              <a:t> more details about YOLO3. First, we will examine how it work in general.</a:t>
            </a:r>
          </a:p>
          <a:p>
            <a:r>
              <a:rPr lang="en-US" baseline="0" dirty="0" smtClean="0"/>
              <a:t>When an image go though YOLO3, it first go through an image preprocessing unit then go though CNN network, and finally pass through output processing unit. It will output a list of detected object in the image.</a:t>
            </a:r>
          </a:p>
          <a:p>
            <a:endParaRPr lang="en-US" baseline="0" dirty="0" smtClean="0"/>
          </a:p>
          <a:p>
            <a:r>
              <a:rPr lang="en-US" baseline="0" dirty="0" smtClean="0"/>
              <a:t>It is noted that the image we got after preprocessing unit is divided into </a:t>
            </a:r>
            <a:r>
              <a:rPr lang="en-US" baseline="0" dirty="0" err="1" smtClean="0"/>
              <a:t>NxN</a:t>
            </a:r>
            <a:r>
              <a:rPr lang="en-US" baseline="0" dirty="0" smtClean="0"/>
              <a:t> grid, each cell when go though CNN will output three vectors size of (5+nb_classes)</a:t>
            </a:r>
          </a:p>
          <a:p>
            <a:r>
              <a:rPr lang="en-US" dirty="0" err="1" smtClean="0"/>
              <a:t>T</a:t>
            </a:r>
            <a:r>
              <a:rPr lang="en-US" baseline="-25000" dirty="0" err="1" smtClean="0"/>
              <a:t>x</a:t>
            </a:r>
            <a:r>
              <a:rPr lang="en-US" baseline="0" dirty="0" smtClean="0"/>
              <a:t>, t</a:t>
            </a:r>
            <a:r>
              <a:rPr lang="en-US" baseline="-25000" dirty="0" smtClean="0"/>
              <a:t>y</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5</a:t>
            </a:fld>
            <a:endParaRPr lang="en-US"/>
          </a:p>
        </p:txBody>
      </p:sp>
    </p:spTree>
    <p:extLst>
      <p:ext uri="{BB962C8B-B14F-4D97-AF65-F5344CB8AC3E}">
        <p14:creationId xmlns:p14="http://schemas.microsoft.com/office/powerpoint/2010/main" val="3865828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 depict details of preprocessing unit and CNN network.</a:t>
            </a:r>
          </a:p>
          <a:p>
            <a:r>
              <a:rPr lang="en-US" dirty="0" smtClean="0"/>
              <a:t>CNN</a:t>
            </a:r>
            <a:r>
              <a:rPr lang="en-US" baseline="0" dirty="0" smtClean="0"/>
              <a:t> network has multiple convolutional block, the number inside bracket indicate number of convolutional layers</a:t>
            </a:r>
          </a:p>
          <a:p>
            <a:r>
              <a:rPr lang="en-US" baseline="0" dirty="0" smtClean="0"/>
              <a:t>We have three outputs from CNN network represent for three layers in YOLO3, these outputs are used to calculate loss during training process</a:t>
            </a:r>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6</a:t>
            </a:fld>
            <a:endParaRPr lang="en-US"/>
          </a:p>
        </p:txBody>
      </p:sp>
    </p:spTree>
    <p:extLst>
      <p:ext uri="{BB962C8B-B14F-4D97-AF65-F5344CB8AC3E}">
        <p14:creationId xmlns:p14="http://schemas.microsoft.com/office/powerpoint/2010/main" val="1537069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detail for convolutional block, it</a:t>
            </a:r>
            <a:r>
              <a:rPr lang="en-US" baseline="0" dirty="0" smtClean="0"/>
              <a:t> have several convolutional layers, there is a short cut connection between the two last layers.</a:t>
            </a:r>
            <a:endParaRPr lang="en-US" dirty="0" smtClean="0"/>
          </a:p>
          <a:p>
            <a:endParaRPr lang="en-US" dirty="0" smtClean="0"/>
          </a:p>
          <a:p>
            <a:r>
              <a:rPr lang="en-US" dirty="0" smtClean="0"/>
              <a:t>The</a:t>
            </a:r>
            <a:r>
              <a:rPr lang="en-US" baseline="0" dirty="0" smtClean="0"/>
              <a:t> generator unit will augment image and assign objects to anchor boxes and yolo layer</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7</a:t>
            </a:fld>
            <a:endParaRPr lang="en-US"/>
          </a:p>
        </p:txBody>
      </p:sp>
    </p:spTree>
    <p:extLst>
      <p:ext uri="{BB962C8B-B14F-4D97-AF65-F5344CB8AC3E}">
        <p14:creationId xmlns:p14="http://schemas.microsoft.com/office/powerpoint/2010/main" val="36825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we will look at output processing unit, it has three blocks </a:t>
            </a:r>
            <a:r>
              <a:rPr lang="en-US" baseline="0" dirty="0" err="1" smtClean="0"/>
              <a:t>Decode_netout</a:t>
            </a:r>
            <a:r>
              <a:rPr lang="en-US" baseline="0" dirty="0" smtClean="0"/>
              <a:t>, Correct Yolo box and </a:t>
            </a:r>
            <a:r>
              <a:rPr lang="en-US" baseline="0" dirty="0" err="1" smtClean="0"/>
              <a:t>Non_max</a:t>
            </a:r>
            <a:r>
              <a:rPr lang="en-US" baseline="0" dirty="0" smtClean="0"/>
              <a:t> suppression</a:t>
            </a:r>
          </a:p>
          <a:p>
            <a:endParaRPr lang="en-US" baseline="0" dirty="0" smtClean="0"/>
          </a:p>
          <a:p>
            <a:r>
              <a:rPr lang="en-US" dirty="0" smtClean="0"/>
              <a:t>Some functions of </a:t>
            </a:r>
            <a:r>
              <a:rPr lang="en-US" dirty="0" err="1" smtClean="0"/>
              <a:t>Decode_netout</a:t>
            </a:r>
            <a:endParaRPr lang="en-US" dirty="0" smtClean="0"/>
          </a:p>
          <a:p>
            <a:endParaRPr lang="en-US" dirty="0" smtClean="0"/>
          </a:p>
          <a:p>
            <a:r>
              <a:rPr lang="en-US" dirty="0" err="1" smtClean="0"/>
              <a:t>Non_max</a:t>
            </a:r>
            <a:r>
              <a:rPr lang="en-US" baseline="0" dirty="0" smtClean="0"/>
              <a:t> suppression</a:t>
            </a:r>
          </a:p>
          <a:p>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8</a:t>
            </a:fld>
            <a:endParaRPr lang="en-US"/>
          </a:p>
        </p:txBody>
      </p:sp>
    </p:spTree>
    <p:extLst>
      <p:ext uri="{BB962C8B-B14F-4D97-AF65-F5344CB8AC3E}">
        <p14:creationId xmlns:p14="http://schemas.microsoft.com/office/powerpoint/2010/main" val="2045120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dirty="0" smtClean="0"/>
              <a:t>Here we have some transformation on output</a:t>
            </a:r>
            <a:r>
              <a:rPr lang="en-US" baseline="0" dirty="0" smtClean="0"/>
              <a:t> of CNN network which are used to calculate loss later</a:t>
            </a:r>
            <a:endParaRPr lang="en-US" dirty="0"/>
          </a:p>
        </p:txBody>
      </p:sp>
      <p:sp>
        <p:nvSpPr>
          <p:cNvPr id="4" name="Slide Number Placeholder 3"/>
          <p:cNvSpPr>
            <a:spLocks noGrp="1"/>
          </p:cNvSpPr>
          <p:nvPr>
            <p:ph type="sldNum" sz="quarter" idx="10"/>
          </p:nvPr>
        </p:nvSpPr>
        <p:spPr/>
        <p:txBody>
          <a:bodyPr/>
          <a:lstStyle/>
          <a:p>
            <a:fld id="{C6824365-4684-460C-BADE-ED3E6A495738}" type="slidenum">
              <a:rPr lang="en-US" smtClean="0"/>
              <a:t>9</a:t>
            </a:fld>
            <a:endParaRPr lang="en-US"/>
          </a:p>
        </p:txBody>
      </p:sp>
    </p:spTree>
    <p:extLst>
      <p:ext uri="{BB962C8B-B14F-4D97-AF65-F5344CB8AC3E}">
        <p14:creationId xmlns:p14="http://schemas.microsoft.com/office/powerpoint/2010/main" val="3337504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734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C799FD27-3ECA-4E6B-B524-557BF3BAEE6B}"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1647921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2829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3293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162357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682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340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388249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298913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416817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99FD27-3ECA-4E6B-B524-557BF3BAEE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81699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99FD27-3ECA-4E6B-B524-557BF3BAEE6B}"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3515326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99FD27-3ECA-4E6B-B524-557BF3BAEE6B}"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6293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99FD27-3ECA-4E6B-B524-557BF3BAEE6B}"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172204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99FD27-3ECA-4E6B-B524-557BF3BAEE6B}"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513202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99FD27-3ECA-4E6B-B524-557BF3BAEE6B}"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83575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99FD27-3ECA-4E6B-B524-557BF3BAEE6B}"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8259D-64DA-423F-8CC0-C7FE9BDBA669}" type="slidenum">
              <a:rPr lang="en-US" smtClean="0"/>
              <a:t>‹#›</a:t>
            </a:fld>
            <a:endParaRPr lang="en-US"/>
          </a:p>
        </p:txBody>
      </p:sp>
    </p:spTree>
    <p:extLst>
      <p:ext uri="{BB962C8B-B14F-4D97-AF65-F5344CB8AC3E}">
        <p14:creationId xmlns:p14="http://schemas.microsoft.com/office/powerpoint/2010/main" val="283692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799FD27-3ECA-4E6B-B524-557BF3BAEE6B}" type="datetimeFigureOut">
              <a:rPr lang="en-US" smtClean="0"/>
              <a:t>9/25/2022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BC68259D-64DA-423F-8CC0-C7FE9BDBA669}" type="slidenum">
              <a:rPr lang="en-US" smtClean="0"/>
              <a:t>‹#›</a:t>
            </a:fld>
            <a:endParaRPr lang="en-US"/>
          </a:p>
        </p:txBody>
      </p:sp>
    </p:spTree>
    <p:extLst>
      <p:ext uri="{BB962C8B-B14F-4D97-AF65-F5344CB8AC3E}">
        <p14:creationId xmlns:p14="http://schemas.microsoft.com/office/powerpoint/2010/main" val="725183490"/>
      </p:ext>
    </p:extLst>
  </p:cSld>
  <p:clrMap bg1="dk1" tx1="lt1" bg2="dk2" tx2="lt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 id="2147484145" r:id="rId12"/>
    <p:sldLayoutId id="2147484146" r:id="rId13"/>
    <p:sldLayoutId id="2147484147" r:id="rId14"/>
    <p:sldLayoutId id="2147484148" r:id="rId15"/>
    <p:sldLayoutId id="2147484149" r:id="rId16"/>
    <p:sldLayoutId id="214748415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924502"/>
          </a:xfrm>
          <a:prstGeom prst="rect">
            <a:avLst/>
          </a:prstGeom>
        </p:spPr>
      </p:pic>
      <p:sp>
        <p:nvSpPr>
          <p:cNvPr id="6" name="TextBox 5"/>
          <p:cNvSpPr txBox="1"/>
          <p:nvPr/>
        </p:nvSpPr>
        <p:spPr>
          <a:xfrm>
            <a:off x="648393" y="2969647"/>
            <a:ext cx="7922730" cy="1200329"/>
          </a:xfrm>
          <a:prstGeom prst="rect">
            <a:avLst/>
          </a:prstGeom>
          <a:noFill/>
        </p:spPr>
        <p:txBody>
          <a:bodyPr wrap="square" rtlCol="0">
            <a:spAutoFit/>
          </a:bodyPr>
          <a:lstStyle/>
          <a:p>
            <a:r>
              <a:rPr lang="en-US" sz="2400" b="1" dirty="0" smtClean="0">
                <a:solidFill>
                  <a:srgbClr val="FFC000"/>
                </a:solidFill>
              </a:rPr>
              <a:t>TOPIC:</a:t>
            </a:r>
          </a:p>
          <a:p>
            <a:r>
              <a:rPr lang="en-US" sz="2400" b="1" dirty="0" smtClean="0">
                <a:solidFill>
                  <a:srgbClr val="FFC000"/>
                </a:solidFill>
              </a:rPr>
              <a:t>CLASS IMBALANCE AND FEW-SHOT LEARNING </a:t>
            </a:r>
          </a:p>
          <a:p>
            <a:r>
              <a:rPr lang="en-US" sz="2400" b="1" dirty="0" smtClean="0">
                <a:solidFill>
                  <a:srgbClr val="FFC000"/>
                </a:solidFill>
              </a:rPr>
              <a:t>WITH OBJECT DETECTION ALGORITHM YOLO3</a:t>
            </a:r>
            <a:endParaRPr lang="en-US" sz="2400" b="1" dirty="0">
              <a:solidFill>
                <a:srgbClr val="FFC000"/>
              </a:solidFill>
            </a:endParaRPr>
          </a:p>
        </p:txBody>
      </p:sp>
    </p:spTree>
    <p:extLst>
      <p:ext uri="{BB962C8B-B14F-4D97-AF65-F5344CB8AC3E}">
        <p14:creationId xmlns:p14="http://schemas.microsoft.com/office/powerpoint/2010/main" val="324329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4214552" cy="461665"/>
          </a:xfrm>
          <a:prstGeom prst="rect">
            <a:avLst/>
          </a:prstGeom>
          <a:noFill/>
        </p:spPr>
        <p:txBody>
          <a:bodyPr wrap="square" rtlCol="0">
            <a:spAutoFit/>
          </a:bodyPr>
          <a:lstStyle/>
          <a:p>
            <a:r>
              <a:rPr lang="en-US" sz="2400" b="1" dirty="0"/>
              <a:t>2</a:t>
            </a:r>
            <a:r>
              <a:rPr lang="en-US" sz="2400" b="1" dirty="0" smtClean="0"/>
              <a:t>. YOLO algorithms details</a:t>
            </a:r>
            <a:endParaRPr lang="en-US" sz="2400" b="1" dirty="0"/>
          </a:p>
        </p:txBody>
      </p:sp>
      <p:sp>
        <p:nvSpPr>
          <p:cNvPr id="5" name="TextBox 4"/>
          <p:cNvSpPr txBox="1"/>
          <p:nvPr/>
        </p:nvSpPr>
        <p:spPr>
          <a:xfrm>
            <a:off x="814648" y="1176560"/>
            <a:ext cx="11094586" cy="3170099"/>
          </a:xfrm>
          <a:prstGeom prst="rect">
            <a:avLst/>
          </a:prstGeom>
          <a:noFill/>
        </p:spPr>
        <p:txBody>
          <a:bodyPr wrap="square" rtlCol="0">
            <a:spAutoFit/>
          </a:bodyPr>
          <a:lstStyle/>
          <a:p>
            <a:r>
              <a:rPr lang="en-US" sz="2000" dirty="0" smtClean="0">
                <a:solidFill>
                  <a:schemeClr val="bg1"/>
                </a:solidFill>
              </a:rPr>
              <a:t>Loss function has three components: Classification loss, Regression Loss, Confidence Loss</a:t>
            </a:r>
          </a:p>
          <a:p>
            <a:endParaRPr lang="en-US" sz="2000" dirty="0" smtClean="0">
              <a:solidFill>
                <a:schemeClr val="bg1"/>
              </a:solidFill>
            </a:endParaRPr>
          </a:p>
          <a:p>
            <a:pPr marL="342900" indent="-342900">
              <a:buFont typeface="Wingdings" panose="05000000000000000000" pitchFamily="2" charset="2"/>
              <a:buChar char="Ø"/>
            </a:pPr>
            <a:r>
              <a:rPr lang="en-US" sz="2000" dirty="0" smtClean="0">
                <a:solidFill>
                  <a:schemeClr val="bg1"/>
                </a:solidFill>
              </a:rPr>
              <a:t>Classification Loss penalize for incorrect classification:</a:t>
            </a:r>
          </a:p>
          <a:p>
            <a:endParaRPr lang="en-US" sz="2000" dirty="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endParaRPr lang="en-US" sz="2000" dirty="0" smtClean="0">
              <a:solidFill>
                <a:schemeClr val="bg1"/>
              </a:solidFill>
            </a:endParaRPr>
          </a:p>
          <a:p>
            <a:pPr marL="342900" indent="-342900">
              <a:buFont typeface="Wingdings" panose="05000000000000000000" pitchFamily="2" charset="2"/>
              <a:buChar char="Ø"/>
            </a:pPr>
            <a:r>
              <a:rPr lang="en-US" sz="2000" dirty="0" smtClean="0">
                <a:solidFill>
                  <a:schemeClr val="bg1"/>
                </a:solidFill>
              </a:rPr>
              <a:t>Regression loss penalize for the difference between predicted coordinate and actual coordinate of objects</a:t>
            </a:r>
            <a:endParaRPr lang="en-US" sz="2000" dirty="0">
              <a:solidFill>
                <a:schemeClr val="bg1"/>
              </a:solidFill>
            </a:endParaRPr>
          </a:p>
        </p:txBody>
      </p:sp>
      <p:pic>
        <p:nvPicPr>
          <p:cNvPr id="2" name="Picture 1"/>
          <p:cNvPicPr>
            <a:picLocks noChangeAspect="1"/>
          </p:cNvPicPr>
          <p:nvPr/>
        </p:nvPicPr>
        <p:blipFill>
          <a:blip r:embed="rId3"/>
          <a:stretch>
            <a:fillRect/>
          </a:stretch>
        </p:blipFill>
        <p:spPr>
          <a:xfrm>
            <a:off x="3994277" y="2416713"/>
            <a:ext cx="4631930" cy="932415"/>
          </a:xfrm>
          <a:prstGeom prst="rect">
            <a:avLst/>
          </a:prstGeom>
        </p:spPr>
      </p:pic>
      <p:pic>
        <p:nvPicPr>
          <p:cNvPr id="6" name="Picture 5"/>
          <p:cNvPicPr>
            <a:picLocks noChangeAspect="1"/>
          </p:cNvPicPr>
          <p:nvPr/>
        </p:nvPicPr>
        <p:blipFill>
          <a:blip r:embed="rId4"/>
          <a:stretch>
            <a:fillRect/>
          </a:stretch>
        </p:blipFill>
        <p:spPr>
          <a:xfrm>
            <a:off x="3307429" y="4843115"/>
            <a:ext cx="6384441" cy="1161524"/>
          </a:xfrm>
          <a:prstGeom prst="rect">
            <a:avLst/>
          </a:prstGeom>
        </p:spPr>
      </p:pic>
      <p:sp>
        <p:nvSpPr>
          <p:cNvPr id="7" name="Rectangle 6"/>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2118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4214552" cy="461665"/>
          </a:xfrm>
          <a:prstGeom prst="rect">
            <a:avLst/>
          </a:prstGeom>
          <a:noFill/>
        </p:spPr>
        <p:txBody>
          <a:bodyPr wrap="square" rtlCol="0">
            <a:spAutoFit/>
          </a:bodyPr>
          <a:lstStyle/>
          <a:p>
            <a:r>
              <a:rPr lang="en-US" sz="2400" b="1" dirty="0"/>
              <a:t>2</a:t>
            </a:r>
            <a:r>
              <a:rPr lang="en-US" sz="2400" b="1" dirty="0" smtClean="0"/>
              <a:t>. YOLO algorithms details</a:t>
            </a:r>
            <a:endParaRPr lang="en-US" sz="2400" b="1" dirty="0"/>
          </a:p>
        </p:txBody>
      </p:sp>
      <p:sp>
        <p:nvSpPr>
          <p:cNvPr id="5" name="TextBox 4"/>
          <p:cNvSpPr txBox="1"/>
          <p:nvPr/>
        </p:nvSpPr>
        <p:spPr>
          <a:xfrm>
            <a:off x="818619" y="1099441"/>
            <a:ext cx="10554759" cy="2246769"/>
          </a:xfrm>
          <a:prstGeom prst="rect">
            <a:avLst/>
          </a:prstGeom>
          <a:noFill/>
        </p:spPr>
        <p:txBody>
          <a:bodyPr wrap="square" rtlCol="0">
            <a:spAutoFit/>
          </a:bodyPr>
          <a:lstStyle/>
          <a:p>
            <a:pPr algn="just"/>
            <a:endParaRPr lang="en-US" sz="2000" dirty="0" smtClean="0">
              <a:solidFill>
                <a:schemeClr val="bg1"/>
              </a:solidFill>
            </a:endParaRPr>
          </a:p>
          <a:p>
            <a:pPr marL="342900" indent="-342900" algn="just">
              <a:buFont typeface="Wingdings" panose="05000000000000000000" pitchFamily="2" charset="2"/>
              <a:buChar char="Ø"/>
            </a:pPr>
            <a:r>
              <a:rPr lang="en-US" sz="2000" dirty="0" smtClean="0">
                <a:solidFill>
                  <a:schemeClr val="bg1"/>
                </a:solidFill>
              </a:rPr>
              <a:t>Confidence loss penalizes for difference between predicted and actual confidence(actual confidence is one when an object is present, otherwise zero)</a:t>
            </a:r>
          </a:p>
          <a:p>
            <a:pPr marL="342900" indent="-342900" algn="just">
              <a:buFont typeface="Wingdings" panose="05000000000000000000" pitchFamily="2" charset="2"/>
              <a:buChar char="Ø"/>
            </a:pPr>
            <a:endParaRPr lang="en-US" sz="2000" dirty="0">
              <a:solidFill>
                <a:schemeClr val="bg1"/>
              </a:solidFill>
            </a:endParaRPr>
          </a:p>
          <a:p>
            <a:pPr marL="342900" indent="-342900" algn="just">
              <a:buFont typeface="Wingdings" panose="05000000000000000000" pitchFamily="2" charset="2"/>
              <a:buChar char="Ø"/>
            </a:pPr>
            <a:endParaRPr lang="en-US" sz="2000" dirty="0" smtClean="0">
              <a:solidFill>
                <a:schemeClr val="bg1"/>
              </a:solidFill>
            </a:endParaRPr>
          </a:p>
          <a:p>
            <a:pPr marL="342900" indent="-342900" algn="just">
              <a:buFont typeface="Wingdings" panose="05000000000000000000" pitchFamily="2" charset="2"/>
              <a:buChar char="Ø"/>
            </a:pPr>
            <a:endParaRPr lang="en-US" sz="2000" dirty="0">
              <a:solidFill>
                <a:schemeClr val="bg1"/>
              </a:solidFill>
            </a:endParaRPr>
          </a:p>
          <a:p>
            <a:pPr marL="342900" indent="-342900" algn="just">
              <a:buFont typeface="Wingdings" panose="05000000000000000000" pitchFamily="2" charset="2"/>
              <a:buChar char="Ø"/>
            </a:pPr>
            <a:r>
              <a:rPr lang="en-US" sz="2000" dirty="0" smtClean="0">
                <a:solidFill>
                  <a:schemeClr val="bg1"/>
                </a:solidFill>
              </a:rPr>
              <a:t> Total loss:</a:t>
            </a:r>
          </a:p>
        </p:txBody>
      </p:sp>
      <p:pic>
        <p:nvPicPr>
          <p:cNvPr id="3" name="Picture 2"/>
          <p:cNvPicPr>
            <a:picLocks noChangeAspect="1"/>
          </p:cNvPicPr>
          <p:nvPr/>
        </p:nvPicPr>
        <p:blipFill>
          <a:blip r:embed="rId3"/>
          <a:stretch>
            <a:fillRect/>
          </a:stretch>
        </p:blipFill>
        <p:spPr>
          <a:xfrm>
            <a:off x="3327093" y="2376939"/>
            <a:ext cx="5475383" cy="584725"/>
          </a:xfrm>
          <a:prstGeom prst="rect">
            <a:avLst/>
          </a:prstGeom>
        </p:spPr>
      </p:pic>
      <p:pic>
        <p:nvPicPr>
          <p:cNvPr id="6" name="Picture 5"/>
          <p:cNvPicPr>
            <a:picLocks noChangeAspect="1"/>
          </p:cNvPicPr>
          <p:nvPr/>
        </p:nvPicPr>
        <p:blipFill>
          <a:blip r:embed="rId4"/>
          <a:stretch>
            <a:fillRect/>
          </a:stretch>
        </p:blipFill>
        <p:spPr>
          <a:xfrm>
            <a:off x="4622650" y="3383928"/>
            <a:ext cx="2946695" cy="577835"/>
          </a:xfrm>
          <a:prstGeom prst="rect">
            <a:avLst/>
          </a:prstGeom>
        </p:spPr>
      </p:pic>
      <p:sp>
        <p:nvSpPr>
          <p:cNvPr id="7" name="TextBox 6"/>
          <p:cNvSpPr txBox="1"/>
          <p:nvPr/>
        </p:nvSpPr>
        <p:spPr>
          <a:xfrm>
            <a:off x="814647" y="4349769"/>
            <a:ext cx="10558731" cy="1631216"/>
          </a:xfrm>
          <a:prstGeom prst="rect">
            <a:avLst/>
          </a:prstGeom>
          <a:noFill/>
        </p:spPr>
        <p:txBody>
          <a:bodyPr wrap="square" rtlCol="0">
            <a:spAutoFit/>
          </a:bodyPr>
          <a:lstStyle/>
          <a:p>
            <a:r>
              <a:rPr lang="en-US" sz="2000" dirty="0" smtClean="0">
                <a:solidFill>
                  <a:schemeClr val="bg1"/>
                </a:solidFill>
              </a:rPr>
              <a:t>N, B: grid size and number of anchor boxes per cell, B =3 for YOLO3</a:t>
            </a:r>
          </a:p>
          <a:p>
            <a:r>
              <a:rPr lang="en-US" sz="2000" dirty="0" err="1" smtClean="0">
                <a:solidFill>
                  <a:schemeClr val="bg1"/>
                </a:solidFill>
              </a:rPr>
              <a:t>b</a:t>
            </a:r>
            <a:r>
              <a:rPr lang="en-US" sz="2000" baseline="-25000" dirty="0" err="1" smtClean="0">
                <a:solidFill>
                  <a:schemeClr val="bg1"/>
                </a:solidFill>
              </a:rPr>
              <a:t>x_ij</a:t>
            </a:r>
            <a:r>
              <a:rPr lang="en-US" sz="2000" dirty="0" smtClean="0">
                <a:solidFill>
                  <a:schemeClr val="bg1"/>
                </a:solidFill>
              </a:rPr>
              <a:t>, </a:t>
            </a:r>
            <a:r>
              <a:rPr lang="en-US" sz="2000" dirty="0" err="1" smtClean="0">
                <a:solidFill>
                  <a:schemeClr val="bg1"/>
                </a:solidFill>
              </a:rPr>
              <a:t>b</a:t>
            </a:r>
            <a:r>
              <a:rPr lang="en-US" sz="2000" baseline="-25000" dirty="0" err="1" smtClean="0">
                <a:solidFill>
                  <a:schemeClr val="bg1"/>
                </a:solidFill>
              </a:rPr>
              <a:t>y_ij</a:t>
            </a:r>
            <a:r>
              <a:rPr lang="en-US" sz="2000" dirty="0" smtClean="0">
                <a:solidFill>
                  <a:schemeClr val="bg1"/>
                </a:solidFill>
              </a:rPr>
              <a:t>: center coordinates of bounding box at cell </a:t>
            </a:r>
            <a:r>
              <a:rPr lang="en-US" sz="2000" dirty="0" err="1" smtClean="0">
                <a:solidFill>
                  <a:schemeClr val="bg1"/>
                </a:solidFill>
              </a:rPr>
              <a:t>i</a:t>
            </a:r>
            <a:r>
              <a:rPr lang="en-US" sz="2000" dirty="0" smtClean="0">
                <a:solidFill>
                  <a:schemeClr val="bg1"/>
                </a:solidFill>
              </a:rPr>
              <a:t> for anchor box j</a:t>
            </a:r>
          </a:p>
          <a:p>
            <a:r>
              <a:rPr lang="en-US" sz="2000" dirty="0" err="1" smtClean="0">
                <a:solidFill>
                  <a:schemeClr val="bg1"/>
                </a:solidFill>
              </a:rPr>
              <a:t>t</a:t>
            </a:r>
            <a:r>
              <a:rPr lang="en-US" sz="2000" baseline="-25000" dirty="0" err="1" smtClean="0">
                <a:solidFill>
                  <a:schemeClr val="bg1"/>
                </a:solidFill>
              </a:rPr>
              <a:t>x_ij</a:t>
            </a:r>
            <a:r>
              <a:rPr lang="en-US" sz="2000" dirty="0" smtClean="0">
                <a:solidFill>
                  <a:schemeClr val="bg1"/>
                </a:solidFill>
              </a:rPr>
              <a:t>, </a:t>
            </a:r>
            <a:r>
              <a:rPr lang="en-US" sz="2000" dirty="0" err="1" smtClean="0">
                <a:solidFill>
                  <a:schemeClr val="bg1"/>
                </a:solidFill>
              </a:rPr>
              <a:t>t</a:t>
            </a:r>
            <a:r>
              <a:rPr lang="en-US" sz="2000" baseline="-25000" dirty="0" err="1" smtClean="0">
                <a:solidFill>
                  <a:schemeClr val="bg1"/>
                </a:solidFill>
              </a:rPr>
              <a:t>y_ij</a:t>
            </a:r>
            <a:r>
              <a:rPr lang="en-US" sz="2000" dirty="0" smtClean="0">
                <a:solidFill>
                  <a:schemeClr val="bg1"/>
                </a:solidFill>
              </a:rPr>
              <a:t>: the width and height of the bounding box at cell I, anchor box j</a:t>
            </a:r>
          </a:p>
          <a:p>
            <a:r>
              <a:rPr lang="en-US" sz="2000" dirty="0" err="1" smtClean="0">
                <a:solidFill>
                  <a:schemeClr val="bg1"/>
                </a:solidFill>
              </a:rPr>
              <a:t>I</a:t>
            </a:r>
            <a:r>
              <a:rPr lang="en-US" sz="2000" baseline="-25000" dirty="0" err="1" smtClean="0">
                <a:solidFill>
                  <a:schemeClr val="bg1"/>
                </a:solidFill>
              </a:rPr>
              <a:t>ij</a:t>
            </a:r>
            <a:r>
              <a:rPr lang="en-US" sz="2000" dirty="0" smtClean="0">
                <a:solidFill>
                  <a:schemeClr val="bg1"/>
                </a:solidFill>
              </a:rPr>
              <a:t>: equal to 1 if an object exist in cell I and anchor j, otherwise equal to 0</a:t>
            </a:r>
          </a:p>
          <a:p>
            <a:r>
              <a:rPr lang="en-US" sz="2000" dirty="0" err="1" smtClean="0">
                <a:solidFill>
                  <a:schemeClr val="bg1"/>
                </a:solidFill>
              </a:rPr>
              <a:t>p</a:t>
            </a:r>
            <a:r>
              <a:rPr lang="en-US" sz="2000" baseline="-25000" dirty="0" err="1" smtClean="0">
                <a:solidFill>
                  <a:schemeClr val="bg1"/>
                </a:solidFill>
              </a:rPr>
              <a:t>groundtruth</a:t>
            </a:r>
            <a:r>
              <a:rPr lang="en-US" sz="2000" dirty="0" smtClean="0">
                <a:solidFill>
                  <a:schemeClr val="bg1"/>
                </a:solidFill>
              </a:rPr>
              <a:t>: predicted probability of </a:t>
            </a:r>
            <a:r>
              <a:rPr lang="en-US" sz="2000" dirty="0" err="1" smtClean="0">
                <a:solidFill>
                  <a:schemeClr val="bg1"/>
                </a:solidFill>
              </a:rPr>
              <a:t>groundtruth</a:t>
            </a:r>
            <a:r>
              <a:rPr lang="en-US" sz="2000" dirty="0" smtClean="0">
                <a:solidFill>
                  <a:schemeClr val="bg1"/>
                </a:solidFill>
              </a:rPr>
              <a:t> label</a:t>
            </a:r>
            <a:endParaRPr lang="en-US" sz="2000" dirty="0">
              <a:solidFill>
                <a:schemeClr val="bg1"/>
              </a:solidFill>
            </a:endParaRP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974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3</a:t>
            </a:r>
            <a:r>
              <a:rPr lang="en-US" sz="2400" b="1" dirty="0" smtClean="0"/>
              <a:t>. Data, Class Imbalance and Few-Shot learning</a:t>
            </a:r>
            <a:endParaRPr lang="en-US" sz="2400" b="1" dirty="0"/>
          </a:p>
        </p:txBody>
      </p:sp>
      <p:sp>
        <p:nvSpPr>
          <p:cNvPr id="5" name="TextBox 4"/>
          <p:cNvSpPr txBox="1"/>
          <p:nvPr/>
        </p:nvSpPr>
        <p:spPr>
          <a:xfrm>
            <a:off x="818619" y="1099441"/>
            <a:ext cx="10554759" cy="4401205"/>
          </a:xfrm>
          <a:prstGeom prst="rect">
            <a:avLst/>
          </a:prstGeom>
          <a:noFill/>
        </p:spPr>
        <p:txBody>
          <a:bodyPr wrap="square" rtlCol="0">
            <a:spAutoFit/>
          </a:bodyPr>
          <a:lstStyle/>
          <a:p>
            <a:pPr algn="just"/>
            <a:endParaRPr lang="en-US" sz="2000" dirty="0" smtClean="0">
              <a:solidFill>
                <a:schemeClr val="bg1"/>
              </a:solidFill>
            </a:endParaRPr>
          </a:p>
          <a:p>
            <a:pPr algn="just"/>
            <a:r>
              <a:rPr lang="en-US" sz="2000" dirty="0" smtClean="0">
                <a:solidFill>
                  <a:schemeClr val="bg1"/>
                </a:solidFill>
              </a:rPr>
              <a:t>In machine learning and computer vision both data quality and quantity has impacts to performance of models.  We investigate two common issues: class imbalance and few-shot learning:</a:t>
            </a:r>
          </a:p>
          <a:p>
            <a:pPr marL="342900" indent="-342900" algn="just">
              <a:buFont typeface="Wingdings" panose="05000000000000000000" pitchFamily="2" charset="2"/>
              <a:buChar char="Ø"/>
            </a:pPr>
            <a:r>
              <a:rPr lang="en-US" sz="2000" dirty="0" smtClean="0">
                <a:solidFill>
                  <a:schemeClr val="bg1"/>
                </a:solidFill>
              </a:rPr>
              <a:t>Class imbalance: </a:t>
            </a:r>
          </a:p>
          <a:p>
            <a:pPr algn="just"/>
            <a:r>
              <a:rPr lang="en-US" sz="2000" dirty="0">
                <a:solidFill>
                  <a:schemeClr val="bg1"/>
                </a:solidFill>
              </a:rPr>
              <a:t>	</a:t>
            </a:r>
            <a:r>
              <a:rPr lang="en-US" sz="2000" dirty="0" smtClean="0">
                <a:solidFill>
                  <a:schemeClr val="bg1"/>
                </a:solidFill>
              </a:rPr>
              <a:t>- Some classes have dominant representation in the dataset while others 	have 	much lower.  </a:t>
            </a:r>
          </a:p>
          <a:p>
            <a:pPr algn="just"/>
            <a:r>
              <a:rPr lang="en-US" sz="2000" dirty="0" smtClean="0">
                <a:solidFill>
                  <a:schemeClr val="bg1"/>
                </a:solidFill>
              </a:rPr>
              <a:t>	- Solution: collecting more data for under-represented classes, down-	sampling, up-sampling, generate synthetic data</a:t>
            </a:r>
          </a:p>
          <a:p>
            <a:pPr marL="342900" indent="-342900" algn="just">
              <a:buFont typeface="Wingdings" panose="05000000000000000000" pitchFamily="2" charset="2"/>
              <a:buChar char="Ø"/>
            </a:pPr>
            <a:r>
              <a:rPr lang="en-US" sz="2000" dirty="0" smtClean="0">
                <a:solidFill>
                  <a:schemeClr val="bg1"/>
                </a:solidFill>
              </a:rPr>
              <a:t>Few-shot learning: </a:t>
            </a:r>
          </a:p>
          <a:p>
            <a:pPr algn="just"/>
            <a:r>
              <a:rPr lang="en-US" sz="2000" dirty="0">
                <a:solidFill>
                  <a:schemeClr val="bg1"/>
                </a:solidFill>
              </a:rPr>
              <a:t>	</a:t>
            </a:r>
            <a:r>
              <a:rPr lang="en-US" sz="2000" dirty="0" smtClean="0">
                <a:solidFill>
                  <a:schemeClr val="bg1"/>
                </a:solidFill>
              </a:rPr>
              <a:t>- Situations that we have only a limited number of samples for training</a:t>
            </a:r>
          </a:p>
          <a:p>
            <a:pPr algn="just"/>
            <a:r>
              <a:rPr lang="en-US" sz="2000" dirty="0">
                <a:solidFill>
                  <a:schemeClr val="bg1"/>
                </a:solidFill>
              </a:rPr>
              <a:t>	</a:t>
            </a:r>
            <a:r>
              <a:rPr lang="en-US" sz="2000" dirty="0" smtClean="0">
                <a:solidFill>
                  <a:schemeClr val="bg1"/>
                </a:solidFill>
              </a:rPr>
              <a:t>- Reason: It is difficult to collect more data or it is high cost to gather data</a:t>
            </a:r>
          </a:p>
          <a:p>
            <a:pPr algn="just"/>
            <a:r>
              <a:rPr lang="en-US" sz="2000" dirty="0">
                <a:solidFill>
                  <a:schemeClr val="bg1"/>
                </a:solidFill>
              </a:rPr>
              <a:t>	</a:t>
            </a:r>
            <a:r>
              <a:rPr lang="en-US" sz="2000" dirty="0" smtClean="0">
                <a:solidFill>
                  <a:schemeClr val="bg1"/>
                </a:solidFill>
              </a:rPr>
              <a:t>- More popular in classification problems but object detection also 	get the 	 attention recently</a:t>
            </a:r>
            <a:endParaRPr lang="en-US" sz="2000" dirty="0">
              <a:solidFill>
                <a:schemeClr val="bg1"/>
              </a:solidFill>
            </a:endParaRP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6529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3</a:t>
            </a:r>
            <a:r>
              <a:rPr lang="en-US" sz="2400" b="1" dirty="0" smtClean="0"/>
              <a:t>. Data, Class Imbalance and Few-Shot learning</a:t>
            </a:r>
            <a:endParaRPr lang="en-US" sz="2400" b="1" dirty="0"/>
          </a:p>
        </p:txBody>
      </p:sp>
      <p:sp>
        <p:nvSpPr>
          <p:cNvPr id="5" name="TextBox 4"/>
          <p:cNvSpPr txBox="1"/>
          <p:nvPr/>
        </p:nvSpPr>
        <p:spPr>
          <a:xfrm>
            <a:off x="818619" y="1258465"/>
            <a:ext cx="10554759" cy="400110"/>
          </a:xfrm>
          <a:prstGeom prst="rect">
            <a:avLst/>
          </a:prstGeom>
          <a:noFill/>
        </p:spPr>
        <p:txBody>
          <a:bodyPr wrap="square" rtlCol="0">
            <a:spAutoFit/>
          </a:bodyPr>
          <a:lstStyle/>
          <a:p>
            <a:pPr algn="just"/>
            <a:r>
              <a:rPr lang="en-US" sz="2000" dirty="0" smtClean="0">
                <a:solidFill>
                  <a:schemeClr val="bg1"/>
                </a:solidFill>
              </a:rPr>
              <a:t>Approaches to few-shot learning</a:t>
            </a: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2156791" y="1798215"/>
            <a:ext cx="7762461" cy="3986360"/>
          </a:xfrm>
          <a:prstGeom prst="rect">
            <a:avLst/>
          </a:prstGeom>
        </p:spPr>
      </p:pic>
      <p:sp>
        <p:nvSpPr>
          <p:cNvPr id="6" name="Rectangle 5"/>
          <p:cNvSpPr/>
          <p:nvPr/>
        </p:nvSpPr>
        <p:spPr>
          <a:xfrm>
            <a:off x="8010939" y="4442791"/>
            <a:ext cx="1232452" cy="258418"/>
          </a:xfrm>
          <a:prstGeom prst="rect">
            <a:avLst/>
          </a:prstGeom>
          <a:solidFill>
            <a:srgbClr val="FF0000">
              <a:alpha val="0"/>
            </a:srgbClr>
          </a:solid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013791" y="5973417"/>
            <a:ext cx="10605052" cy="400110"/>
          </a:xfrm>
          <a:prstGeom prst="rect">
            <a:avLst/>
          </a:prstGeom>
          <a:noFill/>
        </p:spPr>
        <p:txBody>
          <a:bodyPr wrap="square" rtlCol="0">
            <a:spAutoFit/>
          </a:bodyPr>
          <a:lstStyle/>
          <a:p>
            <a:r>
              <a:rPr lang="en-US" sz="2000" dirty="0" smtClean="0">
                <a:solidFill>
                  <a:schemeClr val="bg1"/>
                </a:solidFill>
              </a:rPr>
              <a:t>We stick with YOLO3 then “Generative FSL” will be used in this project.</a:t>
            </a:r>
            <a:endParaRPr lang="en-US" sz="2000" dirty="0">
              <a:solidFill>
                <a:schemeClr val="bg1"/>
              </a:solidFill>
            </a:endParaRPr>
          </a:p>
        </p:txBody>
      </p:sp>
    </p:spTree>
    <p:extLst>
      <p:ext uri="{BB962C8B-B14F-4D97-AF65-F5344CB8AC3E}">
        <p14:creationId xmlns:p14="http://schemas.microsoft.com/office/powerpoint/2010/main" val="777744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3</a:t>
            </a:r>
            <a:r>
              <a:rPr lang="en-US" sz="2400" b="1" dirty="0" smtClean="0"/>
              <a:t>. Data, Class Imbalance and Few-Shot learning</a:t>
            </a:r>
            <a:endParaRPr lang="en-US" sz="2400" b="1" dirty="0"/>
          </a:p>
        </p:txBody>
      </p:sp>
      <p:sp>
        <p:nvSpPr>
          <p:cNvPr id="5" name="TextBox 4"/>
          <p:cNvSpPr txBox="1"/>
          <p:nvPr/>
        </p:nvSpPr>
        <p:spPr>
          <a:xfrm>
            <a:off x="818620" y="1566574"/>
            <a:ext cx="4478938" cy="3170099"/>
          </a:xfrm>
          <a:prstGeom prst="rect">
            <a:avLst/>
          </a:prstGeom>
          <a:noFill/>
        </p:spPr>
        <p:txBody>
          <a:bodyPr wrap="square" rtlCol="0">
            <a:spAutoFit/>
          </a:bodyPr>
          <a:lstStyle/>
          <a:p>
            <a:pPr algn="just"/>
            <a:r>
              <a:rPr lang="en-US" sz="2000" dirty="0" smtClean="0">
                <a:solidFill>
                  <a:schemeClr val="bg1"/>
                </a:solidFill>
              </a:rPr>
              <a:t>Data used for the project</a:t>
            </a:r>
          </a:p>
          <a:p>
            <a:pPr algn="just"/>
            <a:r>
              <a:rPr lang="en-US" sz="2000" dirty="0" smtClean="0">
                <a:solidFill>
                  <a:schemeClr val="bg1"/>
                </a:solidFill>
              </a:rPr>
              <a:t>Subset of Camera trap dataset:</a:t>
            </a:r>
          </a:p>
          <a:p>
            <a:pPr marL="342900" indent="-342900" algn="just">
              <a:buFontTx/>
              <a:buChar char="-"/>
            </a:pPr>
            <a:r>
              <a:rPr lang="en-US" sz="2000" dirty="0" smtClean="0">
                <a:solidFill>
                  <a:schemeClr val="bg1"/>
                </a:solidFill>
              </a:rPr>
              <a:t>4 classes</a:t>
            </a:r>
          </a:p>
          <a:p>
            <a:pPr marL="342900" indent="-342900" algn="just">
              <a:buFontTx/>
              <a:buChar char="-"/>
            </a:pPr>
            <a:r>
              <a:rPr lang="en-US" sz="2000" dirty="0" smtClean="0">
                <a:solidFill>
                  <a:schemeClr val="bg1"/>
                </a:solidFill>
              </a:rPr>
              <a:t>Multiple objects in one image</a:t>
            </a:r>
          </a:p>
          <a:p>
            <a:pPr marL="342900" indent="-342900" algn="just">
              <a:buFontTx/>
              <a:buChar char="-"/>
            </a:pPr>
            <a:r>
              <a:rPr lang="en-US" sz="2000" dirty="0" smtClean="0">
                <a:solidFill>
                  <a:schemeClr val="bg1"/>
                </a:solidFill>
              </a:rPr>
              <a:t>Diversity of object sizes:</a:t>
            </a:r>
          </a:p>
          <a:p>
            <a:pPr algn="just"/>
            <a:r>
              <a:rPr lang="en-US" sz="2000" dirty="0" smtClean="0">
                <a:solidFill>
                  <a:schemeClr val="bg1"/>
                </a:solidFill>
              </a:rPr>
              <a:t>    large, medium and many </a:t>
            </a:r>
          </a:p>
          <a:p>
            <a:pPr algn="just"/>
            <a:r>
              <a:rPr lang="en-US" sz="2000" dirty="0">
                <a:solidFill>
                  <a:schemeClr val="bg1"/>
                </a:solidFill>
              </a:rPr>
              <a:t> </a:t>
            </a:r>
            <a:r>
              <a:rPr lang="en-US" sz="2000" dirty="0" smtClean="0">
                <a:solidFill>
                  <a:schemeClr val="bg1"/>
                </a:solidFill>
              </a:rPr>
              <a:t>   small objects</a:t>
            </a:r>
          </a:p>
          <a:p>
            <a:pPr marL="342900" indent="-342900" algn="just">
              <a:buFontTx/>
              <a:buChar char="-"/>
            </a:pPr>
            <a:r>
              <a:rPr lang="en-US" sz="2000" dirty="0" smtClean="0">
                <a:solidFill>
                  <a:schemeClr val="bg1"/>
                </a:solidFill>
              </a:rPr>
              <a:t>High resolution: 2592x1944 </a:t>
            </a:r>
          </a:p>
          <a:p>
            <a:pPr algn="just"/>
            <a:r>
              <a:rPr lang="en-US" sz="2000" dirty="0" smtClean="0">
                <a:solidFill>
                  <a:schemeClr val="bg1"/>
                </a:solidFill>
              </a:rPr>
              <a:t>     or 3264x2448</a:t>
            </a:r>
          </a:p>
          <a:p>
            <a:pPr algn="just"/>
            <a:r>
              <a:rPr lang="en-US" sz="2000" dirty="0" smtClean="0">
                <a:solidFill>
                  <a:schemeClr val="bg1"/>
                </a:solidFill>
              </a:rPr>
              <a:t>- Highly imbalance</a:t>
            </a: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4989443" y="1691678"/>
            <a:ext cx="6997149" cy="4381131"/>
          </a:xfrm>
          <a:prstGeom prst="rect">
            <a:avLst/>
          </a:prstGeom>
        </p:spPr>
      </p:pic>
    </p:spTree>
    <p:extLst>
      <p:ext uri="{BB962C8B-B14F-4D97-AF65-F5344CB8AC3E}">
        <p14:creationId xmlns:p14="http://schemas.microsoft.com/office/powerpoint/2010/main" val="4164578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3</a:t>
            </a:r>
            <a:r>
              <a:rPr lang="en-US" sz="2400" b="1" dirty="0" smtClean="0"/>
              <a:t>. Data, Class Imbalance and Few-Shot learning</a:t>
            </a:r>
            <a:endParaRPr lang="en-US" sz="2400" b="1" dirty="0"/>
          </a:p>
        </p:txBody>
      </p:sp>
      <p:sp>
        <p:nvSpPr>
          <p:cNvPr id="5" name="TextBox 4"/>
          <p:cNvSpPr txBox="1"/>
          <p:nvPr/>
        </p:nvSpPr>
        <p:spPr>
          <a:xfrm>
            <a:off x="818619" y="1437367"/>
            <a:ext cx="10213815" cy="707886"/>
          </a:xfrm>
          <a:prstGeom prst="rect">
            <a:avLst/>
          </a:prstGeom>
          <a:noFill/>
        </p:spPr>
        <p:txBody>
          <a:bodyPr wrap="square" rtlCol="0">
            <a:spAutoFit/>
          </a:bodyPr>
          <a:lstStyle/>
          <a:p>
            <a:pPr algn="just"/>
            <a:r>
              <a:rPr lang="en-US" sz="2000" dirty="0" smtClean="0">
                <a:solidFill>
                  <a:schemeClr val="bg1"/>
                </a:solidFill>
              </a:rPr>
              <a:t>Train and test sets are split into one to nine ratio</a:t>
            </a:r>
            <a:endParaRPr lang="en-US" sz="2000" dirty="0">
              <a:solidFill>
                <a:schemeClr val="bg1"/>
              </a:solidFill>
            </a:endParaRPr>
          </a:p>
          <a:p>
            <a:pPr algn="just"/>
            <a:r>
              <a:rPr lang="en-US" sz="2000" dirty="0" smtClean="0">
                <a:solidFill>
                  <a:schemeClr val="bg1"/>
                </a:solidFill>
              </a:rPr>
              <a:t>Class imbalance still remains in training and test set</a:t>
            </a: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900278" y="2278021"/>
            <a:ext cx="4963809" cy="3410426"/>
          </a:xfrm>
          <a:prstGeom prst="rect">
            <a:avLst/>
          </a:prstGeom>
        </p:spPr>
      </p:pic>
      <p:pic>
        <p:nvPicPr>
          <p:cNvPr id="6" name="Picture 5"/>
          <p:cNvPicPr>
            <a:picLocks noChangeAspect="1"/>
          </p:cNvPicPr>
          <p:nvPr/>
        </p:nvPicPr>
        <p:blipFill>
          <a:blip r:embed="rId4"/>
          <a:stretch>
            <a:fillRect/>
          </a:stretch>
        </p:blipFill>
        <p:spPr>
          <a:xfrm>
            <a:off x="6112567" y="2265407"/>
            <a:ext cx="5466522" cy="3423040"/>
          </a:xfrm>
          <a:prstGeom prst="rect">
            <a:avLst/>
          </a:prstGeom>
        </p:spPr>
      </p:pic>
      <p:sp>
        <p:nvSpPr>
          <p:cNvPr id="7" name="TextBox 6"/>
          <p:cNvSpPr txBox="1"/>
          <p:nvPr/>
        </p:nvSpPr>
        <p:spPr>
          <a:xfrm>
            <a:off x="2043277" y="5821215"/>
            <a:ext cx="3234401" cy="338554"/>
          </a:xfrm>
          <a:prstGeom prst="rect">
            <a:avLst/>
          </a:prstGeom>
          <a:noFill/>
        </p:spPr>
        <p:txBody>
          <a:bodyPr wrap="square" rtlCol="0">
            <a:spAutoFit/>
          </a:bodyPr>
          <a:lstStyle/>
          <a:p>
            <a:pPr algn="ctr"/>
            <a:r>
              <a:rPr lang="en-US" sz="1600" dirty="0" smtClean="0">
                <a:solidFill>
                  <a:schemeClr val="bg1"/>
                </a:solidFill>
              </a:rPr>
              <a:t>Data distribution - training set</a:t>
            </a:r>
            <a:endParaRPr lang="en-US" sz="1600" dirty="0">
              <a:solidFill>
                <a:schemeClr val="bg1"/>
              </a:solidFill>
            </a:endParaRPr>
          </a:p>
        </p:txBody>
      </p:sp>
      <p:sp>
        <p:nvSpPr>
          <p:cNvPr id="9" name="TextBox 8"/>
          <p:cNvSpPr txBox="1"/>
          <p:nvPr/>
        </p:nvSpPr>
        <p:spPr>
          <a:xfrm>
            <a:off x="7552847" y="5808601"/>
            <a:ext cx="3370257" cy="338554"/>
          </a:xfrm>
          <a:prstGeom prst="rect">
            <a:avLst/>
          </a:prstGeom>
          <a:noFill/>
        </p:spPr>
        <p:txBody>
          <a:bodyPr wrap="square" rtlCol="0">
            <a:spAutoFit/>
          </a:bodyPr>
          <a:lstStyle/>
          <a:p>
            <a:pPr algn="ctr"/>
            <a:r>
              <a:rPr lang="en-US" sz="1600" dirty="0" smtClean="0">
                <a:solidFill>
                  <a:schemeClr val="bg1"/>
                </a:solidFill>
              </a:rPr>
              <a:t>Data distribution - test set</a:t>
            </a:r>
            <a:endParaRPr lang="en-US" sz="1600" dirty="0">
              <a:solidFill>
                <a:schemeClr val="bg1"/>
              </a:solidFill>
            </a:endParaRPr>
          </a:p>
        </p:txBody>
      </p:sp>
    </p:spTree>
    <p:extLst>
      <p:ext uri="{BB962C8B-B14F-4D97-AF65-F5344CB8AC3E}">
        <p14:creationId xmlns:p14="http://schemas.microsoft.com/office/powerpoint/2010/main" val="1494934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4</a:t>
            </a:r>
            <a:r>
              <a:rPr lang="en-US" sz="2400" b="1" dirty="0" smtClean="0"/>
              <a:t>. Results</a:t>
            </a:r>
            <a:endParaRPr lang="en-US" sz="2400" b="1" dirty="0"/>
          </a:p>
        </p:txBody>
      </p:sp>
      <p:sp>
        <p:nvSpPr>
          <p:cNvPr id="5" name="TextBox 4"/>
          <p:cNvSpPr txBox="1"/>
          <p:nvPr/>
        </p:nvSpPr>
        <p:spPr>
          <a:xfrm>
            <a:off x="818619" y="1328508"/>
            <a:ext cx="10213815" cy="1015663"/>
          </a:xfrm>
          <a:prstGeom prst="rect">
            <a:avLst/>
          </a:prstGeom>
          <a:noFill/>
        </p:spPr>
        <p:txBody>
          <a:bodyPr wrap="square" rtlCol="0">
            <a:spAutoFit/>
          </a:bodyPr>
          <a:lstStyle/>
          <a:p>
            <a:pPr algn="just"/>
            <a:r>
              <a:rPr lang="en-US" sz="2000" dirty="0" smtClean="0"/>
              <a:t>Class imbalance:</a:t>
            </a:r>
          </a:p>
          <a:p>
            <a:pPr algn="just"/>
            <a:r>
              <a:rPr lang="en-US" sz="2000" dirty="0" smtClean="0">
                <a:solidFill>
                  <a:schemeClr val="bg1"/>
                </a:solidFill>
              </a:rPr>
              <a:t>Trained model and evaluate it on test set, the results is surprised poor. Strongest signal is at Wildebeest class, the dominant class in the dataset</a:t>
            </a:r>
            <a:endParaRPr lang="en-US" sz="2000" dirty="0">
              <a:solidFill>
                <a:schemeClr val="bg1"/>
              </a:solidFill>
            </a:endParaRP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4267579" y="2622038"/>
            <a:ext cx="3458058" cy="1419423"/>
          </a:xfrm>
          <a:prstGeom prst="rect">
            <a:avLst/>
          </a:prstGeom>
        </p:spPr>
      </p:pic>
      <p:sp>
        <p:nvSpPr>
          <p:cNvPr id="10" name="TextBox 9"/>
          <p:cNvSpPr txBox="1"/>
          <p:nvPr/>
        </p:nvSpPr>
        <p:spPr>
          <a:xfrm>
            <a:off x="1073426" y="4472609"/>
            <a:ext cx="10823713" cy="1754326"/>
          </a:xfrm>
          <a:prstGeom prst="rect">
            <a:avLst/>
          </a:prstGeom>
          <a:noFill/>
        </p:spPr>
        <p:txBody>
          <a:bodyPr wrap="square" rtlCol="0">
            <a:spAutoFit/>
          </a:bodyPr>
          <a:lstStyle/>
          <a:p>
            <a:r>
              <a:rPr lang="en-US" dirty="0" smtClean="0">
                <a:solidFill>
                  <a:schemeClr val="bg1"/>
                </a:solidFill>
              </a:rPr>
              <a:t>This poor performance is caused by strong class imbalanced. We use image augmentation technique to address this issue. </a:t>
            </a:r>
          </a:p>
          <a:p>
            <a:r>
              <a:rPr lang="en-US" dirty="0" smtClean="0">
                <a:solidFill>
                  <a:schemeClr val="bg1"/>
                </a:solidFill>
              </a:rPr>
              <a:t>Using relative coordinates to the width and height of images, we crop 48 images of each image in training set. Locations of cropped images are identified by vector (x</a:t>
            </a:r>
            <a:r>
              <a:rPr lang="en-US" baseline="-25000" dirty="0" smtClean="0">
                <a:solidFill>
                  <a:schemeClr val="bg1"/>
                </a:solidFill>
              </a:rPr>
              <a:t>1</a:t>
            </a:r>
            <a:r>
              <a:rPr lang="en-US" dirty="0" smtClean="0">
                <a:solidFill>
                  <a:schemeClr val="bg1"/>
                </a:solidFill>
              </a:rPr>
              <a:t>, y</a:t>
            </a:r>
            <a:r>
              <a:rPr lang="en-US" baseline="-25000" dirty="0" smtClean="0">
                <a:solidFill>
                  <a:schemeClr val="bg1"/>
                </a:solidFill>
              </a:rPr>
              <a:t>1</a:t>
            </a:r>
            <a:r>
              <a:rPr lang="en-US" dirty="0" smtClean="0">
                <a:solidFill>
                  <a:schemeClr val="bg1"/>
                </a:solidFill>
              </a:rPr>
              <a:t>, x</a:t>
            </a:r>
            <a:r>
              <a:rPr lang="en-US" baseline="-25000" dirty="0" smtClean="0">
                <a:solidFill>
                  <a:schemeClr val="bg1"/>
                </a:solidFill>
              </a:rPr>
              <a:t>2</a:t>
            </a:r>
            <a:r>
              <a:rPr lang="en-US" dirty="0" smtClean="0">
                <a:solidFill>
                  <a:schemeClr val="bg1"/>
                </a:solidFill>
              </a:rPr>
              <a:t>, y</a:t>
            </a:r>
            <a:r>
              <a:rPr lang="en-US" baseline="-25000" dirty="0" smtClean="0">
                <a:solidFill>
                  <a:schemeClr val="bg1"/>
                </a:solidFill>
              </a:rPr>
              <a:t>2</a:t>
            </a:r>
            <a:r>
              <a:rPr lang="en-US" dirty="0" smtClean="0">
                <a:solidFill>
                  <a:schemeClr val="bg1"/>
                </a:solidFill>
              </a:rPr>
              <a:t>): </a:t>
            </a:r>
          </a:p>
          <a:p>
            <a:r>
              <a:rPr lang="en-US" b="1" dirty="0" smtClean="0"/>
              <a:t>(</a:t>
            </a:r>
            <a:r>
              <a:rPr lang="en-US" b="1" dirty="0" err="1"/>
              <a:t>i</a:t>
            </a:r>
            <a:r>
              <a:rPr lang="en-US" b="1" dirty="0"/>
              <a:t>/20, 0, 1 1</a:t>
            </a:r>
            <a:r>
              <a:rPr lang="en-US" b="1" dirty="0" smtClean="0"/>
              <a:t>), </a:t>
            </a:r>
            <a:r>
              <a:rPr lang="nn-NO" b="1" dirty="0"/>
              <a:t>(0, 0, 1-1.2*(8-i)/20, 1</a:t>
            </a:r>
            <a:r>
              <a:rPr lang="nn-NO" b="1" dirty="0" smtClean="0"/>
              <a:t>), </a:t>
            </a:r>
            <a:r>
              <a:rPr lang="en-US" b="1" dirty="0"/>
              <a:t>(</a:t>
            </a:r>
            <a:r>
              <a:rPr lang="en-US" b="1" dirty="0" err="1"/>
              <a:t>i</a:t>
            </a:r>
            <a:r>
              <a:rPr lang="en-US" b="1" dirty="0"/>
              <a:t>/17, </a:t>
            </a:r>
            <a:r>
              <a:rPr lang="en-US" b="1" dirty="0" err="1"/>
              <a:t>i</a:t>
            </a:r>
            <a:r>
              <a:rPr lang="en-US" b="1" dirty="0"/>
              <a:t>/25, 1, 1</a:t>
            </a:r>
            <a:r>
              <a:rPr lang="en-US" b="1" dirty="0" smtClean="0"/>
              <a:t>), </a:t>
            </a:r>
            <a:r>
              <a:rPr lang="nn-NO" b="1" dirty="0"/>
              <a:t>(0, 0, 1-(8-i)/20, 1-(8-i)/25), (i/30, i/35, 1-(8-i)/30, 1-(8-i)/35) </a:t>
            </a:r>
            <a:r>
              <a:rPr lang="nn-NO" b="1" dirty="0" smtClean="0"/>
              <a:t>, </a:t>
            </a:r>
            <a:r>
              <a:rPr lang="en-US" b="1" dirty="0"/>
              <a:t>(</a:t>
            </a:r>
            <a:r>
              <a:rPr lang="en-US" b="1" dirty="0" err="1"/>
              <a:t>i</a:t>
            </a:r>
            <a:r>
              <a:rPr lang="en-US" b="1" dirty="0"/>
              <a:t>/20, </a:t>
            </a:r>
            <a:r>
              <a:rPr lang="en-US" b="1" dirty="0" err="1"/>
              <a:t>i</a:t>
            </a:r>
            <a:r>
              <a:rPr lang="en-US" b="1" dirty="0"/>
              <a:t>/20, </a:t>
            </a:r>
            <a:r>
              <a:rPr lang="en-US" b="1" dirty="0" err="1"/>
              <a:t>i</a:t>
            </a:r>
            <a:r>
              <a:rPr lang="en-US" b="1" dirty="0"/>
              <a:t>/20+0.5, </a:t>
            </a:r>
            <a:r>
              <a:rPr lang="en-US" b="1" dirty="0" err="1"/>
              <a:t>i</a:t>
            </a:r>
            <a:r>
              <a:rPr lang="en-US" b="1" dirty="0"/>
              <a:t>/20+0.5</a:t>
            </a:r>
            <a:r>
              <a:rPr lang="en-US" b="1" dirty="0" smtClean="0"/>
              <a:t>), for </a:t>
            </a:r>
            <a:r>
              <a:rPr lang="en-US" b="1" dirty="0" err="1" smtClean="0"/>
              <a:t>i</a:t>
            </a:r>
            <a:r>
              <a:rPr lang="en-US" b="1" dirty="0" smtClean="0"/>
              <a:t> in {0, 1, 2, 3, 4 ,5 ,6, 7} </a:t>
            </a:r>
            <a:endParaRPr lang="en-US" b="1" dirty="0">
              <a:solidFill>
                <a:schemeClr val="bg1"/>
              </a:solidFill>
            </a:endParaRPr>
          </a:p>
        </p:txBody>
      </p:sp>
    </p:spTree>
    <p:extLst>
      <p:ext uri="{BB962C8B-B14F-4D97-AF65-F5344CB8AC3E}">
        <p14:creationId xmlns:p14="http://schemas.microsoft.com/office/powerpoint/2010/main" val="107121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4</a:t>
            </a:r>
            <a:r>
              <a:rPr lang="en-US" sz="2400" b="1" dirty="0" smtClean="0"/>
              <a:t>. Results</a:t>
            </a:r>
            <a:endParaRPr lang="en-US" sz="2400" b="1" dirty="0"/>
          </a:p>
        </p:txBody>
      </p:sp>
      <p:sp>
        <p:nvSpPr>
          <p:cNvPr id="5" name="TextBox 4"/>
          <p:cNvSpPr txBox="1"/>
          <p:nvPr/>
        </p:nvSpPr>
        <p:spPr>
          <a:xfrm>
            <a:off x="706917" y="5242498"/>
            <a:ext cx="10929433" cy="1015663"/>
          </a:xfrm>
          <a:prstGeom prst="rect">
            <a:avLst/>
          </a:prstGeom>
          <a:noFill/>
        </p:spPr>
        <p:txBody>
          <a:bodyPr wrap="square" rtlCol="0">
            <a:spAutoFit/>
          </a:bodyPr>
          <a:lstStyle/>
          <a:p>
            <a:pPr algn="just"/>
            <a:r>
              <a:rPr lang="en-US" sz="2000" dirty="0" smtClean="0"/>
              <a:t>Class imbalance:</a:t>
            </a:r>
          </a:p>
          <a:p>
            <a:pPr algn="just"/>
            <a:r>
              <a:rPr lang="en-US" sz="2000" dirty="0" smtClean="0">
                <a:solidFill>
                  <a:schemeClr val="bg1"/>
                </a:solidFill>
              </a:rPr>
              <a:t>New training set is more balanced in number of images per class. Number of annotations per label also improves. Model performance improve from 0.06 to 0.28mAP</a:t>
            </a: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814647" y="1441457"/>
            <a:ext cx="4353339" cy="2150864"/>
          </a:xfrm>
          <a:prstGeom prst="rect">
            <a:avLst/>
          </a:prstGeom>
        </p:spPr>
      </p:pic>
      <p:pic>
        <p:nvPicPr>
          <p:cNvPr id="6" name="Picture 5"/>
          <p:cNvPicPr>
            <a:picLocks noChangeAspect="1"/>
          </p:cNvPicPr>
          <p:nvPr/>
        </p:nvPicPr>
        <p:blipFill>
          <a:blip r:embed="rId4"/>
          <a:stretch>
            <a:fillRect/>
          </a:stretch>
        </p:blipFill>
        <p:spPr>
          <a:xfrm>
            <a:off x="5513485" y="1446898"/>
            <a:ext cx="6122865" cy="3667637"/>
          </a:xfrm>
          <a:prstGeom prst="rect">
            <a:avLst/>
          </a:prstGeom>
        </p:spPr>
      </p:pic>
      <p:pic>
        <p:nvPicPr>
          <p:cNvPr id="7" name="Picture 6"/>
          <p:cNvPicPr>
            <a:picLocks noChangeAspect="1"/>
          </p:cNvPicPr>
          <p:nvPr/>
        </p:nvPicPr>
        <p:blipFill>
          <a:blip r:embed="rId5"/>
          <a:stretch>
            <a:fillRect/>
          </a:stretch>
        </p:blipFill>
        <p:spPr>
          <a:xfrm>
            <a:off x="814648" y="3652298"/>
            <a:ext cx="4353339" cy="1443135"/>
          </a:xfrm>
          <a:prstGeom prst="rect">
            <a:avLst/>
          </a:prstGeom>
        </p:spPr>
      </p:pic>
    </p:spTree>
    <p:extLst>
      <p:ext uri="{BB962C8B-B14F-4D97-AF65-F5344CB8AC3E}">
        <p14:creationId xmlns:p14="http://schemas.microsoft.com/office/powerpoint/2010/main" val="294503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4</a:t>
            </a:r>
            <a:r>
              <a:rPr lang="en-US" sz="2400" b="1" dirty="0" smtClean="0"/>
              <a:t>. Results</a:t>
            </a:r>
            <a:endParaRPr lang="en-US" sz="2400" b="1" dirty="0"/>
          </a:p>
        </p:txBody>
      </p:sp>
      <p:sp>
        <p:nvSpPr>
          <p:cNvPr id="5" name="TextBox 4"/>
          <p:cNvSpPr txBox="1"/>
          <p:nvPr/>
        </p:nvSpPr>
        <p:spPr>
          <a:xfrm>
            <a:off x="818618" y="1294433"/>
            <a:ext cx="10929433" cy="1015663"/>
          </a:xfrm>
          <a:prstGeom prst="rect">
            <a:avLst/>
          </a:prstGeom>
          <a:noFill/>
        </p:spPr>
        <p:txBody>
          <a:bodyPr wrap="square" rtlCol="0">
            <a:spAutoFit/>
          </a:bodyPr>
          <a:lstStyle/>
          <a:p>
            <a:pPr algn="just"/>
            <a:r>
              <a:rPr lang="en-US" sz="2000" dirty="0" smtClean="0"/>
              <a:t>Few-shot learning:</a:t>
            </a:r>
          </a:p>
          <a:p>
            <a:pPr algn="just"/>
            <a:r>
              <a:rPr lang="en-US" sz="2000" dirty="0" smtClean="0">
                <a:solidFill>
                  <a:schemeClr val="bg1"/>
                </a:solidFill>
              </a:rPr>
              <a:t>The same data in class imbalance but remove Wildebeest class. Number of images per class in training set is limited at 10.</a:t>
            </a: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1021476" y="2552466"/>
            <a:ext cx="4671752" cy="3277057"/>
          </a:xfrm>
          <a:prstGeom prst="rect">
            <a:avLst/>
          </a:prstGeom>
        </p:spPr>
      </p:pic>
      <p:pic>
        <p:nvPicPr>
          <p:cNvPr id="9" name="Picture 8"/>
          <p:cNvPicPr>
            <a:picLocks noChangeAspect="1"/>
          </p:cNvPicPr>
          <p:nvPr/>
        </p:nvPicPr>
        <p:blipFill>
          <a:blip r:embed="rId4"/>
          <a:stretch>
            <a:fillRect/>
          </a:stretch>
        </p:blipFill>
        <p:spPr>
          <a:xfrm>
            <a:off x="6284105" y="2552466"/>
            <a:ext cx="5215293" cy="3277057"/>
          </a:xfrm>
          <a:prstGeom prst="rect">
            <a:avLst/>
          </a:prstGeom>
        </p:spPr>
      </p:pic>
      <p:sp>
        <p:nvSpPr>
          <p:cNvPr id="10" name="TextBox 9"/>
          <p:cNvSpPr txBox="1"/>
          <p:nvPr/>
        </p:nvSpPr>
        <p:spPr>
          <a:xfrm>
            <a:off x="1615636" y="5902616"/>
            <a:ext cx="3881649" cy="369332"/>
          </a:xfrm>
          <a:prstGeom prst="rect">
            <a:avLst/>
          </a:prstGeom>
          <a:noFill/>
        </p:spPr>
        <p:txBody>
          <a:bodyPr wrap="square" rtlCol="0">
            <a:spAutoFit/>
          </a:bodyPr>
          <a:lstStyle/>
          <a:p>
            <a:r>
              <a:rPr lang="en-US" dirty="0" smtClean="0">
                <a:solidFill>
                  <a:schemeClr val="bg1"/>
                </a:solidFill>
              </a:rPr>
              <a:t>Data distribution in training set</a:t>
            </a:r>
            <a:endParaRPr lang="en-US" dirty="0">
              <a:solidFill>
                <a:schemeClr val="bg1"/>
              </a:solidFill>
            </a:endParaRPr>
          </a:p>
        </p:txBody>
      </p:sp>
      <p:sp>
        <p:nvSpPr>
          <p:cNvPr id="11" name="TextBox 10"/>
          <p:cNvSpPr txBox="1"/>
          <p:nvPr/>
        </p:nvSpPr>
        <p:spPr>
          <a:xfrm>
            <a:off x="7192808" y="5918257"/>
            <a:ext cx="3396343" cy="369332"/>
          </a:xfrm>
          <a:prstGeom prst="rect">
            <a:avLst/>
          </a:prstGeom>
          <a:noFill/>
        </p:spPr>
        <p:txBody>
          <a:bodyPr wrap="square" rtlCol="0">
            <a:spAutoFit/>
          </a:bodyPr>
          <a:lstStyle/>
          <a:p>
            <a:r>
              <a:rPr lang="en-US" dirty="0" smtClean="0">
                <a:solidFill>
                  <a:schemeClr val="bg1"/>
                </a:solidFill>
              </a:rPr>
              <a:t>Data distribution in test set</a:t>
            </a:r>
            <a:endParaRPr lang="en-US" dirty="0">
              <a:solidFill>
                <a:schemeClr val="bg1"/>
              </a:solidFill>
            </a:endParaRPr>
          </a:p>
        </p:txBody>
      </p:sp>
    </p:spTree>
    <p:extLst>
      <p:ext uri="{BB962C8B-B14F-4D97-AF65-F5344CB8AC3E}">
        <p14:creationId xmlns:p14="http://schemas.microsoft.com/office/powerpoint/2010/main" val="139787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4</a:t>
            </a:r>
            <a:r>
              <a:rPr lang="en-US" sz="2400" b="1" dirty="0" smtClean="0"/>
              <a:t>. Results</a:t>
            </a:r>
            <a:endParaRPr lang="en-US" sz="2400" b="1" dirty="0"/>
          </a:p>
        </p:txBody>
      </p:sp>
      <p:sp>
        <p:nvSpPr>
          <p:cNvPr id="5" name="TextBox 4"/>
          <p:cNvSpPr txBox="1"/>
          <p:nvPr/>
        </p:nvSpPr>
        <p:spPr>
          <a:xfrm>
            <a:off x="818618" y="1207345"/>
            <a:ext cx="10929433" cy="707886"/>
          </a:xfrm>
          <a:prstGeom prst="rect">
            <a:avLst/>
          </a:prstGeom>
          <a:noFill/>
        </p:spPr>
        <p:txBody>
          <a:bodyPr wrap="square" rtlCol="0">
            <a:spAutoFit/>
          </a:bodyPr>
          <a:lstStyle/>
          <a:p>
            <a:pPr algn="just"/>
            <a:r>
              <a:rPr lang="en-US" sz="2000" dirty="0" smtClean="0"/>
              <a:t>Few-shot learning:</a:t>
            </a:r>
          </a:p>
          <a:p>
            <a:pPr algn="just"/>
            <a:r>
              <a:rPr lang="en-US" sz="2000" dirty="0" smtClean="0">
                <a:solidFill>
                  <a:schemeClr val="bg1"/>
                </a:solidFill>
              </a:rPr>
              <a:t>Training model and evaluate it on test set, we get a result at 0.114 </a:t>
            </a:r>
            <a:r>
              <a:rPr lang="en-US" sz="2000" dirty="0" err="1" smtClean="0">
                <a:solidFill>
                  <a:schemeClr val="bg1"/>
                </a:solidFill>
              </a:rPr>
              <a:t>mAP</a:t>
            </a:r>
            <a:endParaRPr lang="en-US" sz="2000" dirty="0" smtClean="0">
              <a:solidFill>
                <a:schemeClr val="bg1"/>
              </a:solidFill>
            </a:endParaRP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6445568" y="5206093"/>
            <a:ext cx="5302483" cy="1286761"/>
          </a:xfrm>
          <a:prstGeom prst="rect">
            <a:avLst/>
          </a:prstGeom>
        </p:spPr>
      </p:pic>
      <p:pic>
        <p:nvPicPr>
          <p:cNvPr id="12" name="Picture 11"/>
          <p:cNvPicPr>
            <a:picLocks noChangeAspect="1"/>
          </p:cNvPicPr>
          <p:nvPr/>
        </p:nvPicPr>
        <p:blipFill>
          <a:blip r:embed="rId4"/>
          <a:stretch>
            <a:fillRect/>
          </a:stretch>
        </p:blipFill>
        <p:spPr>
          <a:xfrm>
            <a:off x="1776132" y="2138879"/>
            <a:ext cx="3534268" cy="1181265"/>
          </a:xfrm>
          <a:prstGeom prst="rect">
            <a:avLst/>
          </a:prstGeom>
        </p:spPr>
      </p:pic>
      <p:pic>
        <p:nvPicPr>
          <p:cNvPr id="13" name="Picture 12"/>
          <p:cNvPicPr>
            <a:picLocks noChangeAspect="1"/>
          </p:cNvPicPr>
          <p:nvPr/>
        </p:nvPicPr>
        <p:blipFill>
          <a:blip r:embed="rId5"/>
          <a:stretch>
            <a:fillRect/>
          </a:stretch>
        </p:blipFill>
        <p:spPr>
          <a:xfrm>
            <a:off x="6445568" y="2115887"/>
            <a:ext cx="5302483" cy="3090206"/>
          </a:xfrm>
          <a:prstGeom prst="rect">
            <a:avLst/>
          </a:prstGeom>
        </p:spPr>
      </p:pic>
      <p:sp>
        <p:nvSpPr>
          <p:cNvPr id="14" name="TextBox 13"/>
          <p:cNvSpPr txBox="1"/>
          <p:nvPr/>
        </p:nvSpPr>
        <p:spPr>
          <a:xfrm>
            <a:off x="934343" y="4282763"/>
            <a:ext cx="4376057" cy="1200329"/>
          </a:xfrm>
          <a:prstGeom prst="rect">
            <a:avLst/>
          </a:prstGeom>
          <a:noFill/>
        </p:spPr>
        <p:txBody>
          <a:bodyPr wrap="square" rtlCol="0">
            <a:spAutoFit/>
          </a:bodyPr>
          <a:lstStyle/>
          <a:p>
            <a:r>
              <a:rPr lang="en-US" dirty="0" smtClean="0">
                <a:solidFill>
                  <a:schemeClr val="bg1"/>
                </a:solidFill>
              </a:rPr>
              <a:t>Using the same image augmentation technique in class imbalance class to address this issue. The performance raise from just at 0.11mAP to 0.38mAP</a:t>
            </a:r>
            <a:endParaRPr lang="en-US" dirty="0">
              <a:solidFill>
                <a:schemeClr val="bg1"/>
              </a:solidFill>
            </a:endParaRPr>
          </a:p>
        </p:txBody>
      </p:sp>
    </p:spTree>
    <p:extLst>
      <p:ext uri="{BB962C8B-B14F-4D97-AF65-F5344CB8AC3E}">
        <p14:creationId xmlns:p14="http://schemas.microsoft.com/office/powerpoint/2010/main" val="389767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2043134" y="1129252"/>
            <a:ext cx="5269355" cy="707886"/>
          </a:xfrm>
          <a:prstGeom prst="rect">
            <a:avLst/>
          </a:prstGeom>
          <a:noFill/>
        </p:spPr>
        <p:txBody>
          <a:bodyPr wrap="square" rtlCol="0">
            <a:spAutoFit/>
          </a:bodyPr>
          <a:lstStyle/>
          <a:p>
            <a:r>
              <a:rPr lang="en-US" sz="4000" b="1" dirty="0" smtClean="0"/>
              <a:t>Table of Contents</a:t>
            </a:r>
            <a:endParaRPr lang="en-US" sz="4000" b="1" dirty="0"/>
          </a:p>
        </p:txBody>
      </p:sp>
      <p:sp>
        <p:nvSpPr>
          <p:cNvPr id="5" name="TextBox 4"/>
          <p:cNvSpPr txBox="1"/>
          <p:nvPr/>
        </p:nvSpPr>
        <p:spPr>
          <a:xfrm>
            <a:off x="1909797" y="2562893"/>
            <a:ext cx="8867060" cy="3108543"/>
          </a:xfrm>
          <a:prstGeom prst="rect">
            <a:avLst/>
          </a:prstGeom>
          <a:noFill/>
        </p:spPr>
        <p:txBody>
          <a:bodyPr wrap="square" rtlCol="0">
            <a:spAutoFit/>
          </a:bodyPr>
          <a:lstStyle/>
          <a:p>
            <a:pPr marL="342900" indent="-342900">
              <a:buFont typeface="Wingdings" panose="05000000000000000000" pitchFamily="2" charset="2"/>
              <a:buChar char="v"/>
            </a:pPr>
            <a:r>
              <a:rPr lang="en-US" sz="2800" dirty="0" smtClean="0">
                <a:solidFill>
                  <a:srgbClr val="FFC000"/>
                </a:solidFill>
              </a:rPr>
              <a:t>Background</a:t>
            </a:r>
          </a:p>
          <a:p>
            <a:pPr marL="342900" indent="-342900">
              <a:buFont typeface="Wingdings" panose="05000000000000000000" pitchFamily="2" charset="2"/>
              <a:buChar char="v"/>
            </a:pPr>
            <a:r>
              <a:rPr lang="en-US" sz="2800" dirty="0" smtClean="0">
                <a:solidFill>
                  <a:srgbClr val="FFC000"/>
                </a:solidFill>
              </a:rPr>
              <a:t>YOLO3 algorithms details</a:t>
            </a:r>
          </a:p>
          <a:p>
            <a:pPr marL="342900" indent="-342900">
              <a:buFont typeface="Wingdings" panose="05000000000000000000" pitchFamily="2" charset="2"/>
              <a:buChar char="v"/>
            </a:pPr>
            <a:r>
              <a:rPr lang="en-US" sz="2800" dirty="0" smtClean="0">
                <a:solidFill>
                  <a:srgbClr val="FFC000"/>
                </a:solidFill>
              </a:rPr>
              <a:t>Data, </a:t>
            </a:r>
            <a:r>
              <a:rPr lang="en-US" sz="2800" dirty="0">
                <a:solidFill>
                  <a:srgbClr val="FFC000"/>
                </a:solidFill>
              </a:rPr>
              <a:t>C</a:t>
            </a:r>
            <a:r>
              <a:rPr lang="en-US" sz="2800" dirty="0" smtClean="0">
                <a:solidFill>
                  <a:srgbClr val="FFC000"/>
                </a:solidFill>
              </a:rPr>
              <a:t>lass Imbalance and Few-Shot learning</a:t>
            </a:r>
          </a:p>
          <a:p>
            <a:pPr marL="342900" indent="-342900">
              <a:buFont typeface="Wingdings" panose="05000000000000000000" pitchFamily="2" charset="2"/>
              <a:buChar char="v"/>
            </a:pPr>
            <a:r>
              <a:rPr lang="en-US" sz="2800" dirty="0" smtClean="0">
                <a:solidFill>
                  <a:srgbClr val="FFC000"/>
                </a:solidFill>
              </a:rPr>
              <a:t>Results</a:t>
            </a:r>
          </a:p>
          <a:p>
            <a:pPr marL="342900" indent="-342900">
              <a:buFont typeface="Wingdings" panose="05000000000000000000" pitchFamily="2" charset="2"/>
              <a:buChar char="v"/>
            </a:pPr>
            <a:r>
              <a:rPr lang="en-US" sz="2800" dirty="0" smtClean="0">
                <a:solidFill>
                  <a:srgbClr val="FFC000"/>
                </a:solidFill>
              </a:rPr>
              <a:t>Conclusion and Discussions</a:t>
            </a:r>
          </a:p>
          <a:p>
            <a:pPr marL="342900" indent="-342900">
              <a:buFont typeface="Wingdings" panose="05000000000000000000" pitchFamily="2" charset="2"/>
              <a:buChar char="v"/>
            </a:pPr>
            <a:endParaRPr lang="en-US" sz="2800" dirty="0" smtClean="0">
              <a:solidFill>
                <a:srgbClr val="FFC000"/>
              </a:solidFill>
            </a:endParaRPr>
          </a:p>
          <a:p>
            <a:pPr marL="342900" indent="-342900">
              <a:buFont typeface="Wingdings" panose="05000000000000000000" pitchFamily="2" charset="2"/>
              <a:buChar char="v"/>
            </a:pPr>
            <a:endParaRPr lang="en-US" sz="2800" dirty="0" smtClean="0">
              <a:solidFill>
                <a:srgbClr val="FFC000"/>
              </a:solidFill>
            </a:endParaRPr>
          </a:p>
        </p:txBody>
      </p:sp>
      <p:sp>
        <p:nvSpPr>
          <p:cNvPr id="6" name="Rectangle 5"/>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655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8077104" cy="461665"/>
          </a:xfrm>
          <a:prstGeom prst="rect">
            <a:avLst/>
          </a:prstGeom>
          <a:noFill/>
        </p:spPr>
        <p:txBody>
          <a:bodyPr wrap="square" rtlCol="0">
            <a:spAutoFit/>
          </a:bodyPr>
          <a:lstStyle/>
          <a:p>
            <a:r>
              <a:rPr lang="en-US" sz="2400" b="1" dirty="0"/>
              <a:t>5</a:t>
            </a:r>
            <a:r>
              <a:rPr lang="en-US" sz="2400" b="1" dirty="0" smtClean="0"/>
              <a:t>. Conclusion and Discussions</a:t>
            </a:r>
            <a:endParaRPr lang="en-US" sz="2400" b="1" dirty="0"/>
          </a:p>
        </p:txBody>
      </p:sp>
      <p:sp>
        <p:nvSpPr>
          <p:cNvPr id="5" name="TextBox 4"/>
          <p:cNvSpPr txBox="1"/>
          <p:nvPr/>
        </p:nvSpPr>
        <p:spPr>
          <a:xfrm>
            <a:off x="818618" y="1207345"/>
            <a:ext cx="10929433" cy="1631216"/>
          </a:xfrm>
          <a:prstGeom prst="rect">
            <a:avLst/>
          </a:prstGeom>
          <a:noFill/>
        </p:spPr>
        <p:txBody>
          <a:bodyPr wrap="square" rtlCol="0">
            <a:spAutoFit/>
          </a:bodyPr>
          <a:lstStyle/>
          <a:p>
            <a:pPr algn="just"/>
            <a:r>
              <a:rPr lang="en-US" sz="2000" dirty="0" smtClean="0"/>
              <a:t>Conclusion:</a:t>
            </a:r>
          </a:p>
          <a:p>
            <a:pPr algn="just"/>
            <a:r>
              <a:rPr lang="en-US" sz="2000" dirty="0" smtClean="0">
                <a:solidFill>
                  <a:schemeClr val="bg1"/>
                </a:solidFill>
              </a:rPr>
              <a:t>Image augmentation is simple but effective to deal with both class imbalance and few-shot learning. This technique boosts the performance of the model from just 0.06 to 0.28mAP for class imbalance data and from 0.11 to 0.37mAP.</a:t>
            </a:r>
          </a:p>
          <a:p>
            <a:pPr algn="just"/>
            <a:r>
              <a:rPr lang="en-US" sz="2000" dirty="0" smtClean="0">
                <a:solidFill>
                  <a:schemeClr val="bg1"/>
                </a:solidFill>
              </a:rPr>
              <a:t>Training time and computational cost also raise significantly when use this method.</a:t>
            </a: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14648" y="2869346"/>
            <a:ext cx="10929433" cy="1015663"/>
          </a:xfrm>
          <a:prstGeom prst="rect">
            <a:avLst/>
          </a:prstGeom>
          <a:noFill/>
        </p:spPr>
        <p:txBody>
          <a:bodyPr wrap="square" rtlCol="0">
            <a:spAutoFit/>
          </a:bodyPr>
          <a:lstStyle/>
          <a:p>
            <a:pPr algn="just"/>
            <a:r>
              <a:rPr lang="en-US" sz="2000" dirty="0" smtClean="0"/>
              <a:t>Limitation:</a:t>
            </a:r>
          </a:p>
          <a:p>
            <a:pPr marL="342900" indent="-342900" algn="just">
              <a:buFontTx/>
              <a:buChar char="-"/>
            </a:pPr>
            <a:r>
              <a:rPr lang="en-US" sz="2000" dirty="0" smtClean="0">
                <a:solidFill>
                  <a:schemeClr val="bg1"/>
                </a:solidFill>
              </a:rPr>
              <a:t>YOLO3 only predicts up to three objects in the same cell.</a:t>
            </a:r>
          </a:p>
          <a:p>
            <a:pPr marL="342900" indent="-342900" algn="just">
              <a:buFontTx/>
              <a:buChar char="-"/>
            </a:pPr>
            <a:r>
              <a:rPr lang="en-US" sz="2000" dirty="0" smtClean="0">
                <a:solidFill>
                  <a:schemeClr val="bg1"/>
                </a:solidFill>
              </a:rPr>
              <a:t>Two objects are assigned to the same anchor box then only one is detected</a:t>
            </a:r>
          </a:p>
        </p:txBody>
      </p:sp>
      <p:sp>
        <p:nvSpPr>
          <p:cNvPr id="10" name="TextBox 9"/>
          <p:cNvSpPr txBox="1"/>
          <p:nvPr/>
        </p:nvSpPr>
        <p:spPr>
          <a:xfrm>
            <a:off x="814648" y="4053662"/>
            <a:ext cx="10929433" cy="1631216"/>
          </a:xfrm>
          <a:prstGeom prst="rect">
            <a:avLst/>
          </a:prstGeom>
          <a:noFill/>
        </p:spPr>
        <p:txBody>
          <a:bodyPr wrap="square" rtlCol="0">
            <a:spAutoFit/>
          </a:bodyPr>
          <a:lstStyle/>
          <a:p>
            <a:pPr algn="just"/>
            <a:r>
              <a:rPr lang="en-US" sz="2000" dirty="0" smtClean="0"/>
              <a:t>Future work:</a:t>
            </a:r>
          </a:p>
          <a:p>
            <a:pPr marL="342900" indent="-342900" algn="just">
              <a:buFontTx/>
              <a:buChar char="-"/>
            </a:pPr>
            <a:r>
              <a:rPr lang="en-US" sz="2000" dirty="0" smtClean="0">
                <a:solidFill>
                  <a:schemeClr val="bg1"/>
                </a:solidFill>
              </a:rPr>
              <a:t>Research newer models: YOLO4, YOLO5, YOLO6</a:t>
            </a:r>
          </a:p>
          <a:p>
            <a:pPr marL="342900" indent="-342900" algn="just">
              <a:buFontTx/>
              <a:buChar char="-"/>
            </a:pPr>
            <a:r>
              <a:rPr lang="en-US" sz="2000" dirty="0" smtClean="0">
                <a:solidFill>
                  <a:schemeClr val="bg1"/>
                </a:solidFill>
              </a:rPr>
              <a:t>Generative Adversarial  Network (GANs) for generating new images</a:t>
            </a:r>
          </a:p>
          <a:p>
            <a:pPr marL="342900" indent="-342900" algn="just">
              <a:buFontTx/>
              <a:buChar char="-"/>
            </a:pPr>
            <a:r>
              <a:rPr lang="en-US" sz="2000" dirty="0" smtClean="0">
                <a:solidFill>
                  <a:schemeClr val="bg1"/>
                </a:solidFill>
              </a:rPr>
              <a:t>Meta-learning algorithms for Few-Shot learning: Siamese Networks, Matching Networks, Meta-Networks, Cross Domain FSL…</a:t>
            </a:r>
          </a:p>
        </p:txBody>
      </p:sp>
    </p:spTree>
    <p:extLst>
      <p:ext uri="{BB962C8B-B14F-4D97-AF65-F5344CB8AC3E}">
        <p14:creationId xmlns:p14="http://schemas.microsoft.com/office/powerpoint/2010/main" val="14429125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3524596" cy="461665"/>
          </a:xfrm>
          <a:prstGeom prst="rect">
            <a:avLst/>
          </a:prstGeom>
          <a:noFill/>
        </p:spPr>
        <p:txBody>
          <a:bodyPr wrap="square" rtlCol="0">
            <a:spAutoFit/>
          </a:bodyPr>
          <a:lstStyle/>
          <a:p>
            <a:r>
              <a:rPr lang="en-US" sz="2400" b="1" dirty="0" smtClean="0"/>
              <a:t>1. Background</a:t>
            </a:r>
            <a:endParaRPr lang="en-US" sz="2400" b="1" dirty="0"/>
          </a:p>
        </p:txBody>
      </p:sp>
      <p:sp>
        <p:nvSpPr>
          <p:cNvPr id="5" name="TextBox 4"/>
          <p:cNvSpPr txBox="1"/>
          <p:nvPr/>
        </p:nvSpPr>
        <p:spPr>
          <a:xfrm>
            <a:off x="814648" y="1180408"/>
            <a:ext cx="6325891" cy="5016758"/>
          </a:xfrm>
          <a:prstGeom prst="rect">
            <a:avLst/>
          </a:prstGeom>
          <a:noFill/>
        </p:spPr>
        <p:txBody>
          <a:bodyPr wrap="square" rtlCol="0">
            <a:spAutoFit/>
          </a:bodyPr>
          <a:lstStyle/>
          <a:p>
            <a:r>
              <a:rPr lang="en-US" sz="2000" dirty="0" smtClean="0">
                <a:solidFill>
                  <a:schemeClr val="bg1"/>
                </a:solidFill>
              </a:rPr>
              <a:t>Computer Vision: </a:t>
            </a:r>
          </a:p>
          <a:p>
            <a:r>
              <a:rPr lang="en-US" sz="2000" dirty="0">
                <a:solidFill>
                  <a:schemeClr val="bg1"/>
                </a:solidFill>
              </a:rPr>
              <a:t>	</a:t>
            </a:r>
            <a:r>
              <a:rPr lang="en-US" sz="2000" dirty="0" smtClean="0">
                <a:solidFill>
                  <a:schemeClr val="bg1"/>
                </a:solidFill>
              </a:rPr>
              <a:t>- An area of artificial intelligence which 	enable computers to derive information 	from images</a:t>
            </a:r>
          </a:p>
          <a:p>
            <a:r>
              <a:rPr lang="en-US" sz="2000" dirty="0">
                <a:solidFill>
                  <a:schemeClr val="bg1"/>
                </a:solidFill>
              </a:rPr>
              <a:t>	</a:t>
            </a:r>
            <a:r>
              <a:rPr lang="en-US" sz="2000" dirty="0" smtClean="0">
                <a:solidFill>
                  <a:schemeClr val="bg1"/>
                </a:solidFill>
              </a:rPr>
              <a:t>- Two essential technologies: deep 	learning and 	convolutional neural 	network (CNN)	</a:t>
            </a:r>
          </a:p>
          <a:p>
            <a:endParaRPr lang="en-US" sz="2000" dirty="0">
              <a:solidFill>
                <a:schemeClr val="bg1"/>
              </a:solidFill>
            </a:endParaRPr>
          </a:p>
          <a:p>
            <a:r>
              <a:rPr lang="en-US" sz="2000" dirty="0" smtClean="0">
                <a:solidFill>
                  <a:schemeClr val="bg1"/>
                </a:solidFill>
              </a:rPr>
              <a:t>Object detection:</a:t>
            </a:r>
          </a:p>
          <a:p>
            <a:r>
              <a:rPr lang="en-US" sz="2000" dirty="0">
                <a:solidFill>
                  <a:schemeClr val="bg1"/>
                </a:solidFill>
              </a:rPr>
              <a:t>	</a:t>
            </a:r>
            <a:r>
              <a:rPr lang="en-US" sz="2000" dirty="0" smtClean="0">
                <a:solidFill>
                  <a:schemeClr val="bg1"/>
                </a:solidFill>
              </a:rPr>
              <a:t>- A branch of computer vision: identify 	object 	types and their locations in images</a:t>
            </a:r>
          </a:p>
          <a:p>
            <a:r>
              <a:rPr lang="en-US" sz="2000" dirty="0">
                <a:solidFill>
                  <a:schemeClr val="bg1"/>
                </a:solidFill>
              </a:rPr>
              <a:t>	</a:t>
            </a:r>
            <a:r>
              <a:rPr lang="en-US" sz="2000" dirty="0" smtClean="0">
                <a:solidFill>
                  <a:schemeClr val="bg1"/>
                </a:solidFill>
              </a:rPr>
              <a:t>- Highly practical fields: autonomous 	driving, video 	surveillance, anomaly 	detection</a:t>
            </a:r>
          </a:p>
          <a:p>
            <a:r>
              <a:rPr lang="en-US" sz="2000" dirty="0">
                <a:solidFill>
                  <a:schemeClr val="bg1"/>
                </a:solidFill>
              </a:rPr>
              <a:t>	</a:t>
            </a:r>
            <a:r>
              <a:rPr lang="en-US" sz="2000" dirty="0" smtClean="0">
                <a:solidFill>
                  <a:schemeClr val="bg1"/>
                </a:solidFill>
              </a:rPr>
              <a:t>- Emerged since 2000 due to deep 	learning and 	power of GPU</a:t>
            </a:r>
          </a:p>
        </p:txBody>
      </p:sp>
      <p:sp>
        <p:nvSpPr>
          <p:cNvPr id="6" name="Rectangle 5"/>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8360" y="3842535"/>
            <a:ext cx="3750066" cy="2229492"/>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8359" y="1462903"/>
            <a:ext cx="3750067" cy="2056903"/>
          </a:xfrm>
          <a:prstGeom prst="rect">
            <a:avLst/>
          </a:prstGeom>
        </p:spPr>
      </p:pic>
    </p:spTree>
    <p:extLst>
      <p:ext uri="{BB962C8B-B14F-4D97-AF65-F5344CB8AC3E}">
        <p14:creationId xmlns:p14="http://schemas.microsoft.com/office/powerpoint/2010/main" val="4224980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7" y="714895"/>
            <a:ext cx="3740727" cy="461665"/>
          </a:xfrm>
          <a:prstGeom prst="rect">
            <a:avLst/>
          </a:prstGeom>
          <a:noFill/>
        </p:spPr>
        <p:txBody>
          <a:bodyPr wrap="square" rtlCol="0">
            <a:spAutoFit/>
          </a:bodyPr>
          <a:lstStyle/>
          <a:p>
            <a:r>
              <a:rPr lang="en-US" sz="2400" b="1" dirty="0" smtClean="0"/>
              <a:t>1. Background</a:t>
            </a:r>
            <a:endParaRPr lang="en-US" sz="2400" b="1" dirty="0"/>
          </a:p>
        </p:txBody>
      </p:sp>
      <p:sp>
        <p:nvSpPr>
          <p:cNvPr id="5" name="TextBox 4"/>
          <p:cNvSpPr txBox="1"/>
          <p:nvPr/>
        </p:nvSpPr>
        <p:spPr>
          <a:xfrm>
            <a:off x="814648" y="1180408"/>
            <a:ext cx="8221287" cy="2554545"/>
          </a:xfrm>
          <a:prstGeom prst="rect">
            <a:avLst/>
          </a:prstGeom>
          <a:noFill/>
        </p:spPr>
        <p:txBody>
          <a:bodyPr wrap="square" rtlCol="0">
            <a:spAutoFit/>
          </a:bodyPr>
          <a:lstStyle/>
          <a:p>
            <a:r>
              <a:rPr lang="en-US" sz="2000" dirty="0" smtClean="0">
                <a:solidFill>
                  <a:schemeClr val="bg1"/>
                </a:solidFill>
              </a:rPr>
              <a:t>Object Detection</a:t>
            </a:r>
          </a:p>
          <a:p>
            <a:r>
              <a:rPr lang="en-US" sz="2000" dirty="0" smtClean="0">
                <a:solidFill>
                  <a:schemeClr val="bg1"/>
                </a:solidFill>
              </a:rPr>
              <a:t>	- Two categories of algorithms: </a:t>
            </a:r>
          </a:p>
          <a:p>
            <a:r>
              <a:rPr lang="en-US" sz="2000" dirty="0" smtClean="0">
                <a:solidFill>
                  <a:schemeClr val="bg1"/>
                </a:solidFill>
              </a:rPr>
              <a:t>		+ One stage: YOLO , SSD (2016), </a:t>
            </a:r>
            <a:r>
              <a:rPr lang="en-US" sz="2000" dirty="0" err="1" smtClean="0">
                <a:solidFill>
                  <a:schemeClr val="bg1"/>
                </a:solidFill>
              </a:rPr>
              <a:t>RetinaNet</a:t>
            </a:r>
            <a:r>
              <a:rPr lang="en-US" sz="2000" dirty="0" smtClean="0">
                <a:solidFill>
                  <a:schemeClr val="bg1"/>
                </a:solidFill>
              </a:rPr>
              <a:t>(2017), 		YOLO3 (2018), YOLO5(2020), YOLOR(2021)</a:t>
            </a:r>
          </a:p>
          <a:p>
            <a:r>
              <a:rPr lang="en-US" sz="2000" dirty="0" smtClean="0">
                <a:solidFill>
                  <a:schemeClr val="bg1"/>
                </a:solidFill>
              </a:rPr>
              <a:t>		+ Two stages: RCNN, Fast RCNN,  Faster RCNN</a:t>
            </a:r>
          </a:p>
          <a:p>
            <a:endParaRPr lang="en-US" sz="2000" dirty="0" smtClean="0">
              <a:solidFill>
                <a:schemeClr val="bg1"/>
              </a:solidFill>
            </a:endParaRPr>
          </a:p>
          <a:p>
            <a:r>
              <a:rPr lang="en-US" sz="2000" dirty="0" smtClean="0">
                <a:solidFill>
                  <a:schemeClr val="bg1"/>
                </a:solidFill>
              </a:rPr>
              <a:t>YOLO3 developed by Joseph </a:t>
            </a:r>
            <a:r>
              <a:rPr lang="en-US" sz="2000" dirty="0" err="1" smtClean="0">
                <a:solidFill>
                  <a:schemeClr val="bg1"/>
                </a:solidFill>
              </a:rPr>
              <a:t>Redmon</a:t>
            </a:r>
            <a:r>
              <a:rPr lang="en-US" sz="2000" dirty="0" smtClean="0">
                <a:solidFill>
                  <a:schemeClr val="bg1"/>
                </a:solidFill>
              </a:rPr>
              <a:t> in 2018: Main focus of this dissertation together with class imbalance and few-shot learning.</a:t>
            </a:r>
          </a:p>
        </p:txBody>
      </p:sp>
      <p:sp>
        <p:nvSpPr>
          <p:cNvPr id="6" name="Rectangle 5"/>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797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4214552" cy="461665"/>
          </a:xfrm>
          <a:prstGeom prst="rect">
            <a:avLst/>
          </a:prstGeom>
          <a:noFill/>
        </p:spPr>
        <p:txBody>
          <a:bodyPr wrap="square" rtlCol="0">
            <a:spAutoFit/>
          </a:bodyPr>
          <a:lstStyle/>
          <a:p>
            <a:r>
              <a:rPr lang="en-US" sz="2400" b="1" dirty="0"/>
              <a:t>2</a:t>
            </a:r>
            <a:r>
              <a:rPr lang="en-US" sz="2400" b="1" dirty="0" smtClean="0"/>
              <a:t>. YOLO algorithms details</a:t>
            </a:r>
            <a:endParaRPr lang="en-US" sz="2400" b="1" dirty="0"/>
          </a:p>
        </p:txBody>
      </p:sp>
      <p:sp>
        <p:nvSpPr>
          <p:cNvPr id="5" name="TextBox 4"/>
          <p:cNvSpPr txBox="1"/>
          <p:nvPr/>
        </p:nvSpPr>
        <p:spPr>
          <a:xfrm>
            <a:off x="814648" y="1289923"/>
            <a:ext cx="10965984" cy="1015663"/>
          </a:xfrm>
          <a:prstGeom prst="rect">
            <a:avLst/>
          </a:prstGeom>
          <a:noFill/>
        </p:spPr>
        <p:txBody>
          <a:bodyPr wrap="square" rtlCol="0">
            <a:spAutoFit/>
          </a:bodyPr>
          <a:lstStyle/>
          <a:p>
            <a:r>
              <a:rPr lang="en-US" sz="2000" dirty="0" smtClean="0">
                <a:solidFill>
                  <a:schemeClr val="bg1"/>
                </a:solidFill>
              </a:rPr>
              <a:t>Images are divided into </a:t>
            </a:r>
            <a:r>
              <a:rPr lang="en-US" sz="2000" dirty="0" err="1" smtClean="0">
                <a:solidFill>
                  <a:schemeClr val="bg1"/>
                </a:solidFill>
              </a:rPr>
              <a:t>NxN</a:t>
            </a:r>
            <a:r>
              <a:rPr lang="en-US" sz="2000" dirty="0" smtClean="0">
                <a:solidFill>
                  <a:schemeClr val="bg1"/>
                </a:solidFill>
              </a:rPr>
              <a:t> grid then pass through a CNN network. This network will detect objects in each cell</a:t>
            </a:r>
          </a:p>
          <a:p>
            <a:r>
              <a:rPr lang="en-US" sz="2000" dirty="0" smtClean="0">
                <a:solidFill>
                  <a:schemeClr val="bg1"/>
                </a:solidFill>
              </a:rPr>
              <a:t>-   Each cell go through CNN will output three vector objects : ( </a:t>
            </a:r>
            <a:r>
              <a:rPr lang="en-US" sz="2000" dirty="0" err="1" smtClean="0">
                <a:solidFill>
                  <a:schemeClr val="bg1"/>
                </a:solidFill>
              </a:rPr>
              <a:t>t</a:t>
            </a:r>
            <a:r>
              <a:rPr lang="en-US" sz="2000" baseline="-25000" dirty="0" err="1" smtClean="0">
                <a:solidFill>
                  <a:schemeClr val="bg1"/>
                </a:solidFill>
              </a:rPr>
              <a:t>x</a:t>
            </a:r>
            <a:r>
              <a:rPr lang="en-US" sz="2000" dirty="0" smtClean="0">
                <a:solidFill>
                  <a:schemeClr val="bg1"/>
                </a:solidFill>
              </a:rPr>
              <a:t>, t</a:t>
            </a:r>
            <a:r>
              <a:rPr lang="en-US" sz="2000" baseline="-25000" dirty="0" smtClean="0">
                <a:solidFill>
                  <a:schemeClr val="bg1"/>
                </a:solidFill>
              </a:rPr>
              <a:t>y</a:t>
            </a:r>
            <a:r>
              <a:rPr lang="en-US" sz="2000" dirty="0" smtClean="0">
                <a:solidFill>
                  <a:schemeClr val="bg1"/>
                </a:solidFill>
              </a:rPr>
              <a:t>, </a:t>
            </a:r>
            <a:r>
              <a:rPr lang="en-US" sz="2000" dirty="0" err="1" smtClean="0">
                <a:solidFill>
                  <a:schemeClr val="bg1"/>
                </a:solidFill>
              </a:rPr>
              <a:t>t</a:t>
            </a:r>
            <a:r>
              <a:rPr lang="en-US" sz="2000" baseline="-25000" dirty="0" err="1" smtClean="0">
                <a:solidFill>
                  <a:schemeClr val="bg1"/>
                </a:solidFill>
              </a:rPr>
              <a:t>w</a:t>
            </a:r>
            <a:r>
              <a:rPr lang="en-US" sz="2000" dirty="0" smtClean="0">
                <a:solidFill>
                  <a:schemeClr val="bg1"/>
                </a:solidFill>
              </a:rPr>
              <a:t>, </a:t>
            </a:r>
            <a:r>
              <a:rPr lang="en-US" sz="2000" dirty="0" err="1" smtClean="0">
                <a:solidFill>
                  <a:schemeClr val="bg1"/>
                </a:solidFill>
              </a:rPr>
              <a:t>t</a:t>
            </a:r>
            <a:r>
              <a:rPr lang="en-US" sz="2000" baseline="-25000" dirty="0" err="1" smtClean="0">
                <a:solidFill>
                  <a:schemeClr val="bg1"/>
                </a:solidFill>
              </a:rPr>
              <a:t>h</a:t>
            </a:r>
            <a:r>
              <a:rPr lang="en-US" sz="2000" dirty="0" smtClean="0">
                <a:solidFill>
                  <a:schemeClr val="bg1"/>
                </a:solidFill>
              </a:rPr>
              <a:t>, p</a:t>
            </a:r>
            <a:r>
              <a:rPr lang="en-US" sz="2000" baseline="-25000" dirty="0" smtClean="0">
                <a:solidFill>
                  <a:schemeClr val="bg1"/>
                </a:solidFill>
              </a:rPr>
              <a:t>c</a:t>
            </a:r>
            <a:r>
              <a:rPr lang="en-US" sz="2000" dirty="0" smtClean="0">
                <a:solidFill>
                  <a:schemeClr val="bg1"/>
                </a:solidFill>
              </a:rPr>
              <a:t> , C</a:t>
            </a:r>
            <a:r>
              <a:rPr lang="en-US" sz="2000" baseline="-25000" dirty="0" smtClean="0">
                <a:solidFill>
                  <a:schemeClr val="bg1"/>
                </a:solidFill>
              </a:rPr>
              <a:t>1</a:t>
            </a:r>
            <a:r>
              <a:rPr lang="en-US" sz="2000" dirty="0" smtClean="0">
                <a:solidFill>
                  <a:schemeClr val="bg1"/>
                </a:solidFill>
              </a:rPr>
              <a:t>,…,</a:t>
            </a:r>
            <a:r>
              <a:rPr lang="en-US" sz="2000" dirty="0" err="1" smtClean="0">
                <a:solidFill>
                  <a:schemeClr val="bg1"/>
                </a:solidFill>
              </a:rPr>
              <a:t>C</a:t>
            </a:r>
            <a:r>
              <a:rPr lang="en-US" sz="2000" baseline="-25000" dirty="0" err="1" smtClean="0">
                <a:solidFill>
                  <a:schemeClr val="bg1"/>
                </a:solidFill>
              </a:rPr>
              <a:t>k</a:t>
            </a:r>
            <a:r>
              <a:rPr lang="en-US" sz="2000" baseline="-25000" dirty="0" smtClean="0">
                <a:solidFill>
                  <a:schemeClr val="bg1"/>
                </a:solidFill>
              </a:rPr>
              <a:t> </a:t>
            </a:r>
            <a:r>
              <a:rPr lang="en-US" sz="2000" dirty="0" smtClean="0">
                <a:solidFill>
                  <a:schemeClr val="bg1"/>
                </a:solidFill>
              </a:rPr>
              <a:t>) </a:t>
            </a:r>
          </a:p>
        </p:txBody>
      </p:sp>
      <p:pic>
        <p:nvPicPr>
          <p:cNvPr id="6" name="Picture 5"/>
          <p:cNvPicPr>
            <a:picLocks noChangeAspect="1"/>
          </p:cNvPicPr>
          <p:nvPr/>
        </p:nvPicPr>
        <p:blipFill>
          <a:blip r:embed="rId3"/>
          <a:stretch>
            <a:fillRect/>
          </a:stretch>
        </p:blipFill>
        <p:spPr>
          <a:xfrm>
            <a:off x="601720" y="2897030"/>
            <a:ext cx="1609465" cy="2333885"/>
          </a:xfrm>
          <a:prstGeom prst="rect">
            <a:avLst/>
          </a:prstGeom>
        </p:spPr>
      </p:pic>
      <p:pic>
        <p:nvPicPr>
          <p:cNvPr id="7" name="Picture 6"/>
          <p:cNvPicPr>
            <a:picLocks noChangeAspect="1"/>
          </p:cNvPicPr>
          <p:nvPr/>
        </p:nvPicPr>
        <p:blipFill>
          <a:blip r:embed="rId3"/>
          <a:stretch>
            <a:fillRect/>
          </a:stretch>
        </p:blipFill>
        <p:spPr>
          <a:xfrm>
            <a:off x="4681256" y="2897030"/>
            <a:ext cx="1620981" cy="1519238"/>
          </a:xfrm>
          <a:prstGeom prst="rect">
            <a:avLst/>
          </a:prstGeom>
        </p:spPr>
      </p:pic>
      <p:sp>
        <p:nvSpPr>
          <p:cNvPr id="8" name="Rectangle 7"/>
          <p:cNvSpPr/>
          <p:nvPr/>
        </p:nvSpPr>
        <p:spPr>
          <a:xfrm>
            <a:off x="2912727" y="3161841"/>
            <a:ext cx="1329141" cy="717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 Image pre-processing unit</a:t>
            </a:r>
            <a:endParaRPr lang="en-US" sz="1400" dirty="0">
              <a:solidFill>
                <a:schemeClr val="tx1"/>
              </a:solidFill>
            </a:endParaRPr>
          </a:p>
        </p:txBody>
      </p:sp>
      <p:sp>
        <p:nvSpPr>
          <p:cNvPr id="9" name="Right Arrow 8"/>
          <p:cNvSpPr/>
          <p:nvPr/>
        </p:nvSpPr>
        <p:spPr>
          <a:xfrm>
            <a:off x="2211185" y="3385898"/>
            <a:ext cx="701542" cy="270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a:off x="4241868" y="3422897"/>
            <a:ext cx="439387" cy="233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a:stCxn id="7" idx="0"/>
            <a:endCxn id="7" idx="2"/>
          </p:cNvCxnSpPr>
          <p:nvPr/>
        </p:nvCxnSpPr>
        <p:spPr>
          <a:xfrm>
            <a:off x="5491747" y="2897030"/>
            <a:ext cx="0" cy="15192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7" idx="1"/>
            <a:endCxn id="7" idx="3"/>
          </p:cNvCxnSpPr>
          <p:nvPr/>
        </p:nvCxnSpPr>
        <p:spPr>
          <a:xfrm>
            <a:off x="4681256" y="3656649"/>
            <a:ext cx="16209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885215" y="2891488"/>
            <a:ext cx="0" cy="15192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081651" y="2897030"/>
            <a:ext cx="0" cy="151923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681255" y="3301973"/>
            <a:ext cx="16209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1256" y="4041805"/>
            <a:ext cx="162098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465621" y="3072977"/>
            <a:ext cx="1460270" cy="806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CNN</a:t>
            </a:r>
            <a:endParaRPr lang="en-US" dirty="0">
              <a:solidFill>
                <a:schemeClr val="tx1"/>
              </a:solidFill>
            </a:endParaRPr>
          </a:p>
        </p:txBody>
      </p:sp>
      <p:sp>
        <p:nvSpPr>
          <p:cNvPr id="18" name="Right Arrow 17"/>
          <p:cNvSpPr/>
          <p:nvPr/>
        </p:nvSpPr>
        <p:spPr>
          <a:xfrm>
            <a:off x="6295311" y="3422898"/>
            <a:ext cx="1202174" cy="233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9165778" y="3017944"/>
            <a:ext cx="2614854" cy="338554"/>
          </a:xfrm>
          <a:prstGeom prst="rect">
            <a:avLst/>
          </a:prstGeom>
          <a:noFill/>
        </p:spPr>
        <p:txBody>
          <a:bodyPr wrap="square" rtlCol="0">
            <a:spAutoFit/>
          </a:bodyPr>
          <a:lstStyle/>
          <a:p>
            <a:r>
              <a:rPr lang="en-US" sz="1600" dirty="0" smtClean="0">
                <a:solidFill>
                  <a:schemeClr val="bg1"/>
                </a:solidFill>
              </a:rPr>
              <a:t>NxNx3x(5+nb_classes)</a:t>
            </a:r>
            <a:endParaRPr lang="en-US" sz="1600" dirty="0">
              <a:solidFill>
                <a:schemeClr val="bg1"/>
              </a:solidFill>
            </a:endParaRPr>
          </a:p>
        </p:txBody>
      </p:sp>
      <p:sp>
        <p:nvSpPr>
          <p:cNvPr id="20" name="TextBox 19"/>
          <p:cNvSpPr txBox="1"/>
          <p:nvPr/>
        </p:nvSpPr>
        <p:spPr>
          <a:xfrm>
            <a:off x="9040085" y="2260936"/>
            <a:ext cx="3684555" cy="369332"/>
          </a:xfrm>
          <a:prstGeom prst="rect">
            <a:avLst/>
          </a:prstGeom>
          <a:noFill/>
        </p:spPr>
        <p:txBody>
          <a:bodyPr wrap="square" rtlCol="0">
            <a:spAutoFit/>
          </a:bodyPr>
          <a:lstStyle/>
          <a:p>
            <a:r>
              <a:rPr lang="en-US" dirty="0" smtClean="0">
                <a:solidFill>
                  <a:schemeClr val="bg1"/>
                </a:solidFill>
              </a:rPr>
              <a:t>( t</a:t>
            </a:r>
            <a:r>
              <a:rPr lang="en-US" baseline="-25000" dirty="0" smtClean="0">
                <a:solidFill>
                  <a:schemeClr val="bg1"/>
                </a:solidFill>
              </a:rPr>
              <a:t>x</a:t>
            </a:r>
            <a:r>
              <a:rPr lang="en-US" dirty="0" smtClean="0">
                <a:solidFill>
                  <a:schemeClr val="bg1"/>
                </a:solidFill>
              </a:rPr>
              <a:t>, t</a:t>
            </a:r>
            <a:r>
              <a:rPr lang="en-US" baseline="-25000" dirty="0" smtClean="0">
                <a:solidFill>
                  <a:schemeClr val="bg1"/>
                </a:solidFill>
              </a:rPr>
              <a:t>y</a:t>
            </a:r>
            <a:r>
              <a:rPr lang="en-US" dirty="0" smtClean="0">
                <a:solidFill>
                  <a:schemeClr val="bg1"/>
                </a:solidFill>
              </a:rPr>
              <a:t>, t</a:t>
            </a:r>
            <a:r>
              <a:rPr lang="en-US" baseline="-25000" dirty="0" smtClean="0">
                <a:solidFill>
                  <a:schemeClr val="bg1"/>
                </a:solidFill>
              </a:rPr>
              <a:t>w</a:t>
            </a:r>
            <a:r>
              <a:rPr lang="en-US" dirty="0" smtClean="0">
                <a:solidFill>
                  <a:schemeClr val="bg1"/>
                </a:solidFill>
              </a:rPr>
              <a:t>, t</a:t>
            </a:r>
            <a:r>
              <a:rPr lang="en-US" baseline="-25000" dirty="0" smtClean="0">
                <a:solidFill>
                  <a:schemeClr val="bg1"/>
                </a:solidFill>
              </a:rPr>
              <a:t>h</a:t>
            </a:r>
            <a:r>
              <a:rPr lang="en-US" dirty="0" smtClean="0">
                <a:solidFill>
                  <a:schemeClr val="bg1"/>
                </a:solidFill>
              </a:rPr>
              <a:t>, p</a:t>
            </a:r>
            <a:r>
              <a:rPr lang="en-US" baseline="-25000" dirty="0" smtClean="0">
                <a:solidFill>
                  <a:schemeClr val="bg1"/>
                </a:solidFill>
              </a:rPr>
              <a:t>c</a:t>
            </a:r>
            <a:r>
              <a:rPr lang="en-US" dirty="0" smtClean="0">
                <a:solidFill>
                  <a:schemeClr val="bg1"/>
                </a:solidFill>
              </a:rPr>
              <a:t> , C</a:t>
            </a:r>
            <a:r>
              <a:rPr lang="en-US" baseline="-25000" dirty="0" smtClean="0">
                <a:solidFill>
                  <a:schemeClr val="bg1"/>
                </a:solidFill>
              </a:rPr>
              <a:t>1</a:t>
            </a:r>
            <a:r>
              <a:rPr lang="en-US" dirty="0" smtClean="0">
                <a:solidFill>
                  <a:schemeClr val="bg1"/>
                </a:solidFill>
              </a:rPr>
              <a:t>,…,</a:t>
            </a:r>
            <a:r>
              <a:rPr lang="en-US" dirty="0" err="1" smtClean="0">
                <a:solidFill>
                  <a:schemeClr val="bg1"/>
                </a:solidFill>
              </a:rPr>
              <a:t>C</a:t>
            </a:r>
            <a:r>
              <a:rPr lang="en-US" baseline="-25000" dirty="0" err="1" smtClean="0">
                <a:solidFill>
                  <a:schemeClr val="bg1"/>
                </a:solidFill>
              </a:rPr>
              <a:t>k</a:t>
            </a:r>
            <a:r>
              <a:rPr lang="en-US" baseline="-25000" dirty="0" smtClean="0">
                <a:solidFill>
                  <a:schemeClr val="bg1"/>
                </a:solidFill>
              </a:rPr>
              <a:t> </a:t>
            </a:r>
            <a:r>
              <a:rPr lang="en-US" dirty="0" smtClean="0">
                <a:solidFill>
                  <a:schemeClr val="bg1"/>
                </a:solidFill>
              </a:rPr>
              <a:t>) </a:t>
            </a:r>
            <a:endParaRPr lang="en-US" dirty="0">
              <a:solidFill>
                <a:schemeClr val="bg1"/>
              </a:solidFill>
            </a:endParaRPr>
          </a:p>
        </p:txBody>
      </p:sp>
      <p:sp>
        <p:nvSpPr>
          <p:cNvPr id="21" name="Rectangle 20"/>
          <p:cNvSpPr/>
          <p:nvPr/>
        </p:nvSpPr>
        <p:spPr>
          <a:xfrm>
            <a:off x="7579816" y="5007750"/>
            <a:ext cx="1460270" cy="8063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Output processing unit</a:t>
            </a:r>
            <a:endParaRPr lang="en-US" sz="1400" dirty="0">
              <a:solidFill>
                <a:schemeClr val="tx1"/>
              </a:solidFill>
            </a:endParaRPr>
          </a:p>
        </p:txBody>
      </p:sp>
      <p:sp>
        <p:nvSpPr>
          <p:cNvPr id="22" name="Rectangle 21"/>
          <p:cNvSpPr/>
          <p:nvPr/>
        </p:nvSpPr>
        <p:spPr>
          <a:xfrm>
            <a:off x="10523019" y="3477142"/>
            <a:ext cx="136266" cy="1953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rot="5400000">
            <a:off x="9732117" y="4627443"/>
            <a:ext cx="235136" cy="1619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8925891" y="3477139"/>
            <a:ext cx="1720338" cy="132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193619" y="4459811"/>
            <a:ext cx="1006633" cy="369332"/>
          </a:xfrm>
          <a:prstGeom prst="rect">
            <a:avLst/>
          </a:prstGeom>
          <a:noFill/>
        </p:spPr>
        <p:txBody>
          <a:bodyPr wrap="square" rtlCol="0">
            <a:spAutoFit/>
          </a:bodyPr>
          <a:lstStyle/>
          <a:p>
            <a:r>
              <a:rPr lang="en-US" dirty="0" err="1" smtClean="0">
                <a:solidFill>
                  <a:schemeClr val="bg1"/>
                </a:solidFill>
              </a:rPr>
              <a:t>NxN</a:t>
            </a:r>
            <a:endParaRPr lang="en-US" dirty="0">
              <a:solidFill>
                <a:schemeClr val="bg1"/>
              </a:solidFill>
            </a:endParaRPr>
          </a:p>
        </p:txBody>
      </p:sp>
      <p:sp>
        <p:nvSpPr>
          <p:cNvPr id="26" name="Down Arrow 25"/>
          <p:cNvSpPr/>
          <p:nvPr/>
        </p:nvSpPr>
        <p:spPr>
          <a:xfrm rot="5400000">
            <a:off x="7138717" y="5045378"/>
            <a:ext cx="245040" cy="773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5149341" y="5034657"/>
            <a:ext cx="2248439" cy="584775"/>
          </a:xfrm>
          <a:prstGeom prst="rect">
            <a:avLst/>
          </a:prstGeom>
          <a:noFill/>
        </p:spPr>
        <p:txBody>
          <a:bodyPr wrap="square" rtlCol="0">
            <a:spAutoFit/>
          </a:bodyPr>
          <a:lstStyle/>
          <a:p>
            <a:pPr algn="ctr"/>
            <a:r>
              <a:rPr lang="en-US" sz="1600" dirty="0" smtClean="0">
                <a:solidFill>
                  <a:schemeClr val="bg1"/>
                </a:solidFill>
              </a:rPr>
              <a:t>List of objects in images</a:t>
            </a:r>
            <a:endParaRPr lang="en-US" sz="1600" dirty="0">
              <a:solidFill>
                <a:schemeClr val="bg1"/>
              </a:solidFill>
            </a:endParaRPr>
          </a:p>
        </p:txBody>
      </p:sp>
      <p:sp>
        <p:nvSpPr>
          <p:cNvPr id="28" name="Rectangle 2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0008704" y="3017944"/>
            <a:ext cx="1371600" cy="0"/>
          </a:xfrm>
          <a:prstGeom prst="line">
            <a:avLst/>
          </a:prstGeom>
          <a:ln w="28575">
            <a:solidFill>
              <a:srgbClr val="FF0000">
                <a:alpha val="60000"/>
              </a:srgb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10485780" y="2630268"/>
            <a:ext cx="173505" cy="387676"/>
          </a:xfrm>
          <a:prstGeom prst="straightConnector1">
            <a:avLst/>
          </a:prstGeom>
          <a:ln w="19050">
            <a:solidFill>
              <a:srgbClr val="FF0000">
                <a:alpha val="6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9165778" y="2630268"/>
            <a:ext cx="2741300" cy="0"/>
          </a:xfrm>
          <a:prstGeom prst="line">
            <a:avLst/>
          </a:prstGeom>
          <a:ln w="19050">
            <a:solidFill>
              <a:srgbClr val="FF0000">
                <a:alpha val="60000"/>
              </a:srgb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85801" y="5369549"/>
            <a:ext cx="7652656" cy="1200329"/>
          </a:xfrm>
          <a:prstGeom prst="rect">
            <a:avLst/>
          </a:prstGeom>
          <a:noFill/>
        </p:spPr>
        <p:txBody>
          <a:bodyPr wrap="square" rtlCol="0">
            <a:spAutoFit/>
          </a:bodyPr>
          <a:lstStyle/>
          <a:p>
            <a:r>
              <a:rPr lang="en-US" dirty="0" err="1" smtClean="0">
                <a:solidFill>
                  <a:schemeClr val="bg1"/>
                </a:solidFill>
              </a:rPr>
              <a:t>t</a:t>
            </a:r>
            <a:r>
              <a:rPr lang="en-US" baseline="-25000" dirty="0" err="1" smtClean="0">
                <a:solidFill>
                  <a:schemeClr val="bg1"/>
                </a:solidFill>
              </a:rPr>
              <a:t>x</a:t>
            </a:r>
            <a:r>
              <a:rPr lang="en-US" dirty="0" smtClean="0">
                <a:solidFill>
                  <a:schemeClr val="bg1"/>
                </a:solidFill>
              </a:rPr>
              <a:t>, t</a:t>
            </a:r>
            <a:r>
              <a:rPr lang="en-US" baseline="-25000" dirty="0" smtClean="0">
                <a:solidFill>
                  <a:schemeClr val="bg1"/>
                </a:solidFill>
              </a:rPr>
              <a:t>y </a:t>
            </a:r>
            <a:r>
              <a:rPr lang="en-US" dirty="0" smtClean="0">
                <a:solidFill>
                  <a:schemeClr val="bg1"/>
                </a:solidFill>
              </a:rPr>
              <a:t>: center coordinates of object</a:t>
            </a:r>
          </a:p>
          <a:p>
            <a:r>
              <a:rPr lang="en-US" dirty="0" err="1" smtClean="0">
                <a:solidFill>
                  <a:schemeClr val="bg1"/>
                </a:solidFill>
              </a:rPr>
              <a:t>t</a:t>
            </a:r>
            <a:r>
              <a:rPr lang="en-US" baseline="-25000" dirty="0" err="1" smtClean="0">
                <a:solidFill>
                  <a:schemeClr val="bg1"/>
                </a:solidFill>
              </a:rPr>
              <a:t>w</a:t>
            </a:r>
            <a:r>
              <a:rPr lang="en-US" dirty="0" smtClean="0">
                <a:solidFill>
                  <a:schemeClr val="bg1"/>
                </a:solidFill>
              </a:rPr>
              <a:t>, </a:t>
            </a:r>
            <a:r>
              <a:rPr lang="en-US" dirty="0" err="1" smtClean="0">
                <a:solidFill>
                  <a:schemeClr val="bg1"/>
                </a:solidFill>
              </a:rPr>
              <a:t>t</a:t>
            </a:r>
            <a:r>
              <a:rPr lang="en-US" baseline="-25000" dirty="0" err="1" smtClean="0">
                <a:solidFill>
                  <a:schemeClr val="bg1"/>
                </a:solidFill>
              </a:rPr>
              <a:t>h</a:t>
            </a:r>
            <a:r>
              <a:rPr lang="en-US" dirty="0" smtClean="0">
                <a:solidFill>
                  <a:schemeClr val="bg1"/>
                </a:solidFill>
              </a:rPr>
              <a:t> : width and height of object</a:t>
            </a:r>
          </a:p>
          <a:p>
            <a:r>
              <a:rPr lang="en-US" dirty="0" smtClean="0">
                <a:solidFill>
                  <a:schemeClr val="bg1"/>
                </a:solidFill>
              </a:rPr>
              <a:t>P</a:t>
            </a:r>
            <a:r>
              <a:rPr lang="en-US" baseline="-25000" dirty="0" smtClean="0">
                <a:solidFill>
                  <a:schemeClr val="bg1"/>
                </a:solidFill>
              </a:rPr>
              <a:t>c </a:t>
            </a:r>
            <a:r>
              <a:rPr lang="en-US" dirty="0" smtClean="0">
                <a:solidFill>
                  <a:schemeClr val="bg1"/>
                </a:solidFill>
              </a:rPr>
              <a:t>: probability that an object exist in the cell</a:t>
            </a:r>
          </a:p>
          <a:p>
            <a:r>
              <a:rPr lang="en-US" dirty="0" smtClean="0">
                <a:solidFill>
                  <a:schemeClr val="bg1"/>
                </a:solidFill>
              </a:rPr>
              <a:t>C</a:t>
            </a:r>
            <a:r>
              <a:rPr lang="en-US" baseline="-25000" dirty="0" smtClean="0">
                <a:solidFill>
                  <a:schemeClr val="bg1"/>
                </a:solidFill>
              </a:rPr>
              <a:t>1</a:t>
            </a:r>
            <a:r>
              <a:rPr lang="en-US" dirty="0" smtClean="0">
                <a:solidFill>
                  <a:schemeClr val="bg1"/>
                </a:solidFill>
              </a:rPr>
              <a:t>, C</a:t>
            </a:r>
            <a:r>
              <a:rPr lang="en-US" baseline="-25000" dirty="0" smtClean="0">
                <a:solidFill>
                  <a:schemeClr val="bg1"/>
                </a:solidFill>
              </a:rPr>
              <a:t>2</a:t>
            </a:r>
            <a:r>
              <a:rPr lang="en-US" dirty="0" smtClean="0">
                <a:solidFill>
                  <a:schemeClr val="bg1"/>
                </a:solidFill>
              </a:rPr>
              <a:t>,…, </a:t>
            </a:r>
            <a:r>
              <a:rPr lang="en-US" dirty="0" err="1" smtClean="0">
                <a:solidFill>
                  <a:schemeClr val="bg1"/>
                </a:solidFill>
              </a:rPr>
              <a:t>C</a:t>
            </a:r>
            <a:r>
              <a:rPr lang="en-US" baseline="-25000" dirty="0" err="1" smtClean="0">
                <a:solidFill>
                  <a:schemeClr val="bg1"/>
                </a:solidFill>
              </a:rPr>
              <a:t>k</a:t>
            </a:r>
            <a:r>
              <a:rPr lang="en-US" dirty="0" smtClean="0">
                <a:solidFill>
                  <a:schemeClr val="bg1"/>
                </a:solidFill>
              </a:rPr>
              <a:t>: probability that detected object is class 1,…, class k</a:t>
            </a:r>
            <a:endParaRPr lang="en-US" dirty="0">
              <a:solidFill>
                <a:schemeClr val="bg1"/>
              </a:solidFill>
            </a:endParaRPr>
          </a:p>
        </p:txBody>
      </p:sp>
    </p:spTree>
    <p:extLst>
      <p:ext uri="{BB962C8B-B14F-4D97-AF65-F5344CB8AC3E}">
        <p14:creationId xmlns:p14="http://schemas.microsoft.com/office/powerpoint/2010/main" val="1468240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4214552" cy="461665"/>
          </a:xfrm>
          <a:prstGeom prst="rect">
            <a:avLst/>
          </a:prstGeom>
          <a:noFill/>
        </p:spPr>
        <p:txBody>
          <a:bodyPr wrap="square" rtlCol="0">
            <a:spAutoFit/>
          </a:bodyPr>
          <a:lstStyle/>
          <a:p>
            <a:r>
              <a:rPr lang="en-US" sz="2400" b="1" dirty="0"/>
              <a:t>2</a:t>
            </a:r>
            <a:r>
              <a:rPr lang="en-US" sz="2400" b="1" dirty="0" smtClean="0"/>
              <a:t>. YOLO algorithms details</a:t>
            </a:r>
            <a:endParaRPr lang="en-US" sz="2400" b="1" dirty="0"/>
          </a:p>
        </p:txBody>
      </p:sp>
      <p:sp>
        <p:nvSpPr>
          <p:cNvPr id="5" name="TextBox 4"/>
          <p:cNvSpPr txBox="1"/>
          <p:nvPr/>
        </p:nvSpPr>
        <p:spPr>
          <a:xfrm>
            <a:off x="814648" y="1235493"/>
            <a:ext cx="10965984" cy="400110"/>
          </a:xfrm>
          <a:prstGeom prst="rect">
            <a:avLst/>
          </a:prstGeom>
          <a:noFill/>
        </p:spPr>
        <p:txBody>
          <a:bodyPr wrap="square" rtlCol="0">
            <a:spAutoFit/>
          </a:bodyPr>
          <a:lstStyle/>
          <a:p>
            <a:r>
              <a:rPr lang="en-US" sz="2000" dirty="0" smtClean="0"/>
              <a:t>Details of image pre-processing unit and CNN</a:t>
            </a:r>
          </a:p>
        </p:txBody>
      </p:sp>
      <p:cxnSp>
        <p:nvCxnSpPr>
          <p:cNvPr id="31" name="Straight Arrow Connector 30"/>
          <p:cNvCxnSpPr/>
          <p:nvPr/>
        </p:nvCxnSpPr>
        <p:spPr>
          <a:xfrm flipH="1">
            <a:off x="6968359" y="6489801"/>
            <a:ext cx="399393" cy="0"/>
          </a:xfrm>
          <a:prstGeom prst="straightConnector1">
            <a:avLst/>
          </a:prstGeom>
          <a:ln w="1905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64446" y="6267139"/>
            <a:ext cx="3626067" cy="307777"/>
          </a:xfrm>
          <a:prstGeom prst="rect">
            <a:avLst/>
          </a:prstGeom>
          <a:noFill/>
        </p:spPr>
        <p:txBody>
          <a:bodyPr wrap="square" rtlCol="0">
            <a:spAutoFit/>
          </a:bodyPr>
          <a:lstStyle/>
          <a:p>
            <a:r>
              <a:rPr lang="en-US" sz="1400" dirty="0" smtClean="0">
                <a:solidFill>
                  <a:schemeClr val="bg1"/>
                </a:solidFill>
              </a:rPr>
              <a:t>Image pre-processing unit and CNN</a:t>
            </a:r>
            <a:endParaRPr lang="en-US" sz="1400" dirty="0">
              <a:solidFill>
                <a:schemeClr val="bg1"/>
              </a:solidFill>
            </a:endParaRPr>
          </a:p>
        </p:txBody>
      </p:sp>
      <p:cxnSp>
        <p:nvCxnSpPr>
          <p:cNvPr id="36" name="Straight Arrow Connector 35"/>
          <p:cNvCxnSpPr/>
          <p:nvPr/>
        </p:nvCxnSpPr>
        <p:spPr>
          <a:xfrm>
            <a:off x="7367752" y="1618593"/>
            <a:ext cx="378372" cy="0"/>
          </a:xfrm>
          <a:prstGeom prst="straightConnector1">
            <a:avLst/>
          </a:prstGeom>
          <a:ln w="19050">
            <a:solidFill>
              <a:schemeClr val="accent6">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7746124" y="1471448"/>
            <a:ext cx="4034508" cy="307777"/>
          </a:xfrm>
          <a:prstGeom prst="rect">
            <a:avLst/>
          </a:prstGeom>
          <a:noFill/>
        </p:spPr>
        <p:txBody>
          <a:bodyPr wrap="square" rtlCol="0">
            <a:spAutoFit/>
          </a:bodyPr>
          <a:lstStyle/>
          <a:p>
            <a:r>
              <a:rPr lang="en-US" sz="1400" dirty="0" smtClean="0">
                <a:solidFill>
                  <a:schemeClr val="bg1"/>
                </a:solidFill>
              </a:rPr>
              <a:t>Loss calculation: serving for training process</a:t>
            </a:r>
            <a:endParaRPr lang="en-US" sz="1400" dirty="0">
              <a:solidFill>
                <a:schemeClr val="bg1"/>
              </a:solidFill>
            </a:endParaRPr>
          </a:p>
        </p:txBody>
      </p:sp>
      <p:pic>
        <p:nvPicPr>
          <p:cNvPr id="3" name="Picture 2"/>
          <p:cNvPicPr>
            <a:picLocks noChangeAspect="1"/>
          </p:cNvPicPr>
          <p:nvPr/>
        </p:nvPicPr>
        <p:blipFill>
          <a:blip r:embed="rId3"/>
          <a:stretch>
            <a:fillRect/>
          </a:stretch>
        </p:blipFill>
        <p:spPr>
          <a:xfrm>
            <a:off x="1729648" y="1883884"/>
            <a:ext cx="8560105" cy="4439798"/>
          </a:xfrm>
          <a:prstGeom prst="rect">
            <a:avLst/>
          </a:prstGeom>
        </p:spPr>
      </p:pic>
      <p:cxnSp>
        <p:nvCxnSpPr>
          <p:cNvPr id="29" name="Straight Connector 28"/>
          <p:cNvCxnSpPr/>
          <p:nvPr/>
        </p:nvCxnSpPr>
        <p:spPr>
          <a:xfrm>
            <a:off x="7367752" y="1471448"/>
            <a:ext cx="0" cy="5018353"/>
          </a:xfrm>
          <a:prstGeom prst="line">
            <a:avLst/>
          </a:prstGeom>
          <a:ln w="28575">
            <a:prstDash val="sysDot"/>
          </a:ln>
        </p:spPr>
        <p:style>
          <a:lnRef idx="2">
            <a:schemeClr val="accent2"/>
          </a:lnRef>
          <a:fillRef idx="0">
            <a:schemeClr val="accent2"/>
          </a:fillRef>
          <a:effectRef idx="1">
            <a:schemeClr val="accent2"/>
          </a:effectRef>
          <a:fontRef idx="minor">
            <a:schemeClr val="tx1"/>
          </a:fontRef>
        </p:style>
      </p:cxnSp>
      <p:sp>
        <p:nvSpPr>
          <p:cNvPr id="39" name="Rectangle 38"/>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6444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4214552" cy="461665"/>
          </a:xfrm>
          <a:prstGeom prst="rect">
            <a:avLst/>
          </a:prstGeom>
          <a:noFill/>
        </p:spPr>
        <p:txBody>
          <a:bodyPr wrap="square" rtlCol="0">
            <a:spAutoFit/>
          </a:bodyPr>
          <a:lstStyle/>
          <a:p>
            <a:r>
              <a:rPr lang="en-US" sz="2400" b="1" dirty="0"/>
              <a:t>2</a:t>
            </a:r>
            <a:r>
              <a:rPr lang="en-US" sz="2400" b="1" dirty="0" smtClean="0"/>
              <a:t>. YOLO algorithms details</a:t>
            </a:r>
            <a:endParaRPr lang="en-US" sz="2400" b="1" dirty="0"/>
          </a:p>
        </p:txBody>
      </p:sp>
      <p:sp>
        <p:nvSpPr>
          <p:cNvPr id="5" name="TextBox 4"/>
          <p:cNvSpPr txBox="1"/>
          <p:nvPr/>
        </p:nvSpPr>
        <p:spPr>
          <a:xfrm>
            <a:off x="814648" y="1235493"/>
            <a:ext cx="10965984" cy="707886"/>
          </a:xfrm>
          <a:prstGeom prst="rect">
            <a:avLst/>
          </a:prstGeom>
          <a:noFill/>
        </p:spPr>
        <p:txBody>
          <a:bodyPr wrap="square" rtlCol="0">
            <a:spAutoFit/>
          </a:bodyPr>
          <a:lstStyle/>
          <a:p>
            <a:r>
              <a:rPr lang="en-US" sz="2000" dirty="0" smtClean="0"/>
              <a:t>Details of image pre-processing unit and CNN</a:t>
            </a:r>
          </a:p>
          <a:p>
            <a:r>
              <a:rPr lang="en-US" sz="2000" dirty="0" smtClean="0">
                <a:solidFill>
                  <a:schemeClr val="bg1"/>
                </a:solidFill>
              </a:rPr>
              <a:t>Convolutional Block details:</a:t>
            </a:r>
          </a:p>
        </p:txBody>
      </p:sp>
      <p:pic>
        <p:nvPicPr>
          <p:cNvPr id="2" name="Picture 1"/>
          <p:cNvPicPr>
            <a:picLocks noChangeAspect="1"/>
          </p:cNvPicPr>
          <p:nvPr/>
        </p:nvPicPr>
        <p:blipFill>
          <a:blip r:embed="rId3"/>
          <a:stretch>
            <a:fillRect/>
          </a:stretch>
        </p:blipFill>
        <p:spPr>
          <a:xfrm>
            <a:off x="954836" y="2006981"/>
            <a:ext cx="10322765" cy="1902867"/>
          </a:xfrm>
          <a:prstGeom prst="rect">
            <a:avLst/>
          </a:prstGeom>
        </p:spPr>
      </p:pic>
      <p:sp>
        <p:nvSpPr>
          <p:cNvPr id="7" name="TextBox 6"/>
          <p:cNvSpPr txBox="1"/>
          <p:nvPr/>
        </p:nvSpPr>
        <p:spPr>
          <a:xfrm>
            <a:off x="870755" y="4130571"/>
            <a:ext cx="10974405" cy="400110"/>
          </a:xfrm>
          <a:prstGeom prst="rect">
            <a:avLst/>
          </a:prstGeom>
          <a:noFill/>
        </p:spPr>
        <p:txBody>
          <a:bodyPr wrap="square" rtlCol="0">
            <a:spAutoFit/>
          </a:bodyPr>
          <a:lstStyle/>
          <a:p>
            <a:r>
              <a:rPr lang="en-US" sz="2000" dirty="0" smtClean="0">
                <a:solidFill>
                  <a:schemeClr val="bg1"/>
                </a:solidFill>
              </a:rPr>
              <a:t>Generator unit: Adjust size of image, augment images and assign objects to YOLO layer</a:t>
            </a:r>
            <a:endParaRPr lang="en-US" sz="2000" dirty="0">
              <a:solidFill>
                <a:schemeClr val="bg1"/>
              </a:solidFill>
            </a:endParaRPr>
          </a:p>
        </p:txBody>
      </p:sp>
      <p:sp>
        <p:nvSpPr>
          <p:cNvPr id="13" name="Rectangle 12"/>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2111830" y="4751404"/>
            <a:ext cx="8088084" cy="1345636"/>
          </a:xfrm>
          <a:prstGeom prst="rect">
            <a:avLst/>
          </a:prstGeom>
        </p:spPr>
      </p:pic>
    </p:spTree>
    <p:extLst>
      <p:ext uri="{BB962C8B-B14F-4D97-AF65-F5344CB8AC3E}">
        <p14:creationId xmlns:p14="http://schemas.microsoft.com/office/powerpoint/2010/main" val="357425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4214552" cy="461665"/>
          </a:xfrm>
          <a:prstGeom prst="rect">
            <a:avLst/>
          </a:prstGeom>
          <a:noFill/>
        </p:spPr>
        <p:txBody>
          <a:bodyPr wrap="square" rtlCol="0">
            <a:spAutoFit/>
          </a:bodyPr>
          <a:lstStyle/>
          <a:p>
            <a:r>
              <a:rPr lang="en-US" sz="2400" b="1" dirty="0"/>
              <a:t>2</a:t>
            </a:r>
            <a:r>
              <a:rPr lang="en-US" sz="2400" b="1" dirty="0" smtClean="0"/>
              <a:t>. YOLO algorithms details</a:t>
            </a:r>
            <a:endParaRPr lang="en-US" sz="2400" b="1" dirty="0"/>
          </a:p>
        </p:txBody>
      </p:sp>
      <p:sp>
        <p:nvSpPr>
          <p:cNvPr id="5" name="TextBox 4"/>
          <p:cNvSpPr txBox="1"/>
          <p:nvPr/>
        </p:nvSpPr>
        <p:spPr>
          <a:xfrm>
            <a:off x="814648" y="1235493"/>
            <a:ext cx="10965984" cy="400110"/>
          </a:xfrm>
          <a:prstGeom prst="rect">
            <a:avLst/>
          </a:prstGeom>
          <a:noFill/>
        </p:spPr>
        <p:txBody>
          <a:bodyPr wrap="square" rtlCol="0">
            <a:spAutoFit/>
          </a:bodyPr>
          <a:lstStyle/>
          <a:p>
            <a:r>
              <a:rPr lang="en-US" sz="2000" dirty="0" smtClean="0">
                <a:solidFill>
                  <a:schemeClr val="bg1"/>
                </a:solidFill>
              </a:rPr>
              <a:t>Output processing unit details:</a:t>
            </a:r>
          </a:p>
        </p:txBody>
      </p:sp>
      <p:pic>
        <p:nvPicPr>
          <p:cNvPr id="3" name="Picture 2"/>
          <p:cNvPicPr>
            <a:picLocks noChangeAspect="1"/>
          </p:cNvPicPr>
          <p:nvPr/>
        </p:nvPicPr>
        <p:blipFill>
          <a:blip r:embed="rId3"/>
          <a:stretch>
            <a:fillRect/>
          </a:stretch>
        </p:blipFill>
        <p:spPr>
          <a:xfrm>
            <a:off x="814648" y="2324118"/>
            <a:ext cx="10368359" cy="1085181"/>
          </a:xfrm>
          <a:prstGeom prst="rect">
            <a:avLst/>
          </a:prstGeom>
        </p:spPr>
      </p:pic>
      <p:sp>
        <p:nvSpPr>
          <p:cNvPr id="8" name="Rectangle 7"/>
          <p:cNvSpPr/>
          <p:nvPr/>
        </p:nvSpPr>
        <p:spPr>
          <a:xfrm>
            <a:off x="5029200" y="2165131"/>
            <a:ext cx="6311462" cy="1758205"/>
          </a:xfrm>
          <a:prstGeom prst="rect">
            <a:avLst/>
          </a:prstGeom>
          <a:solidFill>
            <a:schemeClr val="accent1">
              <a:alpha val="0"/>
            </a:schemeClr>
          </a:solid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223642" y="3552499"/>
            <a:ext cx="2950779" cy="307777"/>
          </a:xfrm>
          <a:prstGeom prst="rect">
            <a:avLst/>
          </a:prstGeom>
          <a:noFill/>
        </p:spPr>
        <p:txBody>
          <a:bodyPr wrap="square" rtlCol="0">
            <a:spAutoFit/>
          </a:bodyPr>
          <a:lstStyle/>
          <a:p>
            <a:r>
              <a:rPr lang="en-US" sz="1400" dirty="0" smtClean="0">
                <a:solidFill>
                  <a:schemeClr val="bg1"/>
                </a:solidFill>
              </a:rPr>
              <a:t>Output processing unit</a:t>
            </a:r>
            <a:endParaRPr lang="en-US" sz="1400" dirty="0">
              <a:solidFill>
                <a:schemeClr val="bg1"/>
              </a:solidFill>
            </a:endParaRPr>
          </a:p>
        </p:txBody>
      </p:sp>
      <p:sp>
        <p:nvSpPr>
          <p:cNvPr id="10" name="TextBox 9"/>
          <p:cNvSpPr txBox="1"/>
          <p:nvPr/>
        </p:nvSpPr>
        <p:spPr>
          <a:xfrm>
            <a:off x="814647" y="4088631"/>
            <a:ext cx="6658207" cy="1938992"/>
          </a:xfrm>
          <a:prstGeom prst="rect">
            <a:avLst/>
          </a:prstGeom>
          <a:noFill/>
        </p:spPr>
        <p:txBody>
          <a:bodyPr wrap="square" rtlCol="0">
            <a:spAutoFit/>
          </a:bodyPr>
          <a:lstStyle/>
          <a:p>
            <a:r>
              <a:rPr lang="en-US" sz="2000" dirty="0" err="1" smtClean="0">
                <a:solidFill>
                  <a:schemeClr val="bg1"/>
                </a:solidFill>
              </a:rPr>
              <a:t>Decode_netout</a:t>
            </a:r>
            <a:r>
              <a:rPr lang="en-US" sz="2000" dirty="0" smtClean="0">
                <a:solidFill>
                  <a:schemeClr val="bg1"/>
                </a:solidFill>
              </a:rPr>
              <a:t>:</a:t>
            </a:r>
          </a:p>
          <a:p>
            <a:r>
              <a:rPr lang="en-US" sz="2000" dirty="0" smtClean="0">
                <a:solidFill>
                  <a:schemeClr val="bg1"/>
                </a:solidFill>
              </a:rPr>
              <a:t>- Calculating </a:t>
            </a:r>
            <a:r>
              <a:rPr lang="en-US" sz="2000" dirty="0" err="1" smtClean="0">
                <a:solidFill>
                  <a:schemeClr val="bg1"/>
                </a:solidFill>
              </a:rPr>
              <a:t>objectness</a:t>
            </a:r>
            <a:r>
              <a:rPr lang="en-US" sz="2000" dirty="0" smtClean="0">
                <a:solidFill>
                  <a:schemeClr val="bg1"/>
                </a:solidFill>
              </a:rPr>
              <a:t> score</a:t>
            </a:r>
          </a:p>
          <a:p>
            <a:r>
              <a:rPr lang="en-US" sz="2000" dirty="0" smtClean="0">
                <a:solidFill>
                  <a:schemeClr val="bg1"/>
                </a:solidFill>
              </a:rPr>
              <a:t>- Removing boxes with </a:t>
            </a:r>
            <a:r>
              <a:rPr lang="en-US" sz="2000" dirty="0" err="1" smtClean="0">
                <a:solidFill>
                  <a:schemeClr val="bg1"/>
                </a:solidFill>
              </a:rPr>
              <a:t>objectness</a:t>
            </a:r>
            <a:r>
              <a:rPr lang="en-US" sz="2000" dirty="0" smtClean="0">
                <a:solidFill>
                  <a:schemeClr val="bg1"/>
                </a:solidFill>
              </a:rPr>
              <a:t> score </a:t>
            </a:r>
          </a:p>
          <a:p>
            <a:r>
              <a:rPr lang="en-US" sz="2000" dirty="0">
                <a:solidFill>
                  <a:schemeClr val="bg1"/>
                </a:solidFill>
              </a:rPr>
              <a:t>w</a:t>
            </a:r>
            <a:r>
              <a:rPr lang="en-US" sz="2000" dirty="0" smtClean="0">
                <a:solidFill>
                  <a:schemeClr val="bg1"/>
                </a:solidFill>
              </a:rPr>
              <a:t>hich is less than 0.5 </a:t>
            </a:r>
          </a:p>
          <a:p>
            <a:r>
              <a:rPr lang="en-US" sz="2000" dirty="0" smtClean="0">
                <a:solidFill>
                  <a:schemeClr val="bg1"/>
                </a:solidFill>
              </a:rPr>
              <a:t>- Returning a list of </a:t>
            </a:r>
            <a:r>
              <a:rPr lang="en-US" sz="2000" dirty="0" err="1" smtClean="0">
                <a:solidFill>
                  <a:schemeClr val="bg1"/>
                </a:solidFill>
              </a:rPr>
              <a:t>boundbox</a:t>
            </a:r>
            <a:r>
              <a:rPr lang="en-US" sz="2000" dirty="0" smtClean="0">
                <a:solidFill>
                  <a:schemeClr val="bg1"/>
                </a:solidFill>
              </a:rPr>
              <a:t> object </a:t>
            </a:r>
          </a:p>
          <a:p>
            <a:r>
              <a:rPr lang="en-US" sz="2000" dirty="0" smtClean="0">
                <a:solidFill>
                  <a:schemeClr val="bg1"/>
                </a:solidFill>
              </a:rPr>
              <a:t>(</a:t>
            </a:r>
            <a:r>
              <a:rPr lang="en-US" sz="2000" dirty="0" err="1" smtClean="0">
                <a:solidFill>
                  <a:schemeClr val="bg1"/>
                </a:solidFill>
              </a:rPr>
              <a:t>x</a:t>
            </a:r>
            <a:r>
              <a:rPr lang="en-US" sz="2000" baseline="-25000" dirty="0" err="1" smtClean="0">
                <a:solidFill>
                  <a:schemeClr val="bg1"/>
                </a:solidFill>
              </a:rPr>
              <a:t>min</a:t>
            </a:r>
            <a:r>
              <a:rPr lang="en-US" sz="2000" dirty="0" smtClean="0">
                <a:solidFill>
                  <a:schemeClr val="bg1"/>
                </a:solidFill>
              </a:rPr>
              <a:t>, </a:t>
            </a:r>
            <a:r>
              <a:rPr lang="en-US" sz="2000" dirty="0" err="1" smtClean="0">
                <a:solidFill>
                  <a:schemeClr val="bg1"/>
                </a:solidFill>
              </a:rPr>
              <a:t>y</a:t>
            </a:r>
            <a:r>
              <a:rPr lang="en-US" sz="2000" baseline="-25000" dirty="0" err="1" smtClean="0">
                <a:solidFill>
                  <a:schemeClr val="bg1"/>
                </a:solidFill>
              </a:rPr>
              <a:t>min</a:t>
            </a:r>
            <a:r>
              <a:rPr lang="en-US" sz="2000" dirty="0" smtClean="0">
                <a:solidFill>
                  <a:schemeClr val="bg1"/>
                </a:solidFill>
              </a:rPr>
              <a:t>, </a:t>
            </a:r>
            <a:r>
              <a:rPr lang="en-US" sz="2000" dirty="0" err="1" smtClean="0">
                <a:solidFill>
                  <a:schemeClr val="bg1"/>
                </a:solidFill>
              </a:rPr>
              <a:t>x</a:t>
            </a:r>
            <a:r>
              <a:rPr lang="en-US" sz="2000" baseline="-25000" dirty="0" err="1" smtClean="0">
                <a:solidFill>
                  <a:schemeClr val="bg1"/>
                </a:solidFill>
              </a:rPr>
              <a:t>max</a:t>
            </a:r>
            <a:r>
              <a:rPr lang="en-US" sz="2000" dirty="0" smtClean="0">
                <a:solidFill>
                  <a:schemeClr val="bg1"/>
                </a:solidFill>
              </a:rPr>
              <a:t>, </a:t>
            </a:r>
            <a:r>
              <a:rPr lang="en-US" sz="2000" dirty="0" err="1" smtClean="0">
                <a:solidFill>
                  <a:schemeClr val="bg1"/>
                </a:solidFill>
              </a:rPr>
              <a:t>y</a:t>
            </a:r>
            <a:r>
              <a:rPr lang="en-US" sz="2000" baseline="-25000" dirty="0" err="1" smtClean="0">
                <a:solidFill>
                  <a:schemeClr val="bg1"/>
                </a:solidFill>
              </a:rPr>
              <a:t>max</a:t>
            </a:r>
            <a:r>
              <a:rPr lang="en-US" sz="2000" dirty="0" smtClean="0">
                <a:solidFill>
                  <a:schemeClr val="bg1"/>
                </a:solidFill>
              </a:rPr>
              <a:t>, </a:t>
            </a:r>
            <a:r>
              <a:rPr lang="en-US" sz="2000" dirty="0" err="1" smtClean="0">
                <a:solidFill>
                  <a:schemeClr val="bg1"/>
                </a:solidFill>
              </a:rPr>
              <a:t>objectness</a:t>
            </a:r>
            <a:r>
              <a:rPr lang="en-US" sz="2000" dirty="0" smtClean="0">
                <a:solidFill>
                  <a:schemeClr val="bg1"/>
                </a:solidFill>
              </a:rPr>
              <a:t>, label)</a:t>
            </a:r>
            <a:endParaRPr lang="en-US" sz="2000" dirty="0">
              <a:solidFill>
                <a:schemeClr val="bg1"/>
              </a:solidFill>
            </a:endParaRPr>
          </a:p>
        </p:txBody>
      </p:sp>
      <p:sp>
        <p:nvSpPr>
          <p:cNvPr id="11" name="TextBox 10"/>
          <p:cNvSpPr txBox="1"/>
          <p:nvPr/>
        </p:nvSpPr>
        <p:spPr>
          <a:xfrm>
            <a:off x="6882001" y="4004362"/>
            <a:ext cx="4542619" cy="1323439"/>
          </a:xfrm>
          <a:prstGeom prst="rect">
            <a:avLst/>
          </a:prstGeom>
          <a:noFill/>
        </p:spPr>
        <p:txBody>
          <a:bodyPr wrap="square" rtlCol="0">
            <a:spAutoFit/>
          </a:bodyPr>
          <a:lstStyle/>
          <a:p>
            <a:r>
              <a:rPr lang="en-US" sz="2000" dirty="0" err="1" smtClean="0">
                <a:solidFill>
                  <a:schemeClr val="bg1"/>
                </a:solidFill>
              </a:rPr>
              <a:t>Non_max</a:t>
            </a:r>
            <a:r>
              <a:rPr lang="en-US" sz="2000" dirty="0" smtClean="0">
                <a:solidFill>
                  <a:schemeClr val="bg1"/>
                </a:solidFill>
              </a:rPr>
              <a:t> Suppression:</a:t>
            </a:r>
          </a:p>
          <a:p>
            <a:r>
              <a:rPr lang="en-US" sz="2000" dirty="0" smtClean="0">
                <a:solidFill>
                  <a:schemeClr val="bg1"/>
                </a:solidFill>
              </a:rPr>
              <a:t>Removing duplicated/overlap bounding boxes to ensure that each object is detected only one.</a:t>
            </a:r>
          </a:p>
        </p:txBody>
      </p:sp>
      <p:sp>
        <p:nvSpPr>
          <p:cNvPr id="13" name="Rectangle 12"/>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733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accent1">
                <a:lumMod val="75000"/>
              </a:schemeClr>
            </a:gs>
            <a:gs pos="100000">
              <a:schemeClr val="bg2">
                <a:lumMod val="60000"/>
                <a:lumOff val="40000"/>
              </a:schemeClr>
            </a:gs>
          </a:gsLst>
          <a:lin ang="6120000" scaled="1"/>
        </a:gradFill>
        <a:effectLst/>
      </p:bgPr>
    </p:bg>
    <p:spTree>
      <p:nvGrpSpPr>
        <p:cNvPr id="1" name=""/>
        <p:cNvGrpSpPr/>
        <p:nvPr/>
      </p:nvGrpSpPr>
      <p:grpSpPr>
        <a:xfrm>
          <a:off x="0" y="0"/>
          <a:ext cx="0" cy="0"/>
          <a:chOff x="0" y="0"/>
          <a:chExt cx="0" cy="0"/>
        </a:xfrm>
      </p:grpSpPr>
      <p:sp>
        <p:nvSpPr>
          <p:cNvPr id="4" name="TextBox 3"/>
          <p:cNvSpPr txBox="1"/>
          <p:nvPr/>
        </p:nvSpPr>
        <p:spPr>
          <a:xfrm>
            <a:off x="814648" y="714895"/>
            <a:ext cx="4214552" cy="461665"/>
          </a:xfrm>
          <a:prstGeom prst="rect">
            <a:avLst/>
          </a:prstGeom>
          <a:noFill/>
        </p:spPr>
        <p:txBody>
          <a:bodyPr wrap="square" rtlCol="0">
            <a:spAutoFit/>
          </a:bodyPr>
          <a:lstStyle/>
          <a:p>
            <a:r>
              <a:rPr lang="en-US" sz="2400" b="1" dirty="0"/>
              <a:t>2</a:t>
            </a:r>
            <a:r>
              <a:rPr lang="en-US" sz="2400" b="1" dirty="0" smtClean="0"/>
              <a:t>. YOLO algorithms details</a:t>
            </a:r>
            <a:endParaRPr lang="en-US" sz="2400" b="1" dirty="0"/>
          </a:p>
        </p:txBody>
      </p:sp>
      <p:sp>
        <p:nvSpPr>
          <p:cNvPr id="5" name="TextBox 4"/>
          <p:cNvSpPr txBox="1"/>
          <p:nvPr/>
        </p:nvSpPr>
        <p:spPr>
          <a:xfrm>
            <a:off x="814648" y="1180408"/>
            <a:ext cx="9708371" cy="707886"/>
          </a:xfrm>
          <a:prstGeom prst="rect">
            <a:avLst/>
          </a:prstGeom>
          <a:noFill/>
        </p:spPr>
        <p:txBody>
          <a:bodyPr wrap="square" rtlCol="0">
            <a:spAutoFit/>
          </a:bodyPr>
          <a:lstStyle/>
          <a:p>
            <a:r>
              <a:rPr lang="en-US" sz="2000" dirty="0" smtClean="0">
                <a:solidFill>
                  <a:schemeClr val="bg1"/>
                </a:solidFill>
              </a:rPr>
              <a:t>Relations between vector ( </a:t>
            </a:r>
            <a:r>
              <a:rPr lang="en-US" sz="2000" dirty="0" err="1" smtClean="0">
                <a:solidFill>
                  <a:schemeClr val="bg1"/>
                </a:solidFill>
              </a:rPr>
              <a:t>t</a:t>
            </a:r>
            <a:r>
              <a:rPr lang="en-US" sz="2000" baseline="-25000" dirty="0" err="1" smtClean="0">
                <a:solidFill>
                  <a:schemeClr val="bg1"/>
                </a:solidFill>
              </a:rPr>
              <a:t>x</a:t>
            </a:r>
            <a:r>
              <a:rPr lang="en-US" sz="2000" dirty="0" smtClean="0">
                <a:solidFill>
                  <a:schemeClr val="bg1"/>
                </a:solidFill>
              </a:rPr>
              <a:t>, t</a:t>
            </a:r>
            <a:r>
              <a:rPr lang="en-US" sz="2000" baseline="-25000" dirty="0" smtClean="0">
                <a:solidFill>
                  <a:schemeClr val="bg1"/>
                </a:solidFill>
              </a:rPr>
              <a:t>y</a:t>
            </a:r>
            <a:r>
              <a:rPr lang="en-US" sz="2000" dirty="0" smtClean="0">
                <a:solidFill>
                  <a:schemeClr val="bg1"/>
                </a:solidFill>
              </a:rPr>
              <a:t>, </a:t>
            </a:r>
            <a:r>
              <a:rPr lang="en-US" sz="2000" dirty="0" err="1" smtClean="0">
                <a:solidFill>
                  <a:schemeClr val="bg1"/>
                </a:solidFill>
              </a:rPr>
              <a:t>t</a:t>
            </a:r>
            <a:r>
              <a:rPr lang="en-US" sz="2000" baseline="-25000" dirty="0" err="1" smtClean="0">
                <a:solidFill>
                  <a:schemeClr val="bg1"/>
                </a:solidFill>
              </a:rPr>
              <a:t>w</a:t>
            </a:r>
            <a:r>
              <a:rPr lang="en-US" sz="2000" dirty="0" smtClean="0">
                <a:solidFill>
                  <a:schemeClr val="bg1"/>
                </a:solidFill>
              </a:rPr>
              <a:t>, </a:t>
            </a:r>
            <a:r>
              <a:rPr lang="en-US" sz="2000" dirty="0" err="1" smtClean="0">
                <a:solidFill>
                  <a:schemeClr val="bg1"/>
                </a:solidFill>
              </a:rPr>
              <a:t>t</a:t>
            </a:r>
            <a:r>
              <a:rPr lang="en-US" sz="2000" baseline="-25000" dirty="0" err="1" smtClean="0">
                <a:solidFill>
                  <a:schemeClr val="bg1"/>
                </a:solidFill>
              </a:rPr>
              <a:t>h</a:t>
            </a:r>
            <a:r>
              <a:rPr lang="en-US" sz="2000" dirty="0" smtClean="0">
                <a:solidFill>
                  <a:schemeClr val="bg1"/>
                </a:solidFill>
              </a:rPr>
              <a:t>) and coordinates of objects are represented by following formulas:</a:t>
            </a:r>
          </a:p>
        </p:txBody>
      </p:sp>
      <p:pic>
        <p:nvPicPr>
          <p:cNvPr id="3" name="Picture 2"/>
          <p:cNvPicPr>
            <a:picLocks noChangeAspect="1"/>
          </p:cNvPicPr>
          <p:nvPr/>
        </p:nvPicPr>
        <p:blipFill>
          <a:blip r:embed="rId3"/>
          <a:stretch>
            <a:fillRect/>
          </a:stretch>
        </p:blipFill>
        <p:spPr>
          <a:xfrm>
            <a:off x="885248" y="2228425"/>
            <a:ext cx="4050974" cy="3077004"/>
          </a:xfrm>
          <a:prstGeom prst="rect">
            <a:avLst/>
          </a:prstGeom>
        </p:spPr>
      </p:pic>
      <p:pic>
        <p:nvPicPr>
          <p:cNvPr id="28" name="Picture 27"/>
          <p:cNvPicPr>
            <a:picLocks noChangeAspect="1"/>
          </p:cNvPicPr>
          <p:nvPr/>
        </p:nvPicPr>
        <p:blipFill>
          <a:blip r:embed="rId4"/>
          <a:stretch>
            <a:fillRect/>
          </a:stretch>
        </p:blipFill>
        <p:spPr>
          <a:xfrm>
            <a:off x="5029200" y="2228424"/>
            <a:ext cx="2423043" cy="3077005"/>
          </a:xfrm>
          <a:prstGeom prst="rect">
            <a:avLst/>
          </a:prstGeom>
        </p:spPr>
      </p:pic>
      <p:sp>
        <p:nvSpPr>
          <p:cNvPr id="29" name="TextBox 28"/>
          <p:cNvSpPr txBox="1"/>
          <p:nvPr/>
        </p:nvSpPr>
        <p:spPr>
          <a:xfrm>
            <a:off x="2335575" y="5387248"/>
            <a:ext cx="1597446" cy="369332"/>
          </a:xfrm>
          <a:prstGeom prst="rect">
            <a:avLst/>
          </a:prstGeom>
          <a:noFill/>
        </p:spPr>
        <p:txBody>
          <a:bodyPr wrap="square" rtlCol="0">
            <a:spAutoFit/>
          </a:bodyPr>
          <a:lstStyle/>
          <a:p>
            <a:r>
              <a:rPr lang="en-US" dirty="0" err="1" smtClean="0">
                <a:solidFill>
                  <a:schemeClr val="bg1"/>
                </a:solidFill>
              </a:rPr>
              <a:t>NxN</a:t>
            </a:r>
            <a:r>
              <a:rPr lang="en-US" dirty="0" smtClean="0">
                <a:solidFill>
                  <a:schemeClr val="bg1"/>
                </a:solidFill>
              </a:rPr>
              <a:t> grid</a:t>
            </a:r>
            <a:endParaRPr lang="en-US" dirty="0">
              <a:solidFill>
                <a:schemeClr val="bg1"/>
              </a:solidFill>
            </a:endParaRPr>
          </a:p>
        </p:txBody>
      </p:sp>
      <p:sp>
        <p:nvSpPr>
          <p:cNvPr id="32" name="TextBox 31"/>
          <p:cNvSpPr txBox="1"/>
          <p:nvPr/>
        </p:nvSpPr>
        <p:spPr>
          <a:xfrm>
            <a:off x="7755875" y="2357610"/>
            <a:ext cx="4153359" cy="3139321"/>
          </a:xfrm>
          <a:prstGeom prst="rect">
            <a:avLst/>
          </a:prstGeom>
          <a:noFill/>
        </p:spPr>
        <p:txBody>
          <a:bodyPr wrap="square" rtlCol="0">
            <a:spAutoFit/>
          </a:bodyPr>
          <a:lstStyle/>
          <a:p>
            <a:pPr marL="342900" indent="-342900" algn="just">
              <a:buFont typeface="Wingdings" panose="05000000000000000000" pitchFamily="2" charset="2"/>
              <a:buChar char="Ø"/>
            </a:pPr>
            <a:r>
              <a:rPr lang="en-US" dirty="0" err="1" smtClean="0">
                <a:solidFill>
                  <a:schemeClr val="bg1"/>
                </a:solidFill>
              </a:rPr>
              <a:t>b</a:t>
            </a:r>
            <a:r>
              <a:rPr lang="en-US" baseline="-25000" dirty="0" err="1" smtClean="0">
                <a:solidFill>
                  <a:schemeClr val="bg1"/>
                </a:solidFill>
              </a:rPr>
              <a:t>x</a:t>
            </a:r>
            <a:r>
              <a:rPr lang="en-US" dirty="0" smtClean="0">
                <a:solidFill>
                  <a:schemeClr val="bg1"/>
                </a:solidFill>
              </a:rPr>
              <a:t>, b</a:t>
            </a:r>
            <a:r>
              <a:rPr lang="en-US" baseline="-25000" dirty="0" smtClean="0">
                <a:solidFill>
                  <a:schemeClr val="bg1"/>
                </a:solidFill>
              </a:rPr>
              <a:t>y </a:t>
            </a:r>
            <a:r>
              <a:rPr lang="en-US" dirty="0" smtClean="0">
                <a:solidFill>
                  <a:schemeClr val="bg1"/>
                </a:solidFill>
              </a:rPr>
              <a:t>: centered coordinates of bounding box on (0, N) scale</a:t>
            </a:r>
          </a:p>
          <a:p>
            <a:pPr algn="just"/>
            <a:endParaRPr lang="en-US" dirty="0">
              <a:solidFill>
                <a:schemeClr val="bg1"/>
              </a:solidFill>
            </a:endParaRPr>
          </a:p>
          <a:p>
            <a:pPr marL="342900" indent="-342900" algn="just">
              <a:buFont typeface="Wingdings" panose="05000000000000000000" pitchFamily="2" charset="2"/>
              <a:buChar char="Ø"/>
            </a:pPr>
            <a:r>
              <a:rPr lang="en-US" dirty="0" err="1" smtClean="0">
                <a:solidFill>
                  <a:schemeClr val="bg1"/>
                </a:solidFill>
              </a:rPr>
              <a:t>b</a:t>
            </a:r>
            <a:r>
              <a:rPr lang="en-US" baseline="-25000" dirty="0" err="1" smtClean="0">
                <a:solidFill>
                  <a:schemeClr val="bg1"/>
                </a:solidFill>
              </a:rPr>
              <a:t>w</a:t>
            </a:r>
            <a:r>
              <a:rPr lang="en-US" dirty="0" smtClean="0">
                <a:solidFill>
                  <a:schemeClr val="bg1"/>
                </a:solidFill>
              </a:rPr>
              <a:t>, </a:t>
            </a:r>
            <a:r>
              <a:rPr lang="en-US" dirty="0" err="1" smtClean="0">
                <a:solidFill>
                  <a:schemeClr val="bg1"/>
                </a:solidFill>
              </a:rPr>
              <a:t>b</a:t>
            </a:r>
            <a:r>
              <a:rPr lang="en-US" baseline="-25000" dirty="0" err="1" smtClean="0">
                <a:solidFill>
                  <a:schemeClr val="bg1"/>
                </a:solidFill>
              </a:rPr>
              <a:t>h</a:t>
            </a:r>
            <a:r>
              <a:rPr lang="en-US" dirty="0" smtClean="0">
                <a:solidFill>
                  <a:schemeClr val="bg1"/>
                </a:solidFill>
              </a:rPr>
              <a:t>: width and height of bounding box on standardized image scale.</a:t>
            </a:r>
          </a:p>
          <a:p>
            <a:pPr marL="342900" indent="-342900" algn="just">
              <a:buFont typeface="Wingdings" panose="05000000000000000000" pitchFamily="2" charset="2"/>
              <a:buChar char="Ø"/>
            </a:pPr>
            <a:r>
              <a:rPr lang="en-US" dirty="0" smtClean="0">
                <a:solidFill>
                  <a:schemeClr val="bg1"/>
                </a:solidFill>
              </a:rPr>
              <a:t>p</a:t>
            </a:r>
            <a:r>
              <a:rPr lang="en-US" baseline="-25000" dirty="0" smtClean="0">
                <a:solidFill>
                  <a:schemeClr val="bg1"/>
                </a:solidFill>
              </a:rPr>
              <a:t>w</a:t>
            </a:r>
            <a:r>
              <a:rPr lang="en-US" dirty="0" smtClean="0">
                <a:solidFill>
                  <a:schemeClr val="bg1"/>
                </a:solidFill>
              </a:rPr>
              <a:t>, </a:t>
            </a:r>
            <a:r>
              <a:rPr lang="en-US" dirty="0" err="1" smtClean="0">
                <a:solidFill>
                  <a:schemeClr val="bg1"/>
                </a:solidFill>
              </a:rPr>
              <a:t>p</a:t>
            </a:r>
            <a:r>
              <a:rPr lang="en-US" baseline="-25000" dirty="0" err="1" smtClean="0">
                <a:solidFill>
                  <a:schemeClr val="bg1"/>
                </a:solidFill>
              </a:rPr>
              <a:t>h</a:t>
            </a:r>
            <a:r>
              <a:rPr lang="en-US" dirty="0" smtClean="0">
                <a:solidFill>
                  <a:schemeClr val="bg1"/>
                </a:solidFill>
              </a:rPr>
              <a:t>: width and height of assigned anchor box</a:t>
            </a:r>
          </a:p>
          <a:p>
            <a:pPr marL="342900" indent="-342900" algn="just">
              <a:buFont typeface="Wingdings" panose="05000000000000000000" pitchFamily="2" charset="2"/>
              <a:buChar char="Ø"/>
            </a:pPr>
            <a:r>
              <a:rPr lang="az-Cyrl-AZ" dirty="0" smtClean="0">
                <a:solidFill>
                  <a:schemeClr val="bg1"/>
                </a:solidFill>
              </a:rPr>
              <a:t>б</a:t>
            </a:r>
            <a:r>
              <a:rPr lang="en-US" dirty="0" smtClean="0">
                <a:solidFill>
                  <a:schemeClr val="bg1"/>
                </a:solidFill>
              </a:rPr>
              <a:t>: sigmoid function</a:t>
            </a:r>
          </a:p>
          <a:p>
            <a:pPr algn="just"/>
            <a:r>
              <a:rPr lang="en-US" dirty="0" smtClean="0">
                <a:solidFill>
                  <a:schemeClr val="bg1"/>
                </a:solidFill>
              </a:rPr>
              <a:t> </a:t>
            </a:r>
          </a:p>
          <a:p>
            <a:pPr algn="just"/>
            <a:r>
              <a:rPr lang="en-US" dirty="0">
                <a:solidFill>
                  <a:schemeClr val="bg1"/>
                </a:solidFill>
              </a:rPr>
              <a:t>	</a:t>
            </a:r>
            <a:r>
              <a:rPr lang="en-US" dirty="0" smtClean="0">
                <a:solidFill>
                  <a:schemeClr val="bg1"/>
                </a:solidFill>
              </a:rPr>
              <a:t>sigmoid(x)= 1/(1+exp(-x))   </a:t>
            </a:r>
          </a:p>
        </p:txBody>
      </p:sp>
      <p:sp>
        <p:nvSpPr>
          <p:cNvPr id="8" name="Rectangle 7"/>
          <p:cNvSpPr/>
          <p:nvPr/>
        </p:nvSpPr>
        <p:spPr>
          <a:xfrm>
            <a:off x="0" y="6611006"/>
            <a:ext cx="12192000" cy="246993"/>
          </a:xfrm>
          <a:prstGeom prst="rect">
            <a:avLst/>
          </a:prstGeom>
          <a:solidFill>
            <a:srgbClr val="002060"/>
          </a:solidFill>
          <a:ln>
            <a:noFill/>
          </a:ln>
          <a:effectLst>
            <a:glow rad="139700">
              <a:schemeClr val="accent4">
                <a:satMod val="175000"/>
                <a:alpha val="40000"/>
              </a:schemeClr>
            </a:glow>
            <a:outerShdw blurRad="76200" dist="12700" dir="2700000" sy="-23000" kx="-8004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93033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2261</TotalTime>
  <Words>2052</Words>
  <Application>Microsoft Office PowerPoint</Application>
  <PresentationFormat>Widescreen</PresentationFormat>
  <Paragraphs>234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104</cp:revision>
  <dcterms:created xsi:type="dcterms:W3CDTF">2022-08-30T18:17:38Z</dcterms:created>
  <dcterms:modified xsi:type="dcterms:W3CDTF">2022-09-25T22:33:22Z</dcterms:modified>
</cp:coreProperties>
</file>