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61" r:id="rId6"/>
    <p:sldId id="264" r:id="rId7"/>
    <p:sldId id="265" r:id="rId8"/>
    <p:sldId id="266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917"/>
    <a:srgbClr val="0D4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98" autoAdjust="0"/>
  </p:normalViewPr>
  <p:slideViewPr>
    <p:cSldViewPr snapToGrid="0">
      <p:cViewPr varScale="1">
        <p:scale>
          <a:sx n="49" d="100"/>
          <a:sy n="49" d="100"/>
        </p:scale>
        <p:origin x="13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83C8-2578-440A-903E-9032E44100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4365-4684-460C-BADE-ED3E6A49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1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93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82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99FD27-3ECA-4E6B-B524-557BF3BAEE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3" y="2969647"/>
            <a:ext cx="792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TOPIC: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CLASS IMBALANCE AND FEW-SHOT LEARNING 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WITH OBJECT DETECTION ALGORITHM YOLO3</a:t>
            </a:r>
          </a:p>
        </p:txBody>
      </p:sp>
    </p:spTree>
    <p:extLst>
      <p:ext uri="{BB962C8B-B14F-4D97-AF65-F5344CB8AC3E}">
        <p14:creationId xmlns:p14="http://schemas.microsoft.com/office/powerpoint/2010/main" val="32432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76560"/>
            <a:ext cx="110945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Loss function has three components: Classification loss, Regression Loss, Confidence Loss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Classification Loss penalize for incorrect classification: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Regression loss penalize for the difference between predicted coordinate and actual coordinate of objects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77" y="2416713"/>
            <a:ext cx="4631930" cy="932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9" y="4843115"/>
            <a:ext cx="6384441" cy="116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Confidence loss penalizes for difference between predicted and actual confidence(actual confidence is one when an object is present, otherwise zero)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Total loss: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93" y="2376939"/>
            <a:ext cx="5475383" cy="58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50" y="3383928"/>
            <a:ext cx="2946695" cy="577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647" y="4349769"/>
            <a:ext cx="10558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N, B: grid size and number of anchor boxes per cell, B =3 for YOLO3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baseline="-25000" dirty="0" err="1">
                <a:solidFill>
                  <a:schemeClr val="bg1"/>
                </a:solidFill>
              </a:rPr>
              <a:t>x_ij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b</a:t>
            </a:r>
            <a:r>
              <a:rPr lang="en-US" sz="2000" baseline="-25000" dirty="0" err="1">
                <a:solidFill>
                  <a:schemeClr val="bg1"/>
                </a:solidFill>
              </a:rPr>
              <a:t>y_ij</a:t>
            </a:r>
            <a:r>
              <a:rPr lang="en-US" sz="2000" dirty="0">
                <a:solidFill>
                  <a:schemeClr val="bg1"/>
                </a:solidFill>
              </a:rPr>
              <a:t>: center coordinates of bounding box at cell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for anchor box j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x_ij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y_ij</a:t>
            </a:r>
            <a:r>
              <a:rPr lang="en-US" sz="2000" dirty="0">
                <a:solidFill>
                  <a:schemeClr val="bg1"/>
                </a:solidFill>
              </a:rPr>
              <a:t>: the width and height of the bounding box at cell I, anchor box j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baseline="-25000" dirty="0" err="1">
                <a:solidFill>
                  <a:schemeClr val="bg1"/>
                </a:solidFill>
              </a:rPr>
              <a:t>ij</a:t>
            </a:r>
            <a:r>
              <a:rPr lang="en-US" sz="2000" dirty="0">
                <a:solidFill>
                  <a:schemeClr val="bg1"/>
                </a:solidFill>
              </a:rPr>
              <a:t>: equal to 1 if an object exist in cell I and anchor j, otherwise equal to 0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groundtruth</a:t>
            </a:r>
            <a:r>
              <a:rPr lang="en-US" sz="2000" dirty="0">
                <a:solidFill>
                  <a:schemeClr val="bg1"/>
                </a:solidFill>
              </a:rPr>
              <a:t>: predicted probability of </a:t>
            </a:r>
            <a:r>
              <a:rPr lang="en-US" sz="2000" dirty="0" err="1">
                <a:solidFill>
                  <a:schemeClr val="bg1"/>
                </a:solidFill>
              </a:rPr>
              <a:t>groundtruth</a:t>
            </a:r>
            <a:r>
              <a:rPr lang="en-US" sz="2000" dirty="0">
                <a:solidFill>
                  <a:schemeClr val="bg1"/>
                </a:solidFill>
              </a:rPr>
              <a:t> label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In machine learning and computer vision both data quality and quantity has impacts to performance of models.  We investigate two common issues: class imbalance and few-shot learning: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Class imbalance: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Some classes have dominant representation in the dataset while others 	have 	much lower.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Solution: collecting more data for under-represented classes, down-	sampling, up-sampling, generate synthetic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Few-shot learning: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Situations that we have only a limited number of samples for training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Reason: It is difficult to collect more data or it is high cost to gather data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- More popular in classification problems but object detection also 	get the 	 attention recently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258465"/>
            <a:ext cx="1055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Approaches to few-shot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1" y="1798215"/>
            <a:ext cx="7762461" cy="3986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0939" y="4442791"/>
            <a:ext cx="1232452" cy="25841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791" y="5973417"/>
            <a:ext cx="106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stick with YOLO3 then “Generative FSL” will be used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77774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20" y="1566574"/>
            <a:ext cx="4478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Data used for the project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Subset of Camera trap dataset: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4 classes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Multiple objects in one image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Diversity of object sizes: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large, medium and many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small objects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High resolution: 2592x1944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 or 3264x2448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 Highly imbalance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43" y="1691678"/>
            <a:ext cx="6997149" cy="43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Data, Class Imbalance and Few-Shot 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437367"/>
            <a:ext cx="1021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Train and test sets are split into one to nine ratio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Class imbalance still remains in training and test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8" y="2278021"/>
            <a:ext cx="4963809" cy="3410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67" y="2265407"/>
            <a:ext cx="5466522" cy="342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3277" y="5821215"/>
            <a:ext cx="323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distribution - training 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2847" y="5808601"/>
            <a:ext cx="3370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distribution - test set</a:t>
            </a:r>
          </a:p>
        </p:txBody>
      </p:sp>
    </p:spTree>
    <p:extLst>
      <p:ext uri="{BB962C8B-B14F-4D97-AF65-F5344CB8AC3E}">
        <p14:creationId xmlns:p14="http://schemas.microsoft.com/office/powerpoint/2010/main" val="14949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9" y="1328508"/>
            <a:ext cx="1021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imbalance: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Trained model and evaluate it on test set, the results is surprised poor. Strongest signal is at Wildebeest class, the dominant class in the dataset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9" y="2622038"/>
            <a:ext cx="3458058" cy="1419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3426" y="4472609"/>
            <a:ext cx="10823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poor performance is caused by strong class imbalanced. We use image augmentation technique to address this issue. </a:t>
            </a:r>
          </a:p>
          <a:p>
            <a:r>
              <a:rPr lang="en-US" dirty="0">
                <a:solidFill>
                  <a:schemeClr val="bg1"/>
                </a:solidFill>
              </a:rPr>
              <a:t>Using relative coordinates to the width and height of images, we crop 48 images of each image in training set. Locations of cropped images are identified by vector (x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y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x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y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/20, 0, 1 1), </a:t>
            </a:r>
            <a:r>
              <a:rPr lang="nn-NO" b="1" dirty="0"/>
              <a:t>(0, 0, 1-1.2*(8-i)/20, 1),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/17, </a:t>
            </a:r>
            <a:r>
              <a:rPr lang="en-US" b="1" dirty="0" err="1"/>
              <a:t>i</a:t>
            </a:r>
            <a:r>
              <a:rPr lang="en-US" b="1" dirty="0"/>
              <a:t>/25, 1, 1), </a:t>
            </a:r>
            <a:r>
              <a:rPr lang="nn-NO" b="1" dirty="0"/>
              <a:t>(0, 0, 1-(8-i)/20, 1-(8-i)/25), (i/30, i/35, 1-(8-i)/30, 1-(8-i)/35) 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/20+0.5, </a:t>
            </a:r>
            <a:r>
              <a:rPr lang="en-US" b="1" dirty="0" err="1"/>
              <a:t>i</a:t>
            </a:r>
            <a:r>
              <a:rPr lang="en-US" b="1" dirty="0"/>
              <a:t>/20+0.5), for </a:t>
            </a:r>
            <a:r>
              <a:rPr lang="en-US" b="1" dirty="0" err="1"/>
              <a:t>i</a:t>
            </a:r>
            <a:r>
              <a:rPr lang="en-US" b="1" dirty="0"/>
              <a:t> in {0, 1, 2, 3, 4 ,5 ,6, 7}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917" y="5242498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imbalance: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New training set is more balanced in number of images per class. Number of annotations per label also improves. Model performance improve from 0.06 to 0.28mAP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7" y="1441457"/>
            <a:ext cx="4353339" cy="2150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85" y="1446898"/>
            <a:ext cx="6122865" cy="366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48" y="3652298"/>
            <a:ext cx="4353339" cy="14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94433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Few-shot learning: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The same data in class imbalance but remove Wildebeest class. Number of images per class in training set is limited at 10.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6" y="2552466"/>
            <a:ext cx="4671752" cy="3277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05" y="2552466"/>
            <a:ext cx="5215293" cy="3277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5636" y="5902616"/>
            <a:ext cx="38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in training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92808" y="5918257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distribution in test set</a:t>
            </a:r>
          </a:p>
        </p:txBody>
      </p:sp>
    </p:spTree>
    <p:extLst>
      <p:ext uri="{BB962C8B-B14F-4D97-AF65-F5344CB8AC3E}">
        <p14:creationId xmlns:p14="http://schemas.microsoft.com/office/powerpoint/2010/main" val="13978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Few-shot learning: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Training model and evaluate it on test set, we get a result at 0.114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32" y="2138879"/>
            <a:ext cx="3534268" cy="1181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568" y="2115887"/>
            <a:ext cx="5302483" cy="3090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4343" y="4282763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the same image augmentation technique in class imbalance class to address this issue. The performance raise from just at 0.11mAP to 0.77mAP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FC98D-0C88-BA42-9930-A932EB20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68" y="5206093"/>
            <a:ext cx="5302483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134" y="1129252"/>
            <a:ext cx="5269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97" y="2562893"/>
            <a:ext cx="8867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YOLO3 algorithms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Data, Class Imbalance and Few-Shot learning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C000"/>
                </a:solidFill>
              </a:rPr>
              <a:t>Conclusion and Discussions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C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5. Conclusion and Discussions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Conclusion: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Image augmentation is simple but effective to deal with both class imbalance and few-shot learning. This technique boosts the performance of the model from just 0.06 to 0.28mAP for class imbalance data and from 0.11 to 0.37mAP.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Training time and computational cost also raise significantly when use this 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4648" y="2869346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Limitation: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YOLO3 only predicts up to three objects in the same cell.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Two objects are assigned to the same anchor box then only one is detected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648" y="4053662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Future work: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Research newer models: YOLO4, YOLO5, YOLO6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Generative Adversarial  Network (GANs) for generating new images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Meta-learning algorithms for Few-Shot learning: Siamese Networks, Matching Networks, Meta-Networks, Cross Domain FSL…</a:t>
            </a:r>
          </a:p>
        </p:txBody>
      </p:sp>
    </p:spTree>
    <p:extLst>
      <p:ext uri="{BB962C8B-B14F-4D97-AF65-F5344CB8AC3E}">
        <p14:creationId xmlns:p14="http://schemas.microsoft.com/office/powerpoint/2010/main" val="14429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352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63258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Vision: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An area of artificial intelligence which 	enable computers to derive information 	from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Two essential technologies: deep 	learning and 	convolutional neural 	network (CNN)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Object detection: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A branch of computer vision: identify 	object 	types and their locations in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Highly practical fields: autonomous 	driving, video 	surveillance, anomaly 	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Emerged since 2000 due to deep 	learning and 	power of GPU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3842535"/>
            <a:ext cx="3750066" cy="2229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59" y="1462903"/>
            <a:ext cx="3750067" cy="20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7" y="714895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8221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- Two categories of algorithms: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+ One stage: YOLO , SSD (2016), </a:t>
            </a:r>
            <a:r>
              <a:rPr lang="en-US" sz="2000" dirty="0" err="1">
                <a:solidFill>
                  <a:schemeClr val="bg1"/>
                </a:solidFill>
              </a:rPr>
              <a:t>RetinaNet</a:t>
            </a:r>
            <a:r>
              <a:rPr lang="en-US" sz="2000" dirty="0">
                <a:solidFill>
                  <a:schemeClr val="bg1"/>
                </a:solidFill>
              </a:rPr>
              <a:t>(2017), 		YOLO3 (2018), YOLO5(2020), YOLOR(2021)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+ Two stages: RCNN, Fast RCNN,  Faster RCNN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YOLO3 developed by Joseph </a:t>
            </a:r>
            <a:r>
              <a:rPr lang="en-US" sz="2000" dirty="0" err="1">
                <a:solidFill>
                  <a:schemeClr val="bg1"/>
                </a:solidFill>
              </a:rPr>
              <a:t>Redmon</a:t>
            </a:r>
            <a:r>
              <a:rPr lang="en-US" sz="2000" dirty="0">
                <a:solidFill>
                  <a:schemeClr val="bg1"/>
                </a:solidFill>
              </a:rPr>
              <a:t> in 2018: Main focus of this dissertation together with class imbalance and few-shot learning.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89923"/>
            <a:ext cx="1096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Images are divided into </a:t>
            </a:r>
            <a:r>
              <a:rPr lang="en-US" sz="2000" dirty="0" err="1">
                <a:solidFill>
                  <a:schemeClr val="bg1"/>
                </a:solidFill>
              </a:rPr>
              <a:t>NxN</a:t>
            </a:r>
            <a:r>
              <a:rPr lang="en-US" sz="2000" dirty="0">
                <a:solidFill>
                  <a:schemeClr val="bg1"/>
                </a:solidFill>
              </a:rPr>
              <a:t> grid then pass through a CNN network. This network will detect objects in each cell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  Each cell go through CNN will output three vector objects : (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</a:t>
            </a:r>
            <a:r>
              <a:rPr lang="en-US" sz="2000" dirty="0">
                <a:solidFill>
                  <a:schemeClr val="bg1"/>
                </a:solidFill>
              </a:rPr>
              <a:t>, t</a:t>
            </a:r>
            <a:r>
              <a:rPr lang="en-US" sz="2000" baseline="-25000" dirty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w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, p</a:t>
            </a:r>
            <a:r>
              <a:rPr lang="en-US" sz="2000" baseline="-25000" dirty="0">
                <a:solidFill>
                  <a:schemeClr val="bg1"/>
                </a:solidFill>
              </a:rPr>
              <a:t>c</a:t>
            </a:r>
            <a:r>
              <a:rPr lang="en-US" sz="2000" dirty="0">
                <a:solidFill>
                  <a:schemeClr val="bg1"/>
                </a:solidFill>
              </a:rPr>
              <a:t> , C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,…,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0" y="2897030"/>
            <a:ext cx="1609465" cy="2333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56" y="2897030"/>
            <a:ext cx="1620981" cy="1519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2727" y="3161841"/>
            <a:ext cx="1329141" cy="71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Image pre-processing unit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11185" y="3385898"/>
            <a:ext cx="701542" cy="27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41868" y="3422897"/>
            <a:ext cx="439387" cy="23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5491747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4681256" y="3656649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85215" y="2891488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1651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81255" y="3301973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81256" y="4041805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65621" y="3072977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6295311" y="3422898"/>
            <a:ext cx="1202174" cy="233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65778" y="3017944"/>
            <a:ext cx="261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NxNx3x(5+nb_classes)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40085" y="2260936"/>
            <a:ext cx="36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 t</a:t>
            </a:r>
            <a:r>
              <a:rPr lang="en-US" baseline="-25000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, p</a:t>
            </a:r>
            <a:r>
              <a:rPr lang="en-US" baseline="-25000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 , 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,…,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79816" y="5007750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processing unit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3019" y="3477142"/>
            <a:ext cx="136266" cy="195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9732117" y="4627443"/>
            <a:ext cx="235136" cy="16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25891" y="3477139"/>
            <a:ext cx="1720338" cy="13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93619" y="4459811"/>
            <a:ext cx="10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5400000">
            <a:off x="7138717" y="5045378"/>
            <a:ext cx="245040" cy="77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49341" y="5034657"/>
            <a:ext cx="224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List of objects in images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008704" y="3017944"/>
            <a:ext cx="1371600" cy="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485780" y="2630268"/>
            <a:ext cx="173505" cy="387676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65778" y="2630268"/>
            <a:ext cx="2741300" cy="0"/>
          </a:xfrm>
          <a:prstGeom prst="line">
            <a:avLst/>
          </a:prstGeom>
          <a:ln w="190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1" y="5369549"/>
            <a:ext cx="765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t</a:t>
            </a:r>
            <a:r>
              <a:rPr lang="en-US" baseline="-25000" dirty="0">
                <a:solidFill>
                  <a:schemeClr val="bg1"/>
                </a:solidFill>
              </a:rPr>
              <a:t>y </a:t>
            </a:r>
            <a:r>
              <a:rPr lang="en-US" dirty="0">
                <a:solidFill>
                  <a:schemeClr val="bg1"/>
                </a:solidFill>
              </a:rPr>
              <a:t>: center coordinates of object</a:t>
            </a:r>
          </a:p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 : width and height of object</a:t>
            </a: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c </a:t>
            </a:r>
            <a:r>
              <a:rPr lang="en-US" dirty="0">
                <a:solidFill>
                  <a:schemeClr val="bg1"/>
                </a:solidFill>
              </a:rPr>
              <a:t>: probability that an object exist in the cell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C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,…, </a:t>
            </a:r>
            <a:r>
              <a:rPr lang="en-US" dirty="0" err="1">
                <a:solidFill>
                  <a:schemeClr val="bg1"/>
                </a:solidFill>
              </a:rPr>
              <a:t>C</a:t>
            </a:r>
            <a:r>
              <a:rPr lang="en-US" baseline="-25000" dirty="0" err="1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: probability that detected object is class 1,…, class k</a:t>
            </a:r>
          </a:p>
        </p:txBody>
      </p:sp>
    </p:spTree>
    <p:extLst>
      <p:ext uri="{BB962C8B-B14F-4D97-AF65-F5344CB8AC3E}">
        <p14:creationId xmlns:p14="http://schemas.microsoft.com/office/powerpoint/2010/main" val="14682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Details of image pre-processing unit and CNN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968359" y="6489801"/>
            <a:ext cx="399393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4446" y="6267139"/>
            <a:ext cx="36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Image pre-processing unit and CNN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67752" y="1618593"/>
            <a:ext cx="378372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46124" y="1471448"/>
            <a:ext cx="403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Loss calculation: serving for training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8" y="1883884"/>
            <a:ext cx="8560105" cy="443979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7367752" y="1471448"/>
            <a:ext cx="0" cy="5018353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Details of image pre-processing unit and CNN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Convolutional Block details: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6" y="2006981"/>
            <a:ext cx="10322765" cy="1902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755" y="4130571"/>
            <a:ext cx="10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Generator unit: Adjust size of image, augment images and assign objects to YOLO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30" y="4751404"/>
            <a:ext cx="8088084" cy="1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Output processing unit details: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8" y="2324118"/>
            <a:ext cx="10368359" cy="10851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9200" y="2165131"/>
            <a:ext cx="6311462" cy="175820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3642" y="3552499"/>
            <a:ext cx="295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Output processing unit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647" y="4088631"/>
            <a:ext cx="6658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Decode_netout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Calculating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 score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Removing boxes with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 score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which is less than 0.5 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Returning a list of </a:t>
            </a:r>
            <a:r>
              <a:rPr lang="en-US" sz="2000" dirty="0" err="1">
                <a:solidFill>
                  <a:schemeClr val="bg1"/>
                </a:solidFill>
              </a:rPr>
              <a:t>boundbox</a:t>
            </a:r>
            <a:r>
              <a:rPr lang="en-US" sz="2000" dirty="0">
                <a:solidFill>
                  <a:schemeClr val="bg1"/>
                </a:solidFill>
              </a:rPr>
              <a:t> object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min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x</a:t>
            </a:r>
            <a:r>
              <a:rPr lang="en-US" sz="2000" baseline="-25000" dirty="0" err="1">
                <a:solidFill>
                  <a:schemeClr val="bg1"/>
                </a:solidFill>
              </a:rPr>
              <a:t>max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</a:t>
            </a:r>
            <a:r>
              <a:rPr lang="en-US" sz="2000" baseline="-25000" dirty="0" err="1">
                <a:solidFill>
                  <a:schemeClr val="bg1"/>
                </a:solidFill>
              </a:rPr>
              <a:t>max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objectness</a:t>
            </a:r>
            <a:r>
              <a:rPr lang="en-US" sz="2000" dirty="0">
                <a:solidFill>
                  <a:schemeClr val="bg1"/>
                </a:solidFill>
              </a:rPr>
              <a:t>, label)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2001" y="4004362"/>
            <a:ext cx="4542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Non_max</a:t>
            </a:r>
            <a:r>
              <a:rPr lang="en-US" sz="2000" dirty="0">
                <a:solidFill>
                  <a:schemeClr val="bg1"/>
                </a:solidFill>
              </a:rPr>
              <a:t> Suppression: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Removing duplicated/overlap bounding boxes to ensure that each object is detected only one.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YOLO algorithms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970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Relations between vector (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x</a:t>
            </a:r>
            <a:r>
              <a:rPr lang="en-US" sz="2000" dirty="0">
                <a:solidFill>
                  <a:schemeClr val="bg1"/>
                </a:solidFill>
              </a:rPr>
              <a:t>, t</a:t>
            </a:r>
            <a:r>
              <a:rPr lang="en-US" sz="2000" baseline="-25000" dirty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w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t</a:t>
            </a:r>
            <a:r>
              <a:rPr lang="en-US" sz="2000" baseline="-25000" dirty="0" err="1">
                <a:solidFill>
                  <a:schemeClr val="bg1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) and coordinates of objects are represented by following formulas: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8" y="2228425"/>
            <a:ext cx="4050974" cy="30770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28424"/>
            <a:ext cx="2423043" cy="30770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35575" y="5387248"/>
            <a:ext cx="159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NxN</a:t>
            </a:r>
            <a:r>
              <a:rPr lang="en-US" dirty="0">
                <a:solidFill>
                  <a:schemeClr val="bg1"/>
                </a:solidFill>
              </a:rPr>
              <a:t> grid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5875" y="2357610"/>
            <a:ext cx="4153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b</a:t>
            </a:r>
            <a:r>
              <a:rPr lang="en-US" baseline="-25000" dirty="0">
                <a:solidFill>
                  <a:schemeClr val="bg1"/>
                </a:solidFill>
              </a:rPr>
              <a:t>y </a:t>
            </a:r>
            <a:r>
              <a:rPr lang="en-US" dirty="0">
                <a:solidFill>
                  <a:schemeClr val="bg1"/>
                </a:solidFill>
              </a:rPr>
              <a:t>: centered coordinates of bounding box on (0, N) scale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: width and height of bounding box on standardized image scale.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w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h</a:t>
            </a:r>
            <a:r>
              <a:rPr lang="en-US" dirty="0">
                <a:solidFill>
                  <a:schemeClr val="bg1"/>
                </a:solidFill>
              </a:rPr>
              <a:t>: width and height of assigned anchor box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z-Cyrl-AZ" dirty="0">
                <a:solidFill>
                  <a:schemeClr val="bg1"/>
                </a:solidFill>
              </a:rPr>
              <a:t>б</a:t>
            </a:r>
            <a:r>
              <a:rPr lang="en-US" dirty="0">
                <a:solidFill>
                  <a:schemeClr val="bg1"/>
                </a:solidFill>
              </a:rPr>
              <a:t>: sigmoid function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sigmoid(x)= 1/(1+exp(-x))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33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2265</TotalTime>
  <Words>1437</Words>
  <Application>Microsoft Office PowerPoint</Application>
  <PresentationFormat>Widescreen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Nghia Vu</cp:lastModifiedBy>
  <cp:revision>107</cp:revision>
  <dcterms:created xsi:type="dcterms:W3CDTF">2022-08-30T18:17:38Z</dcterms:created>
  <dcterms:modified xsi:type="dcterms:W3CDTF">2025-05-07T16:24:09Z</dcterms:modified>
</cp:coreProperties>
</file>