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9" r:id="rId3"/>
    <p:sldId id="258" r:id="rId4"/>
    <p:sldId id="260" r:id="rId5"/>
    <p:sldId id="25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Kaiwen" initials="KC" lastIdx="1" clrIdx="0">
    <p:extLst>
      <p:ext uri="{19B8F6BF-5375-455C-9EA6-DF929625EA0E}">
        <p15:presenceInfo xmlns:p15="http://schemas.microsoft.com/office/powerpoint/2012/main" userId="Chen Kaiw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3" autoAdjust="0"/>
    <p:restoredTop sz="79175" autoAdjust="0"/>
  </p:normalViewPr>
  <p:slideViewPr>
    <p:cSldViewPr snapToGrid="0">
      <p:cViewPr varScale="1">
        <p:scale>
          <a:sx n="69" d="100"/>
          <a:sy n="69" d="100"/>
        </p:scale>
        <p:origin x="12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61119-F384-4A03-B5A8-108916DA100E}" type="datetimeFigureOut">
              <a:rPr lang="en-US" smtClean="0"/>
              <a:t>5/7/2018</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12454-3B1E-4B86-ADA6-6E3A01A1EFD1}" type="slidenum">
              <a:rPr lang="en-US" smtClean="0"/>
              <a:t>‹#›</a:t>
            </a:fld>
            <a:endParaRPr lang="en-US"/>
          </a:p>
        </p:txBody>
      </p:sp>
    </p:spTree>
    <p:extLst>
      <p:ext uri="{BB962C8B-B14F-4D97-AF65-F5344CB8AC3E}">
        <p14:creationId xmlns:p14="http://schemas.microsoft.com/office/powerpoint/2010/main" val="3769029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Special_administrative_regions_of_China" TargetMode="External"/><Relationship Id="rId13" Type="http://schemas.openxmlformats.org/officeDocument/2006/relationships/hyperlink" Target="https://en.wikipedia.org/wiki/Civil_Aviation_Administration_of_China#cite_note-3" TargetMode="External"/><Relationship Id="rId3" Type="http://schemas.openxmlformats.org/officeDocument/2006/relationships/hyperlink" Target="https://en.wikipedia.org/wiki/Civil_Aviation_Authority" TargetMode="External"/><Relationship Id="rId7" Type="http://schemas.openxmlformats.org/officeDocument/2006/relationships/hyperlink" Target="https://en.wikipedia.org/wiki/Civil_Aviation_Administration_of_China#cite_note-1" TargetMode="External"/><Relationship Id="rId12" Type="http://schemas.openxmlformats.org/officeDocument/2006/relationships/hyperlink" Target="https://en.wikipedia.org/wiki/Beijing"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en.wikipedia.org/wiki/Aviation_accidents_and_incidents" TargetMode="External"/><Relationship Id="rId11" Type="http://schemas.openxmlformats.org/officeDocument/2006/relationships/hyperlink" Target="https://en.wikipedia.org/wiki/Dongcheng_District,_Beijing" TargetMode="External"/><Relationship Id="rId5" Type="http://schemas.openxmlformats.org/officeDocument/2006/relationships/hyperlink" Target="https://en.wikipedia.org/wiki/Civil_aviation" TargetMode="External"/><Relationship Id="rId10" Type="http://schemas.openxmlformats.org/officeDocument/2006/relationships/hyperlink" Target="https://en.wikipedia.org/wiki/CAAC_Airlines" TargetMode="External"/><Relationship Id="rId4" Type="http://schemas.openxmlformats.org/officeDocument/2006/relationships/hyperlink" Target="https://en.wikipedia.org/wiki/Ministry_of_Transport_of_the_People's_Republic_of_China" TargetMode="External"/><Relationship Id="rId9" Type="http://schemas.openxmlformats.org/officeDocument/2006/relationships/hyperlink" Target="https://en.wikipedia.org/wiki/Civil_Aviation_Administration_of_China#cite_note-2"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Central_Military_Commission_(China)"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Civil Aviation Administration of China</a:t>
            </a:r>
            <a:r>
              <a:rPr lang="en-US" sz="1200" b="0" i="0" kern="1200" dirty="0">
                <a:solidFill>
                  <a:schemeClr val="tx1"/>
                </a:solidFill>
                <a:effectLst/>
                <a:latin typeface="+mn-lt"/>
                <a:ea typeface="+mn-ea"/>
                <a:cs typeface="+mn-cs"/>
              </a:rPr>
              <a:t> is the </a:t>
            </a:r>
            <a:r>
              <a:rPr lang="en-US" sz="1200" b="0" i="0" u="none" strike="noStrike" kern="1200" dirty="0">
                <a:solidFill>
                  <a:schemeClr val="tx1"/>
                </a:solidFill>
                <a:effectLst/>
                <a:latin typeface="+mn-lt"/>
                <a:ea typeface="+mn-ea"/>
                <a:cs typeface="+mn-cs"/>
                <a:hlinkClick r:id="rId3" tooltip="Civil Aviation Authority"/>
              </a:rPr>
              <a:t>aviation authority</a:t>
            </a:r>
            <a:r>
              <a:rPr lang="en-US" sz="1200" b="0" i="0" kern="1200" dirty="0">
                <a:solidFill>
                  <a:schemeClr val="tx1"/>
                </a:solidFill>
                <a:effectLst/>
                <a:latin typeface="+mn-lt"/>
                <a:ea typeface="+mn-ea"/>
                <a:cs typeface="+mn-cs"/>
              </a:rPr>
              <a:t> under the </a:t>
            </a:r>
            <a:r>
              <a:rPr lang="en-US" sz="1200" b="0" i="0" u="none" strike="noStrike" kern="1200" dirty="0">
                <a:solidFill>
                  <a:schemeClr val="tx1"/>
                </a:solidFill>
                <a:effectLst/>
                <a:latin typeface="+mn-lt"/>
                <a:ea typeface="+mn-ea"/>
                <a:cs typeface="+mn-cs"/>
                <a:hlinkClick r:id="rId4" tooltip="Ministry of Transport of the People's Republic of China"/>
              </a:rPr>
              <a:t>Ministry of Transport of the People's Republic of China</a:t>
            </a:r>
            <a:r>
              <a:rPr lang="en-US" sz="1200" b="0" i="0" kern="1200" dirty="0">
                <a:solidFill>
                  <a:schemeClr val="tx1"/>
                </a:solidFill>
                <a:effectLst/>
                <a:latin typeface="+mn-lt"/>
                <a:ea typeface="+mn-ea"/>
                <a:cs typeface="+mn-cs"/>
              </a:rPr>
              <a:t>. It oversees </a:t>
            </a:r>
            <a:r>
              <a:rPr lang="en-US" sz="1200" b="0" i="0" u="none" strike="noStrike" kern="1200" dirty="0">
                <a:solidFill>
                  <a:schemeClr val="tx1"/>
                </a:solidFill>
                <a:effectLst/>
                <a:latin typeface="+mn-lt"/>
                <a:ea typeface="+mn-ea"/>
                <a:cs typeface="+mn-cs"/>
                <a:hlinkClick r:id="rId5" tooltip="Civil aviation"/>
              </a:rPr>
              <a:t>civil aviation</a:t>
            </a:r>
            <a:r>
              <a:rPr lang="en-US" sz="1200" b="0" i="0" kern="1200" dirty="0">
                <a:solidFill>
                  <a:schemeClr val="tx1"/>
                </a:solidFill>
                <a:effectLst/>
                <a:latin typeface="+mn-lt"/>
                <a:ea typeface="+mn-ea"/>
                <a:cs typeface="+mn-cs"/>
              </a:rPr>
              <a:t> and investigates </a:t>
            </a:r>
            <a:r>
              <a:rPr lang="en-US" sz="1200" b="0" i="0" u="none" strike="noStrike" kern="1200" dirty="0">
                <a:solidFill>
                  <a:schemeClr val="tx1"/>
                </a:solidFill>
                <a:effectLst/>
                <a:latin typeface="+mn-lt"/>
                <a:ea typeface="+mn-ea"/>
                <a:cs typeface="+mn-cs"/>
                <a:hlinkClick r:id="rId6" tooltip="Aviation accidents and incidents"/>
              </a:rPr>
              <a:t>aviation accidents and incidents</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7"/>
              </a:rPr>
              <a:t>[1]</a:t>
            </a:r>
            <a:r>
              <a:rPr lang="en-US" sz="1200" b="0" i="0" kern="1200" dirty="0">
                <a:solidFill>
                  <a:schemeClr val="tx1"/>
                </a:solidFill>
                <a:effectLst/>
                <a:latin typeface="+mn-lt"/>
                <a:ea typeface="+mn-ea"/>
                <a:cs typeface="+mn-cs"/>
              </a:rPr>
              <a:t> As the aviation authority responsible for China, it concludes civil aviation agreements with other aviation authorities, including those of the </a:t>
            </a:r>
            <a:r>
              <a:rPr lang="en-US" sz="1200" b="0" i="0" u="none" strike="noStrike" kern="1200" dirty="0">
                <a:solidFill>
                  <a:schemeClr val="tx1"/>
                </a:solidFill>
                <a:effectLst/>
                <a:latin typeface="+mn-lt"/>
                <a:ea typeface="+mn-ea"/>
                <a:cs typeface="+mn-cs"/>
                <a:hlinkClick r:id="rId8"/>
              </a:rPr>
              <a:t>Special administrative regions of China</a:t>
            </a:r>
            <a:r>
              <a:rPr lang="en-US" sz="1200" b="0" i="0" kern="1200" dirty="0">
                <a:solidFill>
                  <a:schemeClr val="tx1"/>
                </a:solidFill>
                <a:effectLst/>
                <a:latin typeface="+mn-lt"/>
                <a:ea typeface="+mn-ea"/>
                <a:cs typeface="+mn-cs"/>
              </a:rPr>
              <a:t> which are categorized as "special domestic".</a:t>
            </a:r>
            <a:r>
              <a:rPr lang="en-US" sz="1200" b="0" i="0" u="none" strike="noStrike" kern="1200" baseline="30000" dirty="0">
                <a:solidFill>
                  <a:schemeClr val="tx1"/>
                </a:solidFill>
                <a:effectLst/>
                <a:latin typeface="+mn-lt"/>
                <a:ea typeface="+mn-ea"/>
                <a:cs typeface="+mn-cs"/>
                <a:hlinkClick r:id="rId9"/>
              </a:rPr>
              <a:t>[2]</a:t>
            </a:r>
            <a:r>
              <a:rPr lang="en-US" sz="1200" b="0" i="0" kern="1200" dirty="0">
                <a:solidFill>
                  <a:schemeClr val="tx1"/>
                </a:solidFill>
                <a:effectLst/>
                <a:latin typeface="+mn-lt"/>
                <a:ea typeface="+mn-ea"/>
                <a:cs typeface="+mn-cs"/>
              </a:rPr>
              <a:t> It directly operated </a:t>
            </a:r>
            <a:r>
              <a:rPr lang="en-US" sz="1200" b="0" i="0" u="none" strike="noStrike" kern="1200" dirty="0">
                <a:solidFill>
                  <a:schemeClr val="tx1"/>
                </a:solidFill>
                <a:effectLst/>
                <a:latin typeface="+mn-lt"/>
                <a:ea typeface="+mn-ea"/>
                <a:cs typeface="+mn-cs"/>
                <a:hlinkClick r:id="rId10" tooltip="CAAC Airlines"/>
              </a:rPr>
              <a:t>its own airline</a:t>
            </a:r>
            <a:r>
              <a:rPr lang="en-US" sz="1200" b="0" i="0" kern="1200" dirty="0">
                <a:solidFill>
                  <a:schemeClr val="tx1"/>
                </a:solidFill>
                <a:effectLst/>
                <a:latin typeface="+mn-lt"/>
                <a:ea typeface="+mn-ea"/>
                <a:cs typeface="+mn-cs"/>
              </a:rPr>
              <a:t>, China's aviation monopoly, until 1988. The agency is headquartered in </a:t>
            </a:r>
            <a:r>
              <a:rPr lang="en-US" sz="1200" b="0" i="0" u="none" strike="noStrike" kern="1200" dirty="0" err="1">
                <a:solidFill>
                  <a:schemeClr val="tx1"/>
                </a:solidFill>
                <a:effectLst/>
                <a:latin typeface="+mn-lt"/>
                <a:ea typeface="+mn-ea"/>
                <a:cs typeface="+mn-cs"/>
                <a:hlinkClick r:id="rId11" tooltip="Dongcheng District, Beijing"/>
              </a:rPr>
              <a:t>Dongcheng</a:t>
            </a:r>
            <a:r>
              <a:rPr lang="en-US" sz="1200" b="0" i="0" u="none" strike="noStrike" kern="1200" dirty="0">
                <a:solidFill>
                  <a:schemeClr val="tx1"/>
                </a:solidFill>
                <a:effectLst/>
                <a:latin typeface="+mn-lt"/>
                <a:ea typeface="+mn-ea"/>
                <a:cs typeface="+mn-cs"/>
                <a:hlinkClick r:id="rId11" tooltip="Dongcheng District, Beijing"/>
              </a:rPr>
              <a:t> District</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2" tooltip="Beijing"/>
              </a:rPr>
              <a:t>Beijing</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13"/>
              </a:rPr>
              <a:t>[3]</a:t>
            </a:r>
            <a:endParaRPr lang="en-US" sz="1200" b="0" i="0" u="none" strike="noStrike" kern="1200" baseline="30000" dirty="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9A812454-3B1E-4B86-ADA6-6E3A01A1EFD1}" type="slidenum">
              <a:rPr lang="en-US" smtClean="0"/>
              <a:t>1</a:t>
            </a:fld>
            <a:endParaRPr lang="en-US"/>
          </a:p>
        </p:txBody>
      </p:sp>
    </p:spTree>
    <p:extLst>
      <p:ext uri="{BB962C8B-B14F-4D97-AF65-F5344CB8AC3E}">
        <p14:creationId xmlns:p14="http://schemas.microsoft.com/office/powerpoint/2010/main" val="3718447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-Little Airspace allowed for civilian aircraft to use (less than 30%)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China's airspace is largely controlled by the military, leaving little room for civilian aircraft.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CAAC does not share the responsibility of managing China's airspace with the </a:t>
            </a:r>
            <a:r>
              <a:rPr lang="en-US" sz="1200" b="0" i="0" u="none" strike="noStrike" kern="1200" dirty="0">
                <a:solidFill>
                  <a:schemeClr val="tx1"/>
                </a:solidFill>
                <a:effectLst/>
                <a:latin typeface="+mn-lt"/>
                <a:ea typeface="+mn-ea"/>
                <a:cs typeface="+mn-cs"/>
                <a:hlinkClick r:id="rId3" tooltip="Central Military Commission (China)"/>
              </a:rPr>
              <a:t>Central Military Commission</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under the regulations in the Civil Aviation Law of the People's Republic of China</a:t>
            </a:r>
            <a:endParaRPr lang="en-US" dirty="0"/>
          </a:p>
          <a:p>
            <a:endParaRPr lang="en-US" dirty="0"/>
          </a:p>
        </p:txBody>
      </p:sp>
      <p:sp>
        <p:nvSpPr>
          <p:cNvPr id="4" name="投影片編號版面配置區 3"/>
          <p:cNvSpPr>
            <a:spLocks noGrp="1"/>
          </p:cNvSpPr>
          <p:nvPr>
            <p:ph type="sldNum" sz="quarter" idx="10"/>
          </p:nvPr>
        </p:nvSpPr>
        <p:spPr/>
        <p:txBody>
          <a:bodyPr/>
          <a:lstStyle/>
          <a:p>
            <a:fld id="{9A812454-3B1E-4B86-ADA6-6E3A01A1EFD1}" type="slidenum">
              <a:rPr lang="en-US" smtClean="0"/>
              <a:t>3</a:t>
            </a:fld>
            <a:endParaRPr lang="en-US"/>
          </a:p>
        </p:txBody>
      </p:sp>
    </p:spTree>
    <p:extLst>
      <p:ext uri="{BB962C8B-B14F-4D97-AF65-F5344CB8AC3E}">
        <p14:creationId xmlns:p14="http://schemas.microsoft.com/office/powerpoint/2010/main" val="4111939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b="0" i="0" kern="1200" dirty="0">
                <a:solidFill>
                  <a:schemeClr val="tx1"/>
                </a:solidFill>
                <a:effectLst/>
                <a:latin typeface="+mn-lt"/>
                <a:ea typeface="+mn-ea"/>
                <a:cs typeface="+mn-cs"/>
              </a:rPr>
              <a:t>The air traffic management authorities said on Sunday that the airspace of more than ten regions across the country below 1,000 meters will be open to general aviation flights, including all flights other than military, scheduled airline and regular cargo flights, both private and commercial.</a:t>
            </a:r>
          </a:p>
          <a:p>
            <a:r>
              <a:rPr lang="en-US" sz="1200" b="0" i="0" kern="1200" dirty="0">
                <a:solidFill>
                  <a:schemeClr val="tx1"/>
                </a:solidFill>
                <a:effectLst/>
                <a:latin typeface="+mn-lt"/>
                <a:ea typeface="+mn-ea"/>
                <a:cs typeface="+mn-cs"/>
              </a:rPr>
              <a:t>The ten regions include Shenyang flight control zone, Guangzhou flight control zone, Tangshan, Changchun, Xi'an, Qingdao, Hangzhou, Ningbo, Kunming, Chongqing and Hainan Island.</a:t>
            </a:r>
          </a:p>
          <a:p>
            <a:r>
              <a:rPr lang="en-US" sz="1200" b="0" i="0" kern="1200" dirty="0">
                <a:solidFill>
                  <a:schemeClr val="tx1"/>
                </a:solidFill>
                <a:effectLst/>
                <a:latin typeface="+mn-lt"/>
                <a:ea typeface="+mn-ea"/>
                <a:cs typeface="+mn-cs"/>
              </a:rPr>
              <a:t>The central government had announced a relaxation of the ban on usage of low-altitude airspace in 2010, but never gave a certain schedule. The latest statement finalized the go ahead for low-altitude private and commercial flights.</a:t>
            </a:r>
          </a:p>
          <a:p>
            <a:r>
              <a:rPr lang="en-US" sz="1200" b="0" i="0" kern="1200" dirty="0">
                <a:solidFill>
                  <a:schemeClr val="tx1"/>
                </a:solidFill>
                <a:effectLst/>
                <a:latin typeface="+mn-lt"/>
                <a:ea typeface="+mn-ea"/>
                <a:cs typeface="+mn-cs"/>
              </a:rPr>
              <a:t>This policy will promote the development of aviation manufacture, air control and operation, aircraft maintenance and personnel training industries. It will also attract global giants to whirl into China.</a:t>
            </a:r>
          </a:p>
          <a:p>
            <a:r>
              <a:rPr lang="en-US" sz="1200" b="0" i="0" kern="1200" dirty="0">
                <a:solidFill>
                  <a:schemeClr val="tx1"/>
                </a:solidFill>
                <a:effectLst/>
                <a:latin typeface="+mn-lt"/>
                <a:ea typeface="+mn-ea"/>
                <a:cs typeface="+mn-cs"/>
              </a:rPr>
              <a:t>At present, China has 189 enterprises opening to air traffic who own 1654 aircrafts in total.</a:t>
            </a:r>
          </a:p>
          <a:p>
            <a:r>
              <a:rPr lang="en-US" sz="1200" b="0" i="0" kern="1200" dirty="0">
                <a:solidFill>
                  <a:schemeClr val="tx1"/>
                </a:solidFill>
                <a:effectLst/>
                <a:latin typeface="+mn-lt"/>
                <a:ea typeface="+mn-ea"/>
                <a:cs typeface="+mn-cs"/>
              </a:rPr>
              <a:t>With the opening of low-altitude airspace, China is expected to have more than 5,000 civil aircraft and two million hour flight times per year by 2020, said Wang </a:t>
            </a:r>
            <a:r>
              <a:rPr lang="en-US" sz="1200" b="0" i="0" kern="1200" dirty="0" err="1">
                <a:solidFill>
                  <a:schemeClr val="tx1"/>
                </a:solidFill>
                <a:effectLst/>
                <a:latin typeface="+mn-lt"/>
                <a:ea typeface="+mn-ea"/>
                <a:cs typeface="+mn-cs"/>
              </a:rPr>
              <a:t>Zhiqing</a:t>
            </a:r>
            <a:r>
              <a:rPr lang="en-US" sz="1200" b="0" i="0" kern="1200" dirty="0">
                <a:solidFill>
                  <a:schemeClr val="tx1"/>
                </a:solidFill>
                <a:effectLst/>
                <a:latin typeface="+mn-lt"/>
                <a:ea typeface="+mn-ea"/>
                <a:cs typeface="+mn-cs"/>
              </a:rPr>
              <a:t>, vice director of China's Civil Aviation Administration.</a:t>
            </a:r>
          </a:p>
          <a:p>
            <a:endParaRPr lang="en-US" dirty="0"/>
          </a:p>
        </p:txBody>
      </p:sp>
      <p:sp>
        <p:nvSpPr>
          <p:cNvPr id="4" name="投影片編號版面配置區 3"/>
          <p:cNvSpPr>
            <a:spLocks noGrp="1"/>
          </p:cNvSpPr>
          <p:nvPr>
            <p:ph type="sldNum" sz="quarter" idx="10"/>
          </p:nvPr>
        </p:nvSpPr>
        <p:spPr/>
        <p:txBody>
          <a:bodyPr/>
          <a:lstStyle/>
          <a:p>
            <a:fld id="{9A812454-3B1E-4B86-ADA6-6E3A01A1EFD1}" type="slidenum">
              <a:rPr lang="en-US" smtClean="0"/>
              <a:t>4</a:t>
            </a:fld>
            <a:endParaRPr lang="en-US"/>
          </a:p>
        </p:txBody>
      </p:sp>
    </p:spTree>
    <p:extLst>
      <p:ext uri="{BB962C8B-B14F-4D97-AF65-F5344CB8AC3E}">
        <p14:creationId xmlns:p14="http://schemas.microsoft.com/office/powerpoint/2010/main" val="135945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2CE75CE-77CA-4682-9AB0-69757D33101B}"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9CA8D-EBCD-4F71-98B7-C4DDDE7119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433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2CE75CE-77CA-4682-9AB0-69757D33101B}"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9CA8D-EBCD-4F71-98B7-C4DDDE71198B}" type="slidenum">
              <a:rPr lang="en-US" smtClean="0"/>
              <a:t>‹#›</a:t>
            </a:fld>
            <a:endParaRPr lang="en-US"/>
          </a:p>
        </p:txBody>
      </p:sp>
    </p:spTree>
    <p:extLst>
      <p:ext uri="{BB962C8B-B14F-4D97-AF65-F5344CB8AC3E}">
        <p14:creationId xmlns:p14="http://schemas.microsoft.com/office/powerpoint/2010/main" val="191054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2CE75CE-77CA-4682-9AB0-69757D33101B}"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9CA8D-EBCD-4F71-98B7-C4DDDE71198B}" type="slidenum">
              <a:rPr lang="en-US" smtClean="0"/>
              <a:t>‹#›</a:t>
            </a:fld>
            <a:endParaRPr lang="en-US"/>
          </a:p>
        </p:txBody>
      </p:sp>
    </p:spTree>
    <p:extLst>
      <p:ext uri="{BB962C8B-B14F-4D97-AF65-F5344CB8AC3E}">
        <p14:creationId xmlns:p14="http://schemas.microsoft.com/office/powerpoint/2010/main" val="156827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2CE75CE-77CA-4682-9AB0-69757D33101B}"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9CA8D-EBCD-4F71-98B7-C4DDDE71198B}" type="slidenum">
              <a:rPr lang="en-US" smtClean="0"/>
              <a:t>‹#›</a:t>
            </a:fld>
            <a:endParaRPr lang="en-US"/>
          </a:p>
        </p:txBody>
      </p:sp>
    </p:spTree>
    <p:extLst>
      <p:ext uri="{BB962C8B-B14F-4D97-AF65-F5344CB8AC3E}">
        <p14:creationId xmlns:p14="http://schemas.microsoft.com/office/powerpoint/2010/main" val="74593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2CE75CE-77CA-4682-9AB0-69757D33101B}"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9CA8D-EBCD-4F71-98B7-C4DDDE71198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70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2CE75CE-77CA-4682-9AB0-69757D33101B}"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9CA8D-EBCD-4F71-98B7-C4DDDE71198B}" type="slidenum">
              <a:rPr lang="en-US" smtClean="0"/>
              <a:t>‹#›</a:t>
            </a:fld>
            <a:endParaRPr lang="en-US"/>
          </a:p>
        </p:txBody>
      </p:sp>
    </p:spTree>
    <p:extLst>
      <p:ext uri="{BB962C8B-B14F-4D97-AF65-F5344CB8AC3E}">
        <p14:creationId xmlns:p14="http://schemas.microsoft.com/office/powerpoint/2010/main" val="62460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2CE75CE-77CA-4682-9AB0-69757D33101B}" type="datetimeFigureOut">
              <a:rPr lang="en-US" smtClean="0"/>
              <a:t>5/7/2018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D9CA8D-EBCD-4F71-98B7-C4DDDE71198B}" type="slidenum">
              <a:rPr lang="en-US" smtClean="0"/>
              <a:t>‹#›</a:t>
            </a:fld>
            <a:endParaRPr lang="en-US"/>
          </a:p>
        </p:txBody>
      </p:sp>
    </p:spTree>
    <p:extLst>
      <p:ext uri="{BB962C8B-B14F-4D97-AF65-F5344CB8AC3E}">
        <p14:creationId xmlns:p14="http://schemas.microsoft.com/office/powerpoint/2010/main" val="972251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2CE75CE-77CA-4682-9AB0-69757D33101B}" type="datetimeFigureOut">
              <a:rPr lang="en-US" smtClean="0"/>
              <a:t>5/7/2018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D9CA8D-EBCD-4F71-98B7-C4DDDE71198B}" type="slidenum">
              <a:rPr lang="en-US" smtClean="0"/>
              <a:t>‹#›</a:t>
            </a:fld>
            <a:endParaRPr lang="en-US"/>
          </a:p>
        </p:txBody>
      </p:sp>
    </p:spTree>
    <p:extLst>
      <p:ext uri="{BB962C8B-B14F-4D97-AF65-F5344CB8AC3E}">
        <p14:creationId xmlns:p14="http://schemas.microsoft.com/office/powerpoint/2010/main" val="3118004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CE75CE-77CA-4682-9AB0-69757D33101B}" type="datetimeFigureOut">
              <a:rPr lang="en-US" smtClean="0"/>
              <a:t>5/7/2018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7D9CA8D-EBCD-4F71-98B7-C4DDDE71198B}" type="slidenum">
              <a:rPr lang="en-US" smtClean="0"/>
              <a:t>‹#›</a:t>
            </a:fld>
            <a:endParaRPr lang="en-US"/>
          </a:p>
        </p:txBody>
      </p:sp>
    </p:spTree>
    <p:extLst>
      <p:ext uri="{BB962C8B-B14F-4D97-AF65-F5344CB8AC3E}">
        <p14:creationId xmlns:p14="http://schemas.microsoft.com/office/powerpoint/2010/main" val="2564792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2CE75CE-77CA-4682-9AB0-69757D33101B}" type="datetimeFigureOut">
              <a:rPr lang="en-US" smtClean="0"/>
              <a:t>5/7/2018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7D9CA8D-EBCD-4F71-98B7-C4DDDE71198B}" type="slidenum">
              <a:rPr lang="en-US" smtClean="0"/>
              <a:t>‹#›</a:t>
            </a:fld>
            <a:endParaRPr lang="en-US"/>
          </a:p>
        </p:txBody>
      </p:sp>
    </p:spTree>
    <p:extLst>
      <p:ext uri="{BB962C8B-B14F-4D97-AF65-F5344CB8AC3E}">
        <p14:creationId xmlns:p14="http://schemas.microsoft.com/office/powerpoint/2010/main" val="72534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B2CE75CE-77CA-4682-9AB0-69757D33101B}"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9CA8D-EBCD-4F71-98B7-C4DDDE71198B}" type="slidenum">
              <a:rPr lang="en-US" smtClean="0"/>
              <a:t>‹#›</a:t>
            </a:fld>
            <a:endParaRPr lang="en-US"/>
          </a:p>
        </p:txBody>
      </p:sp>
    </p:spTree>
    <p:extLst>
      <p:ext uri="{BB962C8B-B14F-4D97-AF65-F5344CB8AC3E}">
        <p14:creationId xmlns:p14="http://schemas.microsoft.com/office/powerpoint/2010/main" val="41393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2CE75CE-77CA-4682-9AB0-69757D33101B}" type="datetimeFigureOut">
              <a:rPr lang="en-US" smtClean="0"/>
              <a:t>5/7/2018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7D9CA8D-EBCD-4F71-98B7-C4DDDE71198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812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FF8665-AFBD-4959-9B3D-57FFD8A350A6}"/>
              </a:ext>
            </a:extLst>
          </p:cNvPr>
          <p:cNvSpPr>
            <a:spLocks noGrp="1"/>
          </p:cNvSpPr>
          <p:nvPr>
            <p:ph type="ctrTitle"/>
          </p:nvPr>
        </p:nvSpPr>
        <p:spPr>
          <a:xfrm>
            <a:off x="1243872" y="1782940"/>
            <a:ext cx="7967506" cy="1355750"/>
          </a:xfrm>
        </p:spPr>
        <p:txBody>
          <a:bodyPr>
            <a:normAutofit fontScale="90000"/>
          </a:bodyPr>
          <a:lstStyle/>
          <a:p>
            <a:pPr algn="l"/>
            <a:r>
              <a:rPr lang="en-US" sz="5400" dirty="0">
                <a:latin typeface="Times New Roman" panose="02020603050405020304" pitchFamily="18" charset="0"/>
                <a:cs typeface="Times New Roman" panose="02020603050405020304" pitchFamily="18" charset="0"/>
              </a:rPr>
              <a:t>Chinese ATM system</a:t>
            </a:r>
            <a:br>
              <a:rPr lang="en-US" sz="5400" dirty="0">
                <a:latin typeface="Times New Roman" panose="02020603050405020304" pitchFamily="18" charset="0"/>
                <a:cs typeface="Times New Roman" panose="02020603050405020304" pitchFamily="18" charset="0"/>
              </a:rPr>
            </a:br>
            <a:r>
              <a:rPr lang="en-US" altLang="zh-CN" sz="5400" dirty="0">
                <a:latin typeface="Times New Roman" panose="02020603050405020304" pitchFamily="18" charset="0"/>
                <a:cs typeface="Times New Roman" panose="02020603050405020304" pitchFamily="18" charset="0"/>
              </a:rPr>
              <a:t>Analysis and Solutions</a:t>
            </a:r>
            <a:endParaRPr lang="en-US" sz="5400" dirty="0">
              <a:latin typeface="Times New Roman" panose="02020603050405020304" pitchFamily="18" charset="0"/>
              <a:cs typeface="Times New Roman" panose="02020603050405020304" pitchFamily="18" charset="0"/>
            </a:endParaRPr>
          </a:p>
        </p:txBody>
      </p:sp>
      <p:pic>
        <p:nvPicPr>
          <p:cNvPr id="28" name="圖片 27">
            <a:extLst>
              <a:ext uri="{FF2B5EF4-FFF2-40B4-BE49-F238E27FC236}">
                <a16:creationId xmlns:a16="http://schemas.microsoft.com/office/drawing/2014/main" id="{BF75309E-6C10-495B-B912-47582925B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725" y="4531043"/>
            <a:ext cx="2438400" cy="1524000"/>
          </a:xfrm>
          <a:prstGeom prst="rect">
            <a:avLst/>
          </a:prstGeom>
        </p:spPr>
      </p:pic>
      <p:sp>
        <p:nvSpPr>
          <p:cNvPr id="17" name="矩形 16">
            <a:extLst>
              <a:ext uri="{FF2B5EF4-FFF2-40B4-BE49-F238E27FC236}">
                <a16:creationId xmlns:a16="http://schemas.microsoft.com/office/drawing/2014/main" id="{99E5E7C0-4023-4EDF-B866-64A189B491BD}"/>
              </a:ext>
            </a:extLst>
          </p:cNvPr>
          <p:cNvSpPr/>
          <p:nvPr/>
        </p:nvSpPr>
        <p:spPr>
          <a:xfrm>
            <a:off x="4482164" y="4969877"/>
            <a:ext cx="6096000" cy="923330"/>
          </a:xfrm>
          <a:prstGeom prst="rect">
            <a:avLst/>
          </a:prstGeom>
        </p:spPr>
        <p:txBody>
          <a:bodyPr>
            <a:spAutoFit/>
          </a:bodyPr>
          <a:lstStyle/>
          <a:p>
            <a:r>
              <a:rPr lang="en-US" dirty="0"/>
              <a:t>Civil Aviation Administration </a:t>
            </a:r>
            <a:r>
              <a:rPr lang="en-US"/>
              <a:t>of China </a:t>
            </a: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dirty="0">
                <a:solidFill>
                  <a:srgbClr val="222222"/>
                </a:solidFill>
                <a:latin typeface="Arial" panose="020B0604020202020204" pitchFamily="34" charset="0"/>
              </a:rPr>
              <a:t>manage all non-military aviation in China </a:t>
            </a:r>
          </a:p>
          <a:p>
            <a:pPr marL="285750" indent="-285750">
              <a:buFont typeface="Arial" panose="020B0604020202020204" pitchFamily="34" charset="0"/>
              <a:buChar char="•"/>
            </a:pPr>
            <a:r>
              <a:rPr lang="en-US" dirty="0">
                <a:solidFill>
                  <a:srgbClr val="222222"/>
                </a:solidFill>
                <a:latin typeface="Arial" panose="020B0604020202020204" pitchFamily="34" charset="0"/>
              </a:rPr>
              <a:t>provide general and commercial flight service</a:t>
            </a:r>
            <a:endParaRPr lang="en-US" dirty="0"/>
          </a:p>
        </p:txBody>
      </p:sp>
    </p:spTree>
    <p:extLst>
      <p:ext uri="{BB962C8B-B14F-4D97-AF65-F5344CB8AC3E}">
        <p14:creationId xmlns:p14="http://schemas.microsoft.com/office/powerpoint/2010/main" val="2118316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5CADD1A-D986-4F14-A43C-363EC8A26A93}"/>
              </a:ext>
            </a:extLst>
          </p:cNvPr>
          <p:cNvSpPr>
            <a:spLocks noGrp="1"/>
          </p:cNvSpPr>
          <p:nvPr>
            <p:ph idx="1"/>
          </p:nvPr>
        </p:nvSpPr>
        <p:spPr>
          <a:xfrm>
            <a:off x="1097280" y="1845734"/>
            <a:ext cx="3936733" cy="4023360"/>
          </a:xfrm>
        </p:spPr>
        <p:txBody>
          <a:bodyPr/>
          <a:lstStyle/>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Fastest-growing country market and second largest Domestic Aviation market</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airports and more travelers</a:t>
            </a:r>
            <a:r>
              <a:rPr lang="en-US" altLang="zh-CN" dirty="0">
                <a:latin typeface="Times New Roman" panose="02020603050405020304" pitchFamily="18" charset="0"/>
                <a:cs typeface="Times New Roman" panose="02020603050405020304" pitchFamily="18" charset="0"/>
              </a:rPr>
              <a:t>-bigger market	</a:t>
            </a:r>
            <a:r>
              <a:rPr lang="en-US"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Striving to improve the efficiency of the facilities and takeoff-landing numbers</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Very good safety performance</a:t>
            </a:r>
          </a:p>
        </p:txBody>
      </p:sp>
      <p:sp>
        <p:nvSpPr>
          <p:cNvPr id="5" name="副標題 2">
            <a:extLst>
              <a:ext uri="{FF2B5EF4-FFF2-40B4-BE49-F238E27FC236}">
                <a16:creationId xmlns:a16="http://schemas.microsoft.com/office/drawing/2014/main" id="{4EF884BF-B344-4D44-94E6-81A044610D8D}"/>
              </a:ext>
            </a:extLst>
          </p:cNvPr>
          <p:cNvSpPr>
            <a:spLocks noGrp="1"/>
          </p:cNvSpPr>
          <p:nvPr>
            <p:ph type="title"/>
          </p:nvPr>
        </p:nvSpPr>
        <p:spPr/>
        <p:txBody>
          <a:bodyPr>
            <a:noAutofit/>
          </a:bodyPr>
          <a:lstStyle/>
          <a:p>
            <a:pPr marL="171450" indent="-1714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strengths</a:t>
            </a:r>
          </a:p>
          <a:p>
            <a:pPr algn="l"/>
            <a:endParaRPr lang="en-US" sz="1800" dirty="0"/>
          </a:p>
        </p:txBody>
      </p:sp>
      <p:pic>
        <p:nvPicPr>
          <p:cNvPr id="6" name="圖片 5">
            <a:extLst>
              <a:ext uri="{FF2B5EF4-FFF2-40B4-BE49-F238E27FC236}">
                <a16:creationId xmlns:a16="http://schemas.microsoft.com/office/drawing/2014/main" id="{86A9D0C7-FC66-4687-9465-058727681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498" y="1933656"/>
            <a:ext cx="4422426" cy="3847511"/>
          </a:xfrm>
          <a:prstGeom prst="rect">
            <a:avLst/>
          </a:prstGeom>
        </p:spPr>
      </p:pic>
      <p:pic>
        <p:nvPicPr>
          <p:cNvPr id="7" name="圖片 6">
            <a:extLst>
              <a:ext uri="{FF2B5EF4-FFF2-40B4-BE49-F238E27FC236}">
                <a16:creationId xmlns:a16="http://schemas.microsoft.com/office/drawing/2014/main" id="{7E2EA215-C125-4594-BBF0-C3FA3FB11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0157" y="2471085"/>
            <a:ext cx="5122767" cy="2791907"/>
          </a:xfrm>
          <a:prstGeom prst="rect">
            <a:avLst/>
          </a:prstGeom>
        </p:spPr>
      </p:pic>
    </p:spTree>
    <p:extLst>
      <p:ext uri="{BB962C8B-B14F-4D97-AF65-F5344CB8AC3E}">
        <p14:creationId xmlns:p14="http://schemas.microsoft.com/office/powerpoint/2010/main" val="167560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143B7D-BA90-49C2-9B6D-7FDBF9DA587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Notorious punctuality record	</a:t>
            </a:r>
          </a:p>
        </p:txBody>
      </p:sp>
      <p:sp>
        <p:nvSpPr>
          <p:cNvPr id="8" name="矩形 7">
            <a:extLst>
              <a:ext uri="{FF2B5EF4-FFF2-40B4-BE49-F238E27FC236}">
                <a16:creationId xmlns:a16="http://schemas.microsoft.com/office/drawing/2014/main" id="{6242DFD2-448F-47D0-9068-2032AE96937B}"/>
              </a:ext>
            </a:extLst>
          </p:cNvPr>
          <p:cNvSpPr/>
          <p:nvPr/>
        </p:nvSpPr>
        <p:spPr>
          <a:xfrm>
            <a:off x="838199" y="2245457"/>
            <a:ext cx="4686701" cy="3801041"/>
          </a:xfrm>
          <a:prstGeom prst="rect">
            <a:avLst/>
          </a:prstGeom>
        </p:spPr>
        <p:txBody>
          <a:bodyPr wrap="square">
            <a:spAutoFit/>
          </a:bodyPr>
          <a:lstStyle/>
          <a:p>
            <a:pPr marL="285750" indent="-285750">
              <a:buFont typeface="Arial" panose="020B0604020202020204" pitchFamily="34" charset="0"/>
              <a:buChar char="•"/>
            </a:pPr>
            <a:r>
              <a:rPr lang="en-US" sz="2800" dirty="0"/>
              <a:t>Low on-time departure rating (punctuality)</a:t>
            </a:r>
          </a:p>
          <a:p>
            <a:pPr marL="285750" indent="-285750">
              <a:lnSpc>
                <a:spcPct val="150000"/>
              </a:lnSpc>
              <a:buFont typeface="Arial" panose="020B0604020202020204" pitchFamily="34" charset="0"/>
              <a:buChar char="•"/>
            </a:pPr>
            <a:r>
              <a:rPr lang="en-US" sz="2800" dirty="0"/>
              <a:t>Airspace Constraint Issue</a:t>
            </a:r>
          </a:p>
          <a:p>
            <a:pPr marL="742950" lvl="1" indent="-285750">
              <a:lnSpc>
                <a:spcPct val="150000"/>
              </a:lnSpc>
              <a:buFont typeface="Arial" panose="020B0604020202020204" pitchFamily="34" charset="0"/>
              <a:buChar char="•"/>
            </a:pPr>
            <a:r>
              <a:rPr lang="en-US" sz="1400" dirty="0"/>
              <a:t>Central Military Commission </a:t>
            </a:r>
            <a:r>
              <a:rPr lang="en-US" altLang="zh-CN" sz="1400" dirty="0"/>
              <a:t>manage the airspace </a:t>
            </a:r>
            <a:r>
              <a:rPr lang="en-US" sz="1400" dirty="0"/>
              <a:t>under the regulations in the Civil Aviation Law of the People's Republic </a:t>
            </a:r>
            <a:r>
              <a:rPr lang="en-US" sz="1600" dirty="0"/>
              <a:t>of</a:t>
            </a:r>
            <a:r>
              <a:rPr lang="en-US" sz="1400" dirty="0"/>
              <a:t> China. CAAC doesn’t the responsibility. </a:t>
            </a:r>
          </a:p>
          <a:p>
            <a:pPr marL="285750" indent="-285750">
              <a:buFont typeface="Arial" panose="020B0604020202020204" pitchFamily="34" charset="0"/>
              <a:buChar char="•"/>
            </a:pPr>
            <a:r>
              <a:rPr lang="en-US" sz="2800" dirty="0"/>
              <a:t> Military has the privilege of airspace </a:t>
            </a:r>
          </a:p>
        </p:txBody>
      </p:sp>
      <p:pic>
        <p:nvPicPr>
          <p:cNvPr id="13" name="圖片 12">
            <a:extLst>
              <a:ext uri="{FF2B5EF4-FFF2-40B4-BE49-F238E27FC236}">
                <a16:creationId xmlns:a16="http://schemas.microsoft.com/office/drawing/2014/main" id="{D78CAB86-FAF8-419D-B0DB-711B39C01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158" y="2835557"/>
            <a:ext cx="5501641" cy="3094673"/>
          </a:xfrm>
          <a:prstGeom prst="rect">
            <a:avLst/>
          </a:prstGeom>
        </p:spPr>
      </p:pic>
      <p:pic>
        <p:nvPicPr>
          <p:cNvPr id="7" name="內容版面配置區 6">
            <a:extLst>
              <a:ext uri="{FF2B5EF4-FFF2-40B4-BE49-F238E27FC236}">
                <a16:creationId xmlns:a16="http://schemas.microsoft.com/office/drawing/2014/main" id="{2851797E-F72E-45A0-8791-05AF1A6E8076}"/>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3447" t="6394" b="2982"/>
          <a:stretch/>
        </p:blipFill>
        <p:spPr>
          <a:xfrm>
            <a:off x="8052191" y="2245457"/>
            <a:ext cx="3301610" cy="3021178"/>
          </a:xfrm>
        </p:spPr>
      </p:pic>
    </p:spTree>
    <p:extLst>
      <p:ext uri="{BB962C8B-B14F-4D97-AF65-F5344CB8AC3E}">
        <p14:creationId xmlns:p14="http://schemas.microsoft.com/office/powerpoint/2010/main" val="140030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705C3BC2-4F19-427F-8003-D2E0F4989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246" y="2490627"/>
            <a:ext cx="5945498" cy="3622148"/>
          </a:xfrm>
          <a:prstGeom prst="rect">
            <a:avLst/>
          </a:prstGeom>
        </p:spPr>
      </p:pic>
      <p:sp>
        <p:nvSpPr>
          <p:cNvPr id="2" name="標題 1">
            <a:extLst>
              <a:ext uri="{FF2B5EF4-FFF2-40B4-BE49-F238E27FC236}">
                <a16:creationId xmlns:a16="http://schemas.microsoft.com/office/drawing/2014/main" id="{419C6F7E-5F8F-474C-8B34-5C44A200E23B}"/>
              </a:ext>
            </a:extLst>
          </p:cNvPr>
          <p:cNvSpPr>
            <a:spLocks noGrp="1"/>
          </p:cNvSpPr>
          <p:nvPr>
            <p:ph type="title"/>
          </p:nvPr>
        </p:nvSpPr>
        <p:spPr>
          <a:xfrm>
            <a:off x="1097280" y="385011"/>
            <a:ext cx="10058400" cy="1352349"/>
          </a:xfrm>
        </p:spPr>
        <p:txBody>
          <a:bodyPr/>
          <a:lstStyle/>
          <a:p>
            <a:r>
              <a:rPr lang="en-US" dirty="0">
                <a:latin typeface="Times New Roman" panose="02020603050405020304" pitchFamily="18" charset="0"/>
                <a:cs typeface="Times New Roman" panose="02020603050405020304" pitchFamily="18" charset="0"/>
              </a:rPr>
              <a:t>The opportunities </a:t>
            </a:r>
          </a:p>
        </p:txBody>
      </p:sp>
      <p:sp>
        <p:nvSpPr>
          <p:cNvPr id="3" name="內容版面配置區 2">
            <a:extLst>
              <a:ext uri="{FF2B5EF4-FFF2-40B4-BE49-F238E27FC236}">
                <a16:creationId xmlns:a16="http://schemas.microsoft.com/office/drawing/2014/main" id="{74871DBA-36C5-4773-ABDC-6D830CF88F66}"/>
              </a:ext>
            </a:extLst>
          </p:cNvPr>
          <p:cNvSpPr>
            <a:spLocks noGrp="1"/>
          </p:cNvSpPr>
          <p:nvPr>
            <p:ph idx="1"/>
          </p:nvPr>
        </p:nvSpPr>
        <p:spPr>
          <a:xfrm>
            <a:off x="1222408" y="1845734"/>
            <a:ext cx="4527414" cy="4023360"/>
          </a:xfrm>
        </p:spPr>
        <p:txBody>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Aircraft business travel is booming, which need high level ATM services 	</a:t>
            </a:r>
          </a:p>
          <a:p>
            <a:pPr marL="457200" indent="-457200">
              <a:buFont typeface="+mj-lt"/>
              <a:buAutoNum type="arabicPeriod"/>
            </a:pPr>
            <a:r>
              <a:rPr lang="en-US" altLang="zh-CN" sz="2400" dirty="0">
                <a:latin typeface="Times New Roman" panose="02020603050405020304" pitchFamily="18" charset="0"/>
                <a:cs typeface="Times New Roman" panose="02020603050405020304" pitchFamily="18" charset="0"/>
              </a:rPr>
              <a:t>Open sky policy-</a:t>
            </a:r>
            <a:r>
              <a:rPr lang="en-US" sz="2400" dirty="0">
                <a:latin typeface="Times New Roman" panose="02020603050405020304" pitchFamily="18" charset="0"/>
                <a:cs typeface="Times New Roman" panose="02020603050405020304" pitchFamily="18" charset="0"/>
              </a:rPr>
              <a:t>30% low-altitude airspace(below 1000m) opened up to general aviation flights from</a:t>
            </a:r>
            <a:r>
              <a:rPr lang="en-US" altLang="zh-CN" sz="2400" dirty="0">
                <a:latin typeface="Times New Roman" panose="02020603050405020304" pitchFamily="18" charset="0"/>
                <a:cs typeface="Times New Roman" panose="02020603050405020304" pitchFamily="18" charset="0"/>
              </a:rPr>
              <a:t> 2015 </a:t>
            </a:r>
          </a:p>
          <a:p>
            <a:pPr marL="457200" indent="-457200">
              <a:buFont typeface="+mj-lt"/>
              <a:buAutoNum type="arabicPeriod"/>
            </a:pPr>
            <a:r>
              <a:rPr lang="en-US" altLang="zh-CN"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nternational co-operation with advanced administrative department, e.g. NASA</a:t>
            </a:r>
          </a:p>
          <a:p>
            <a:endParaRPr lang="en-US" dirty="0"/>
          </a:p>
        </p:txBody>
      </p:sp>
      <p:pic>
        <p:nvPicPr>
          <p:cNvPr id="8" name="圖片 7">
            <a:extLst>
              <a:ext uri="{FF2B5EF4-FFF2-40B4-BE49-F238E27FC236}">
                <a16:creationId xmlns:a16="http://schemas.microsoft.com/office/drawing/2014/main" id="{7076C607-8893-46F2-8708-508F571C4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5830" y="664266"/>
            <a:ext cx="4527414" cy="4176485"/>
          </a:xfrm>
          <a:prstGeom prst="rect">
            <a:avLst/>
          </a:prstGeom>
        </p:spPr>
      </p:pic>
      <p:pic>
        <p:nvPicPr>
          <p:cNvPr id="10" name="圖片 9">
            <a:extLst>
              <a:ext uri="{FF2B5EF4-FFF2-40B4-BE49-F238E27FC236}">
                <a16:creationId xmlns:a16="http://schemas.microsoft.com/office/drawing/2014/main" id="{132C77B7-3F7E-44F4-BB64-CEB43C116D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4981" y="3823002"/>
            <a:ext cx="5953125" cy="2286000"/>
          </a:xfrm>
          <a:prstGeom prst="rect">
            <a:avLst/>
          </a:prstGeom>
        </p:spPr>
      </p:pic>
    </p:spTree>
    <p:extLst>
      <p:ext uri="{BB962C8B-B14F-4D97-AF65-F5344CB8AC3E}">
        <p14:creationId xmlns:p14="http://schemas.microsoft.com/office/powerpoint/2010/main" val="214852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79F0A60F-87DE-4689-87AA-107C455AD8A9}"/>
              </a:ext>
            </a:extLst>
          </p:cNvPr>
          <p:cNvPicPr>
            <a:picLocks noChangeAspect="1"/>
          </p:cNvPicPr>
          <p:nvPr/>
        </p:nvPicPr>
        <p:blipFill rotWithShape="1">
          <a:blip r:embed="rId2">
            <a:extLst>
              <a:ext uri="{28A0092B-C50C-407E-A947-70E740481C1C}">
                <a14:useLocalDpi xmlns:a14="http://schemas.microsoft.com/office/drawing/2010/main" val="0"/>
              </a:ext>
            </a:extLst>
          </a:blip>
          <a:srcRect r="5207" b="-5"/>
          <a:stretch/>
        </p:blipFill>
        <p:spPr>
          <a:xfrm>
            <a:off x="8020570" y="1916318"/>
            <a:ext cx="3135109" cy="3471012"/>
          </a:xfrm>
          <a:prstGeom prst="rect">
            <a:avLst/>
          </a:prstGeom>
        </p:spPr>
      </p:pic>
      <p:sp>
        <p:nvSpPr>
          <p:cNvPr id="2" name="標題 1">
            <a:extLst>
              <a:ext uri="{FF2B5EF4-FFF2-40B4-BE49-F238E27FC236}">
                <a16:creationId xmlns:a16="http://schemas.microsoft.com/office/drawing/2014/main" id="{00C0A311-E524-4C0B-9D9E-94D1C9A016D0}"/>
              </a:ext>
            </a:extLst>
          </p:cNvPr>
          <p:cNvSpPr>
            <a:spLocks noGrp="1"/>
          </p:cNvSpPr>
          <p:nvPr>
            <p:ph type="title"/>
          </p:nvPr>
        </p:nvSpPr>
        <p:spPr>
          <a:xfrm>
            <a:off x="1097280" y="286603"/>
            <a:ext cx="10058400" cy="1450757"/>
          </a:xfrm>
        </p:spPr>
        <p:txBody>
          <a:bodyPr>
            <a:normAutofit/>
          </a:bodyPr>
          <a:lstStyle/>
          <a:p>
            <a:r>
              <a:rPr lang="en-US">
                <a:latin typeface="Times New Roman" panose="02020603050405020304" pitchFamily="18" charset="0"/>
                <a:cs typeface="Times New Roman" panose="02020603050405020304" pitchFamily="18" charset="0"/>
              </a:rPr>
              <a:t>Leads for improvement </a:t>
            </a:r>
            <a:endParaRPr 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663CDF5C-8D39-4508-B439-4A4A27B30EC4}"/>
              </a:ext>
            </a:extLst>
          </p:cNvPr>
          <p:cNvSpPr>
            <a:spLocks noGrp="1"/>
          </p:cNvSpPr>
          <p:nvPr>
            <p:ph idx="1"/>
          </p:nvPr>
        </p:nvSpPr>
        <p:spPr>
          <a:xfrm>
            <a:off x="1097279" y="1845734"/>
            <a:ext cx="6035041" cy="4023360"/>
          </a:xfrm>
        </p:spPr>
        <p:txBody>
          <a:bodyPr>
            <a:normAutofit/>
          </a:bodyPr>
          <a:lstStyle/>
          <a:p>
            <a:r>
              <a:rPr lang="en-US" dirty="0"/>
              <a:t>The awareness from country</a:t>
            </a:r>
          </a:p>
          <a:p>
            <a:pPr lvl="1"/>
            <a:r>
              <a:rPr lang="en-US" dirty="0"/>
              <a:t>adopting the best practices in the aviation industry </a:t>
            </a:r>
          </a:p>
          <a:p>
            <a:pPr lvl="1"/>
            <a:r>
              <a:rPr lang="en-US" dirty="0"/>
              <a:t>training crews to be more efficient as they maneuver the planes to improving its air-traffic control capabilities and the lighting on the runways</a:t>
            </a:r>
          </a:p>
          <a:p>
            <a:endParaRPr lang="en-US" dirty="0"/>
          </a:p>
          <a:p>
            <a:r>
              <a:rPr lang="en-US" dirty="0"/>
              <a:t>If the military transferred just 10% of its airspace to passenger planes, it could boost China’s GDP by 200billion RMB ($32.6bn).</a:t>
            </a:r>
          </a:p>
          <a:p>
            <a:endParaRPr lang="en-US" dirty="0"/>
          </a:p>
        </p:txBody>
      </p:sp>
    </p:spTree>
    <p:extLst>
      <p:ext uri="{BB962C8B-B14F-4D97-AF65-F5344CB8AC3E}">
        <p14:creationId xmlns:p14="http://schemas.microsoft.com/office/powerpoint/2010/main" val="615819983"/>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105</TotalTime>
  <Words>419</Words>
  <Application>Microsoft Office PowerPoint</Application>
  <PresentationFormat>寬螢幕</PresentationFormat>
  <Paragraphs>37</Paragraphs>
  <Slides>5</Slides>
  <Notes>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5</vt:i4>
      </vt:variant>
    </vt:vector>
  </HeadingPairs>
  <TitlesOfParts>
    <vt:vector size="12" baseType="lpstr">
      <vt:lpstr>新細明體</vt:lpstr>
      <vt:lpstr>宋体</vt:lpstr>
      <vt:lpstr>Arial</vt:lpstr>
      <vt:lpstr>Calibri</vt:lpstr>
      <vt:lpstr>Calibri Light</vt:lpstr>
      <vt:lpstr>Times New Roman</vt:lpstr>
      <vt:lpstr>回顧</vt:lpstr>
      <vt:lpstr>Chinese ATM system Analysis and Solutions</vt:lpstr>
      <vt:lpstr>The strengths </vt:lpstr>
      <vt:lpstr>Notorious punctuality record </vt:lpstr>
      <vt:lpstr>The opportunities </vt:lpstr>
      <vt:lpstr>Leads for improvement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Chinese ATM system</dc:title>
  <dc:creator>Chen Kaiwen</dc:creator>
  <cp:lastModifiedBy>Chen Kaiwen</cp:lastModifiedBy>
  <cp:revision>14</cp:revision>
  <dcterms:created xsi:type="dcterms:W3CDTF">2018-05-07T02:55:35Z</dcterms:created>
  <dcterms:modified xsi:type="dcterms:W3CDTF">2018-05-07T04:41:25Z</dcterms:modified>
</cp:coreProperties>
</file>