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58" r:id="rId5"/>
    <p:sldId id="259" r:id="rId6"/>
    <p:sldId id="260" r:id="rId7"/>
    <p:sldId id="261" r:id="rId8"/>
    <p:sldId id="263" r:id="rId9"/>
    <p:sldId id="265" r:id="rId10"/>
    <p:sldId id="266" r:id="rId11"/>
    <p:sldId id="267" r:id="rId12"/>
    <p:sldId id="268" r:id="rId13"/>
    <p:sldId id="269" r:id="rId14"/>
    <p:sldId id="270" r:id="rId15"/>
    <p:sldId id="264" r:id="rId16"/>
    <p:sldId id="271" r:id="rId17"/>
    <p:sldId id="272" r:id="rId18"/>
    <p:sldId id="284" r:id="rId19"/>
    <p:sldId id="285" r:id="rId20"/>
    <p:sldId id="277" r:id="rId21"/>
    <p:sldId id="273" r:id="rId22"/>
    <p:sldId id="274" r:id="rId23"/>
    <p:sldId id="275" r:id="rId24"/>
    <p:sldId id="276" r:id="rId25"/>
    <p:sldId id="278" r:id="rId26"/>
    <p:sldId id="279" r:id="rId27"/>
    <p:sldId id="280" r:id="rId28"/>
    <p:sldId id="281" r:id="rId29"/>
    <p:sldId id="282"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标题部分" id="{F640F652-D37C-7842-B50E-D86FF0870DF9}">
          <p14:sldIdLst>
            <p14:sldId id="256"/>
            <p14:sldId id="257"/>
          </p14:sldIdLst>
        </p14:section>
        <p14:section name="识别照明灯" id="{B39833D8-8DC8-A447-88F0-149E622D934A}">
          <p14:sldIdLst>
            <p14:sldId id="262"/>
            <p14:sldId id="258"/>
            <p14:sldId id="259"/>
            <p14:sldId id="260"/>
            <p14:sldId id="261"/>
          </p14:sldIdLst>
        </p14:section>
        <p14:section name="位图" id="{BFB8DD58-21AA-CB41-BD86-A38573269500}">
          <p14:sldIdLst>
            <p14:sldId id="263"/>
            <p14:sldId id="265"/>
            <p14:sldId id="266"/>
            <p14:sldId id="267"/>
            <p14:sldId id="268"/>
            <p14:sldId id="269"/>
            <p14:sldId id="270"/>
            <p14:sldId id="264"/>
            <p14:sldId id="271"/>
            <p14:sldId id="272"/>
          </p14:sldIdLst>
        </p14:section>
        <p14:section name="JavaScript获取图片数据" id="{60047BBF-AB2B-B940-ADDB-7F93C7252342}">
          <p14:sldIdLst>
            <p14:sldId id="284"/>
            <p14:sldId id="285"/>
          </p14:sldIdLst>
        </p14:section>
        <p14:section name="手写识别原理" id="{FEAA8BB8-61E1-BF43-9761-75F4248FC9AD}">
          <p14:sldIdLst>
            <p14:sldId id="277"/>
            <p14:sldId id="273"/>
            <p14:sldId id="274"/>
            <p14:sldId id="275"/>
            <p14:sldId id="276"/>
          </p14:sldIdLst>
        </p14:section>
        <p14:section name="选择合适的分类器" id="{1C4FD6CF-51E2-354C-93B1-4A55A4F4E6DE}">
          <p14:sldIdLst>
            <p14:sldId id="278"/>
            <p14:sldId id="279"/>
            <p14:sldId id="280"/>
            <p14:sldId id="281"/>
            <p14:sldId id="28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DEC778"/>
    <a:srgbClr val="FFB54C"/>
    <a:srgbClr val="00FF00"/>
    <a:srgbClr val="FFFF00"/>
    <a:srgbClr val="FF00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268"/>
  </p:normalViewPr>
  <p:slideViewPr>
    <p:cSldViewPr snapToGrid="0" snapToObjects="1">
      <p:cViewPr varScale="1">
        <p:scale>
          <a:sx n="81" d="100"/>
          <a:sy n="81" d="100"/>
        </p:scale>
        <p:origin x="200"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6C1808-FC4B-3644-BDA2-BAA4F954847D}"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1828084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C1808-FC4B-3644-BDA2-BAA4F954847D}"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888716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C1808-FC4B-3644-BDA2-BAA4F954847D}"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916307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C1808-FC4B-3644-BDA2-BAA4F954847D}"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2090014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6C1808-FC4B-3644-BDA2-BAA4F954847D}"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47627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6C1808-FC4B-3644-BDA2-BAA4F954847D}" type="datetimeFigureOut">
              <a:rPr lang="en-US" smtClean="0"/>
              <a:t>3/21/18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109302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6C1808-FC4B-3644-BDA2-BAA4F954847D}" type="datetimeFigureOut">
              <a:rPr lang="en-US" smtClean="0"/>
              <a:t>3/21/18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951000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6C1808-FC4B-3644-BDA2-BAA4F954847D}" type="datetimeFigureOut">
              <a:rPr lang="en-US" smtClean="0"/>
              <a:t>3/21/18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1894539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6C1808-FC4B-3644-BDA2-BAA4F954847D}" type="datetimeFigureOut">
              <a:rPr lang="en-US" smtClean="0"/>
              <a:t>3/21/18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78603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C1808-FC4B-3644-BDA2-BAA4F954847D}" type="datetimeFigureOut">
              <a:rPr lang="en-US" smtClean="0"/>
              <a:t>3/21/18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1659810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C1808-FC4B-3644-BDA2-BAA4F954847D}" type="datetimeFigureOut">
              <a:rPr lang="en-US" smtClean="0"/>
              <a:t>3/21/18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6196249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C1808-FC4B-3644-BDA2-BAA4F954847D}" type="datetimeFigureOut">
              <a:rPr lang="en-US" smtClean="0"/>
              <a:t>3/21/18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0EBA30-4F85-DF4D-9B65-77C2D4EA1DB9}" type="slidenum">
              <a:rPr lang="en-US" smtClean="0"/>
              <a:t>‹#›</a:t>
            </a:fld>
            <a:endParaRPr lang="en-US"/>
          </a:p>
        </p:txBody>
      </p:sp>
    </p:spTree>
    <p:extLst>
      <p:ext uri="{BB962C8B-B14F-4D97-AF65-F5344CB8AC3E}">
        <p14:creationId xmlns:p14="http://schemas.microsoft.com/office/powerpoint/2010/main" val="1270557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机器学习之手写识别</a:t>
            </a:r>
            <a:endParaRPr lang="en-US" dirty="0"/>
          </a:p>
        </p:txBody>
      </p:sp>
      <p:sp>
        <p:nvSpPr>
          <p:cNvPr id="3" name="Subtitle 2"/>
          <p:cNvSpPr>
            <a:spLocks noGrp="1"/>
          </p:cNvSpPr>
          <p:nvPr>
            <p:ph type="subTitle" idx="1"/>
          </p:nvPr>
        </p:nvSpPr>
        <p:spPr/>
        <p:txBody>
          <a:bodyPr/>
          <a:lstStyle/>
          <a:p>
            <a:r>
              <a:rPr lang="en-US" dirty="0" err="1"/>
              <a:t>y</a:t>
            </a:r>
            <a:r>
              <a:rPr lang="en-US" dirty="0" err="1" smtClean="0"/>
              <a:t>unp.top</a:t>
            </a:r>
            <a:endParaRPr lang="en-US" dirty="0"/>
          </a:p>
        </p:txBody>
      </p:sp>
    </p:spTree>
    <p:extLst>
      <p:ext uri="{BB962C8B-B14F-4D97-AF65-F5344CB8AC3E}">
        <p14:creationId xmlns:p14="http://schemas.microsoft.com/office/powerpoint/2010/main" val="565653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红绿</a:t>
            </a:r>
            <a:endParaRPr lang="en-US" dirty="0"/>
          </a:p>
        </p:txBody>
      </p:sp>
      <p:grpSp>
        <p:nvGrpSpPr>
          <p:cNvPr id="6" name="Group 5"/>
          <p:cNvGrpSpPr/>
          <p:nvPr/>
        </p:nvGrpSpPr>
        <p:grpSpPr>
          <a:xfrm>
            <a:off x="1939159" y="2317531"/>
            <a:ext cx="2880000" cy="2880000"/>
            <a:chOff x="1939159" y="2317531"/>
            <a:chExt cx="2880000" cy="2880000"/>
          </a:xfrm>
        </p:grpSpPr>
        <p:sp>
          <p:nvSpPr>
            <p:cNvPr id="4" name="Pie 3"/>
            <p:cNvSpPr/>
            <p:nvPr/>
          </p:nvSpPr>
          <p:spPr>
            <a:xfrm>
              <a:off x="1939159" y="2317531"/>
              <a:ext cx="2880000" cy="2880000"/>
            </a:xfrm>
            <a:prstGeom prst="pie">
              <a:avLst>
                <a:gd name="adj1" fmla="val 5358167"/>
                <a:gd name="adj2" fmla="val 16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 name="Pie 4"/>
            <p:cNvSpPr/>
            <p:nvPr/>
          </p:nvSpPr>
          <p:spPr>
            <a:xfrm>
              <a:off x="1939159" y="2317531"/>
              <a:ext cx="2880000" cy="2880000"/>
            </a:xfrm>
            <a:prstGeom prst="pie">
              <a:avLst>
                <a:gd name="adj1" fmla="val 16182713"/>
                <a:gd name="adj2" fmla="val 5356804"/>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7" name="Oval 6"/>
          <p:cNvSpPr/>
          <p:nvPr/>
        </p:nvSpPr>
        <p:spPr>
          <a:xfrm>
            <a:off x="7062953" y="2317531"/>
            <a:ext cx="2880000" cy="2880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Right Arrow 7"/>
          <p:cNvSpPr/>
          <p:nvPr/>
        </p:nvSpPr>
        <p:spPr>
          <a:xfrm>
            <a:off x="5121249" y="3623524"/>
            <a:ext cx="1639613" cy="268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36420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红蓝</a:t>
            </a:r>
            <a:endParaRPr lang="en-US" dirty="0"/>
          </a:p>
        </p:txBody>
      </p:sp>
      <p:grpSp>
        <p:nvGrpSpPr>
          <p:cNvPr id="4" name="Group 3"/>
          <p:cNvGrpSpPr/>
          <p:nvPr/>
        </p:nvGrpSpPr>
        <p:grpSpPr>
          <a:xfrm>
            <a:off x="1939159" y="2317531"/>
            <a:ext cx="2880000" cy="2880000"/>
            <a:chOff x="1939159" y="2317531"/>
            <a:chExt cx="2880000" cy="2880000"/>
          </a:xfrm>
        </p:grpSpPr>
        <p:sp>
          <p:nvSpPr>
            <p:cNvPr id="5" name="Pie 4"/>
            <p:cNvSpPr/>
            <p:nvPr/>
          </p:nvSpPr>
          <p:spPr>
            <a:xfrm>
              <a:off x="1939159" y="2317531"/>
              <a:ext cx="2880000" cy="2880000"/>
            </a:xfrm>
            <a:prstGeom prst="pie">
              <a:avLst>
                <a:gd name="adj1" fmla="val 5358167"/>
                <a:gd name="adj2" fmla="val 16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6" name="Pie 5"/>
            <p:cNvSpPr/>
            <p:nvPr/>
          </p:nvSpPr>
          <p:spPr>
            <a:xfrm>
              <a:off x="1939159" y="2317531"/>
              <a:ext cx="2880000" cy="2880000"/>
            </a:xfrm>
            <a:prstGeom prst="pie">
              <a:avLst>
                <a:gd name="adj1" fmla="val 16182713"/>
                <a:gd name="adj2" fmla="val 5356804"/>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7" name="Oval 6"/>
          <p:cNvSpPr/>
          <p:nvPr/>
        </p:nvSpPr>
        <p:spPr>
          <a:xfrm>
            <a:off x="7062953" y="2317531"/>
            <a:ext cx="2880000" cy="28800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Right Arrow 7"/>
          <p:cNvSpPr/>
          <p:nvPr/>
        </p:nvSpPr>
        <p:spPr>
          <a:xfrm>
            <a:off x="5121249" y="3623524"/>
            <a:ext cx="1639613" cy="268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8021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蓝绿</a:t>
            </a:r>
            <a:endParaRPr lang="en-US" dirty="0"/>
          </a:p>
        </p:txBody>
      </p:sp>
      <p:grpSp>
        <p:nvGrpSpPr>
          <p:cNvPr id="4" name="Group 3"/>
          <p:cNvGrpSpPr/>
          <p:nvPr/>
        </p:nvGrpSpPr>
        <p:grpSpPr>
          <a:xfrm>
            <a:off x="1939159" y="2317531"/>
            <a:ext cx="2880000" cy="2880000"/>
            <a:chOff x="1939159" y="2317531"/>
            <a:chExt cx="2880000" cy="2880000"/>
          </a:xfrm>
        </p:grpSpPr>
        <p:sp>
          <p:nvSpPr>
            <p:cNvPr id="5" name="Pie 4"/>
            <p:cNvSpPr/>
            <p:nvPr/>
          </p:nvSpPr>
          <p:spPr>
            <a:xfrm>
              <a:off x="1939159" y="2317531"/>
              <a:ext cx="2880000" cy="2880000"/>
            </a:xfrm>
            <a:prstGeom prst="pie">
              <a:avLst>
                <a:gd name="adj1" fmla="val 5358167"/>
                <a:gd name="adj2" fmla="val 16200000"/>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6" name="Pie 5"/>
            <p:cNvSpPr/>
            <p:nvPr/>
          </p:nvSpPr>
          <p:spPr>
            <a:xfrm>
              <a:off x="1939159" y="2317531"/>
              <a:ext cx="2880000" cy="2880000"/>
            </a:xfrm>
            <a:prstGeom prst="pie">
              <a:avLst>
                <a:gd name="adj1" fmla="val 16182713"/>
                <a:gd name="adj2" fmla="val 5356804"/>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7" name="Oval 6"/>
          <p:cNvSpPr/>
          <p:nvPr/>
        </p:nvSpPr>
        <p:spPr>
          <a:xfrm>
            <a:off x="7062953" y="2317531"/>
            <a:ext cx="2880000" cy="2880000"/>
          </a:xfrm>
          <a:prstGeom prst="ellipse">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Right Arrow 7"/>
          <p:cNvSpPr/>
          <p:nvPr/>
        </p:nvSpPr>
        <p:spPr>
          <a:xfrm>
            <a:off x="5121249" y="3623524"/>
            <a:ext cx="1639613" cy="268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109420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三原色不同比例可以搭配出所有颜色</a:t>
            </a:r>
            <a:endParaRPr lang="en-US" dirty="0"/>
          </a:p>
        </p:txBody>
      </p:sp>
      <p:grpSp>
        <p:nvGrpSpPr>
          <p:cNvPr id="12" name="Group 11"/>
          <p:cNvGrpSpPr/>
          <p:nvPr/>
        </p:nvGrpSpPr>
        <p:grpSpPr>
          <a:xfrm>
            <a:off x="2049517" y="1923394"/>
            <a:ext cx="2880000" cy="2880000"/>
            <a:chOff x="1040524" y="1860332"/>
            <a:chExt cx="2880000" cy="2880000"/>
          </a:xfrm>
        </p:grpSpPr>
        <p:sp>
          <p:nvSpPr>
            <p:cNvPr id="5" name="Pie 4"/>
            <p:cNvSpPr/>
            <p:nvPr/>
          </p:nvSpPr>
          <p:spPr>
            <a:xfrm>
              <a:off x="1040524" y="1860332"/>
              <a:ext cx="2880000" cy="2880000"/>
            </a:xfrm>
            <a:prstGeom prst="pie">
              <a:avLst>
                <a:gd name="adj1" fmla="val 2594665"/>
                <a:gd name="adj2" fmla="val 16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Pie 5"/>
            <p:cNvSpPr/>
            <p:nvPr/>
          </p:nvSpPr>
          <p:spPr>
            <a:xfrm>
              <a:off x="1040524" y="1860332"/>
              <a:ext cx="2880000" cy="2880000"/>
            </a:xfrm>
            <a:prstGeom prst="pie">
              <a:avLst>
                <a:gd name="adj1" fmla="val 16190817"/>
                <a:gd name="adj2" fmla="val 21527691"/>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 name="Pie 6"/>
            <p:cNvSpPr/>
            <p:nvPr/>
          </p:nvSpPr>
          <p:spPr>
            <a:xfrm>
              <a:off x="1040524" y="1860332"/>
              <a:ext cx="2880000" cy="2880000"/>
            </a:xfrm>
            <a:prstGeom prst="pie">
              <a:avLst>
                <a:gd name="adj1" fmla="val 21520002"/>
                <a:gd name="adj2" fmla="val 2657180"/>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13" name="Oval 12"/>
          <p:cNvSpPr/>
          <p:nvPr/>
        </p:nvSpPr>
        <p:spPr>
          <a:xfrm>
            <a:off x="7441325" y="1923394"/>
            <a:ext cx="2880000" cy="2880000"/>
          </a:xfrm>
          <a:prstGeom prst="ellipse">
            <a:avLst/>
          </a:prstGeom>
          <a:solidFill>
            <a:srgbClr val="FFB54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 name="Right Arrow 13"/>
          <p:cNvSpPr/>
          <p:nvPr/>
        </p:nvSpPr>
        <p:spPr>
          <a:xfrm>
            <a:off x="5271021" y="3247696"/>
            <a:ext cx="1828800" cy="268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82114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heckerboard(across)">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图像叠加</a:t>
            </a:r>
            <a:endParaRPr lang="en-US" dirty="0"/>
          </a:p>
        </p:txBody>
      </p:sp>
      <p:sp>
        <p:nvSpPr>
          <p:cNvPr id="4" name="Oval 3"/>
          <p:cNvSpPr/>
          <p:nvPr/>
        </p:nvSpPr>
        <p:spPr>
          <a:xfrm>
            <a:off x="819807" y="1513489"/>
            <a:ext cx="2880000" cy="2880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 name="Oval 4"/>
          <p:cNvSpPr/>
          <p:nvPr/>
        </p:nvSpPr>
        <p:spPr>
          <a:xfrm>
            <a:off x="825144" y="2839052"/>
            <a:ext cx="2880000" cy="2880000"/>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6" name="Oval 5"/>
          <p:cNvSpPr/>
          <p:nvPr/>
        </p:nvSpPr>
        <p:spPr>
          <a:xfrm>
            <a:off x="5102763" y="1513489"/>
            <a:ext cx="2880000" cy="2880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 name="Oval 6"/>
          <p:cNvSpPr/>
          <p:nvPr/>
        </p:nvSpPr>
        <p:spPr>
          <a:xfrm>
            <a:off x="5108100" y="2839052"/>
            <a:ext cx="2880000" cy="2880000"/>
          </a:xfrm>
          <a:prstGeom prst="ellipse">
            <a:avLst/>
          </a:prstGeom>
          <a:solidFill>
            <a:srgbClr val="0000FF">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Right Arrow 7"/>
          <p:cNvSpPr/>
          <p:nvPr/>
        </p:nvSpPr>
        <p:spPr>
          <a:xfrm>
            <a:off x="3980946" y="3531476"/>
            <a:ext cx="882869" cy="2837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3874" y="1914415"/>
            <a:ext cx="2794000" cy="3517900"/>
          </a:xfrm>
          <a:prstGeom prst="rect">
            <a:avLst/>
          </a:prstGeom>
        </p:spPr>
      </p:pic>
      <p:cxnSp>
        <p:nvCxnSpPr>
          <p:cNvPr id="11" name="Straight Arrow Connector 10"/>
          <p:cNvCxnSpPr/>
          <p:nvPr/>
        </p:nvCxnSpPr>
        <p:spPr>
          <a:xfrm flipV="1">
            <a:off x="7693572" y="3815255"/>
            <a:ext cx="1198180" cy="772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57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par>
                                <p:cTn id="24" presetID="9"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位图放大</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959" y="2427430"/>
            <a:ext cx="2540000" cy="2540000"/>
          </a:xfrm>
        </p:spPr>
      </p:pic>
      <p:sp>
        <p:nvSpPr>
          <p:cNvPr id="6" name="Rectangle 5"/>
          <p:cNvSpPr/>
          <p:nvPr/>
        </p:nvSpPr>
        <p:spPr>
          <a:xfrm>
            <a:off x="1664589" y="4192977"/>
            <a:ext cx="342378" cy="342378"/>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6410" y="2478230"/>
            <a:ext cx="2489200" cy="2489200"/>
          </a:xfrm>
          <a:prstGeom prst="rect">
            <a:avLst/>
          </a:prstGeom>
        </p:spPr>
      </p:pic>
      <p:sp>
        <p:nvSpPr>
          <p:cNvPr id="8" name="Right Arrow 7"/>
          <p:cNvSpPr/>
          <p:nvPr/>
        </p:nvSpPr>
        <p:spPr>
          <a:xfrm rot="20425066">
            <a:off x="1971400" y="3925598"/>
            <a:ext cx="1949741" cy="244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067502" y="4618851"/>
            <a:ext cx="108000" cy="1080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9316" y="2884630"/>
            <a:ext cx="2781300" cy="1625600"/>
          </a:xfrm>
          <a:prstGeom prst="rect">
            <a:avLst/>
          </a:prstGeom>
        </p:spPr>
      </p:pic>
      <p:sp>
        <p:nvSpPr>
          <p:cNvPr id="13" name="Rectangle 12"/>
          <p:cNvSpPr/>
          <p:nvPr/>
        </p:nvSpPr>
        <p:spPr>
          <a:xfrm>
            <a:off x="7348935" y="3263902"/>
            <a:ext cx="917856" cy="917856"/>
          </a:xfrm>
          <a:prstGeom prst="rect">
            <a:avLst/>
          </a:prstGeom>
          <a:solidFill>
            <a:srgbClr val="DEC778"/>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15" name="Straight Arrow Connector 14"/>
          <p:cNvCxnSpPr>
            <a:stCxn id="10" idx="3"/>
            <a:endCxn id="13" idx="1"/>
          </p:cNvCxnSpPr>
          <p:nvPr/>
        </p:nvCxnSpPr>
        <p:spPr>
          <a:xfrm flipV="1">
            <a:off x="4175502" y="3722830"/>
            <a:ext cx="3173433" cy="950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ight Arrow 15"/>
          <p:cNvSpPr/>
          <p:nvPr/>
        </p:nvSpPr>
        <p:spPr>
          <a:xfrm>
            <a:off x="8332055" y="3602834"/>
            <a:ext cx="688431" cy="2124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52565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linds(horizontal)">
                                      <p:cBhvr>
                                        <p:cTn id="3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3"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总结</a:t>
            </a:r>
            <a:endParaRPr lang="en-US" dirty="0"/>
          </a:p>
        </p:txBody>
      </p:sp>
      <p:sp>
        <p:nvSpPr>
          <p:cNvPr id="4" name="TextBox 3"/>
          <p:cNvSpPr txBox="1"/>
          <p:nvPr/>
        </p:nvSpPr>
        <p:spPr>
          <a:xfrm>
            <a:off x="838200" y="1690688"/>
            <a:ext cx="8687443" cy="1477328"/>
          </a:xfrm>
          <a:prstGeom prst="rect">
            <a:avLst/>
          </a:prstGeom>
          <a:noFill/>
        </p:spPr>
        <p:txBody>
          <a:bodyPr wrap="none" rtlCol="0">
            <a:spAutoFit/>
          </a:bodyPr>
          <a:lstStyle/>
          <a:p>
            <a:pPr marL="342900" indent="-342900">
              <a:buFont typeface="+mj-lt"/>
              <a:buAutoNum type="arabicPeriod"/>
            </a:pPr>
            <a:r>
              <a:rPr lang="zh-CN" altLang="en-US" dirty="0" smtClean="0"/>
              <a:t>计算机存储颜色用</a:t>
            </a:r>
            <a:r>
              <a:rPr lang="en-US" altLang="zh-CN" dirty="0" smtClean="0"/>
              <a:t>4</a:t>
            </a:r>
            <a:r>
              <a:rPr lang="zh-CN" altLang="en-US" dirty="0" smtClean="0"/>
              <a:t>个数值，分别为</a:t>
            </a:r>
            <a:r>
              <a:rPr lang="en-US" altLang="zh-CN" dirty="0" smtClean="0"/>
              <a:t>RGBA(</a:t>
            </a:r>
            <a:r>
              <a:rPr lang="en-US" altLang="zh-CN" dirty="0" err="1" smtClean="0"/>
              <a:t>Red,Green,Blue,Alpha</a:t>
            </a:r>
            <a:r>
              <a:rPr lang="en-US" altLang="zh-CN" dirty="0" smtClean="0"/>
              <a:t>)</a:t>
            </a:r>
            <a:r>
              <a:rPr lang="zh-CN" altLang="en-US" dirty="0" smtClean="0"/>
              <a:t>四个颜色通道的值</a:t>
            </a:r>
            <a:endParaRPr lang="en-US" altLang="zh-CN" dirty="0" smtClean="0"/>
          </a:p>
          <a:p>
            <a:pPr marL="342900" indent="-342900">
              <a:buFont typeface="+mj-lt"/>
              <a:buAutoNum type="arabicPeriod"/>
            </a:pPr>
            <a:r>
              <a:rPr lang="zh-CN" altLang="en-US" dirty="0" smtClean="0"/>
              <a:t>一个通道用一个字节存储</a:t>
            </a:r>
            <a:endParaRPr lang="en-US" altLang="zh-CN" dirty="0" smtClean="0"/>
          </a:p>
          <a:p>
            <a:pPr marL="342900" indent="-342900">
              <a:buFont typeface="+mj-lt"/>
              <a:buAutoNum type="arabicPeriod"/>
            </a:pPr>
            <a:r>
              <a:rPr lang="zh-CN" altLang="en-US" dirty="0" smtClean="0"/>
              <a:t>一个字节</a:t>
            </a:r>
            <a:r>
              <a:rPr lang="en-US" altLang="zh-CN" dirty="0" smtClean="0"/>
              <a:t>8</a:t>
            </a:r>
            <a:r>
              <a:rPr lang="zh-CN" altLang="en-US" dirty="0" smtClean="0"/>
              <a:t>个位，取值范围为 </a:t>
            </a:r>
            <a:r>
              <a:rPr lang="en-US" altLang="zh-CN" dirty="0" smtClean="0"/>
              <a:t>[0,256)</a:t>
            </a:r>
          </a:p>
          <a:p>
            <a:pPr marL="342900" indent="-342900">
              <a:buFont typeface="+mj-lt"/>
              <a:buAutoNum type="arabicPeriod"/>
            </a:pPr>
            <a:r>
              <a:rPr lang="zh-CN" altLang="en-US" dirty="0" smtClean="0"/>
              <a:t>一个颜色值用</a:t>
            </a:r>
            <a:r>
              <a:rPr lang="en-US" altLang="zh-CN" dirty="0" smtClean="0"/>
              <a:t>4</a:t>
            </a:r>
            <a:r>
              <a:rPr lang="zh-CN" altLang="en-US" dirty="0" smtClean="0"/>
              <a:t>个字节存储，也称用</a:t>
            </a:r>
            <a:r>
              <a:rPr lang="en-US" altLang="zh-CN" dirty="0" smtClean="0"/>
              <a:t>32</a:t>
            </a:r>
            <a:r>
              <a:rPr lang="zh-CN" altLang="en-US" dirty="0" smtClean="0"/>
              <a:t>位存储，这种方式存储的颜色称为</a:t>
            </a:r>
            <a:r>
              <a:rPr lang="en-US" altLang="zh-CN" dirty="0" smtClean="0"/>
              <a:t>32</a:t>
            </a:r>
            <a:r>
              <a:rPr lang="zh-CN" altLang="en-US" dirty="0" smtClean="0"/>
              <a:t>位颜色</a:t>
            </a:r>
            <a:endParaRPr lang="en-US" altLang="zh-CN" dirty="0" smtClean="0"/>
          </a:p>
          <a:p>
            <a:pPr marL="342900" indent="-342900">
              <a:buFont typeface="+mj-lt"/>
              <a:buAutoNum type="arabicPeriod"/>
            </a:pPr>
            <a:endParaRPr lang="en-US" dirty="0"/>
          </a:p>
        </p:txBody>
      </p:sp>
      <p:sp>
        <p:nvSpPr>
          <p:cNvPr id="6" name="Oval 5"/>
          <p:cNvSpPr/>
          <p:nvPr/>
        </p:nvSpPr>
        <p:spPr>
          <a:xfrm>
            <a:off x="1865826" y="3973116"/>
            <a:ext cx="1260000" cy="1260000"/>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6441" y="3168016"/>
            <a:ext cx="2768600" cy="2870200"/>
          </a:xfrm>
          <a:prstGeom prst="rect">
            <a:avLst/>
          </a:prstGeom>
        </p:spPr>
      </p:pic>
      <p:sp>
        <p:nvSpPr>
          <p:cNvPr id="8" name="TextBox 7"/>
          <p:cNvSpPr txBox="1"/>
          <p:nvPr/>
        </p:nvSpPr>
        <p:spPr>
          <a:xfrm>
            <a:off x="8415654" y="4002951"/>
            <a:ext cx="1120820" cy="1200329"/>
          </a:xfrm>
          <a:prstGeom prst="rect">
            <a:avLst/>
          </a:prstGeom>
          <a:noFill/>
        </p:spPr>
        <p:txBody>
          <a:bodyPr wrap="none" rtlCol="0">
            <a:spAutoFit/>
          </a:bodyPr>
          <a:lstStyle/>
          <a:p>
            <a:r>
              <a:rPr lang="en-US" dirty="0" smtClean="0"/>
              <a:t>00000000</a:t>
            </a:r>
          </a:p>
          <a:p>
            <a:r>
              <a:rPr lang="en-US" dirty="0" smtClean="0"/>
              <a:t>00000000</a:t>
            </a:r>
          </a:p>
          <a:p>
            <a:r>
              <a:rPr lang="en-US" dirty="0" smtClean="0"/>
              <a:t>11111111</a:t>
            </a:r>
          </a:p>
          <a:p>
            <a:r>
              <a:rPr lang="en-US" dirty="0" smtClean="0"/>
              <a:t>11111111</a:t>
            </a:r>
            <a:endParaRPr lang="en-US" dirty="0"/>
          </a:p>
        </p:txBody>
      </p:sp>
      <p:sp>
        <p:nvSpPr>
          <p:cNvPr id="9" name="Right Arrow 8"/>
          <p:cNvSpPr/>
          <p:nvPr/>
        </p:nvSpPr>
        <p:spPr>
          <a:xfrm>
            <a:off x="3338347" y="4493579"/>
            <a:ext cx="835573" cy="236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1" name="Right Arrow 10"/>
          <p:cNvSpPr/>
          <p:nvPr/>
        </p:nvSpPr>
        <p:spPr>
          <a:xfrm>
            <a:off x="7367561" y="4484874"/>
            <a:ext cx="835573" cy="236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710395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延伸</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04406"/>
            <a:ext cx="2540000" cy="2540000"/>
          </a:xfrm>
        </p:spPr>
      </p:pic>
      <p:sp>
        <p:nvSpPr>
          <p:cNvPr id="5" name="TextBox 4"/>
          <p:cNvSpPr txBox="1"/>
          <p:nvPr/>
        </p:nvSpPr>
        <p:spPr>
          <a:xfrm>
            <a:off x="4067573" y="2806571"/>
            <a:ext cx="1903278" cy="369332"/>
          </a:xfrm>
          <a:prstGeom prst="rect">
            <a:avLst/>
          </a:prstGeom>
          <a:noFill/>
        </p:spPr>
        <p:txBody>
          <a:bodyPr wrap="none" rtlCol="0">
            <a:spAutoFit/>
          </a:bodyPr>
          <a:lstStyle/>
          <a:p>
            <a:r>
              <a:rPr lang="en-US" dirty="0" smtClean="0"/>
              <a:t>200x200=40000</a:t>
            </a:r>
            <a:r>
              <a:rPr lang="en-US" altLang="zh-CN" dirty="0" smtClean="0"/>
              <a:t>px</a:t>
            </a:r>
            <a:endParaRPr lang="en-US" dirty="0"/>
          </a:p>
        </p:txBody>
      </p:sp>
      <p:sp>
        <p:nvSpPr>
          <p:cNvPr id="7" name="TextBox 6"/>
          <p:cNvSpPr txBox="1"/>
          <p:nvPr/>
        </p:nvSpPr>
        <p:spPr>
          <a:xfrm>
            <a:off x="4067573" y="3319436"/>
            <a:ext cx="1925527" cy="369332"/>
          </a:xfrm>
          <a:prstGeom prst="rect">
            <a:avLst/>
          </a:prstGeom>
          <a:noFill/>
        </p:spPr>
        <p:txBody>
          <a:bodyPr wrap="none" rtlCol="0">
            <a:spAutoFit/>
          </a:bodyPr>
          <a:lstStyle/>
          <a:p>
            <a:r>
              <a:rPr lang="en-US" dirty="0" smtClean="0"/>
              <a:t>40000x4=160000b</a:t>
            </a:r>
            <a:endParaRPr lang="en-US" dirty="0"/>
          </a:p>
        </p:txBody>
      </p:sp>
      <p:sp>
        <p:nvSpPr>
          <p:cNvPr id="8" name="TextBox 7"/>
          <p:cNvSpPr txBox="1"/>
          <p:nvPr/>
        </p:nvSpPr>
        <p:spPr>
          <a:xfrm>
            <a:off x="4067573" y="3832301"/>
            <a:ext cx="2534668" cy="369332"/>
          </a:xfrm>
          <a:prstGeom prst="rect">
            <a:avLst/>
          </a:prstGeom>
          <a:noFill/>
        </p:spPr>
        <p:txBody>
          <a:bodyPr wrap="none" rtlCol="0">
            <a:spAutoFit/>
          </a:bodyPr>
          <a:lstStyle/>
          <a:p>
            <a:r>
              <a:rPr lang="en-US" dirty="0" smtClean="0"/>
              <a:t>160000/1024 = 156.25kb</a:t>
            </a:r>
            <a:endParaRPr lang="en-US" dirty="0"/>
          </a:p>
        </p:txBody>
      </p:sp>
      <p:sp>
        <p:nvSpPr>
          <p:cNvPr id="9" name="Right Arrow 8"/>
          <p:cNvSpPr/>
          <p:nvPr/>
        </p:nvSpPr>
        <p:spPr>
          <a:xfrm>
            <a:off x="7174665" y="3465748"/>
            <a:ext cx="1382751" cy="303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0" name="TextBox 9"/>
          <p:cNvSpPr txBox="1"/>
          <p:nvPr/>
        </p:nvSpPr>
        <p:spPr>
          <a:xfrm>
            <a:off x="7464596" y="2943925"/>
            <a:ext cx="646331" cy="369332"/>
          </a:xfrm>
          <a:prstGeom prst="rect">
            <a:avLst/>
          </a:prstGeom>
          <a:noFill/>
        </p:spPr>
        <p:txBody>
          <a:bodyPr wrap="none" rtlCol="0">
            <a:spAutoFit/>
          </a:bodyPr>
          <a:lstStyle/>
          <a:p>
            <a:r>
              <a:rPr lang="zh-CN" altLang="en-US" dirty="0" smtClean="0"/>
              <a:t>压缩</a:t>
            </a:r>
            <a:endParaRPr lang="en-US" dirty="0"/>
          </a:p>
        </p:txBody>
      </p:sp>
      <p:sp>
        <p:nvSpPr>
          <p:cNvPr id="11" name="TextBox 10"/>
          <p:cNvSpPr txBox="1"/>
          <p:nvPr/>
        </p:nvSpPr>
        <p:spPr>
          <a:xfrm>
            <a:off x="8933329" y="2437239"/>
            <a:ext cx="585417" cy="369332"/>
          </a:xfrm>
          <a:prstGeom prst="rect">
            <a:avLst/>
          </a:prstGeom>
          <a:noFill/>
        </p:spPr>
        <p:txBody>
          <a:bodyPr wrap="none" rtlCol="0">
            <a:spAutoFit/>
          </a:bodyPr>
          <a:lstStyle/>
          <a:p>
            <a:r>
              <a:rPr lang="en-US" dirty="0" smtClean="0"/>
              <a:t>jpeg</a:t>
            </a:r>
            <a:endParaRPr lang="en-US" dirty="0"/>
          </a:p>
        </p:txBody>
      </p:sp>
      <p:sp>
        <p:nvSpPr>
          <p:cNvPr id="12" name="TextBox 11"/>
          <p:cNvSpPr txBox="1"/>
          <p:nvPr/>
        </p:nvSpPr>
        <p:spPr>
          <a:xfrm>
            <a:off x="8955631" y="3036758"/>
            <a:ext cx="537327" cy="369332"/>
          </a:xfrm>
          <a:prstGeom prst="rect">
            <a:avLst/>
          </a:prstGeom>
          <a:noFill/>
        </p:spPr>
        <p:txBody>
          <a:bodyPr wrap="none" rtlCol="0">
            <a:spAutoFit/>
          </a:bodyPr>
          <a:lstStyle/>
          <a:p>
            <a:r>
              <a:rPr lang="en-US" dirty="0" err="1" smtClean="0"/>
              <a:t>png</a:t>
            </a:r>
            <a:endParaRPr lang="en-US" dirty="0"/>
          </a:p>
        </p:txBody>
      </p:sp>
      <p:sp>
        <p:nvSpPr>
          <p:cNvPr id="13" name="TextBox 12"/>
          <p:cNvSpPr txBox="1"/>
          <p:nvPr/>
        </p:nvSpPr>
        <p:spPr>
          <a:xfrm>
            <a:off x="8955631" y="3636277"/>
            <a:ext cx="417102" cy="369332"/>
          </a:xfrm>
          <a:prstGeom prst="rect">
            <a:avLst/>
          </a:prstGeom>
          <a:noFill/>
        </p:spPr>
        <p:txBody>
          <a:bodyPr wrap="none" rtlCol="0">
            <a:spAutoFit/>
          </a:bodyPr>
          <a:lstStyle/>
          <a:p>
            <a:r>
              <a:rPr lang="en-US" smtClean="0"/>
              <a:t>gif</a:t>
            </a:r>
            <a:endParaRPr lang="en-US"/>
          </a:p>
        </p:txBody>
      </p:sp>
      <p:sp>
        <p:nvSpPr>
          <p:cNvPr id="14" name="TextBox 13"/>
          <p:cNvSpPr txBox="1"/>
          <p:nvPr/>
        </p:nvSpPr>
        <p:spPr>
          <a:xfrm>
            <a:off x="8933329" y="4235795"/>
            <a:ext cx="706988" cy="369332"/>
          </a:xfrm>
          <a:prstGeom prst="rect">
            <a:avLst/>
          </a:prstGeom>
          <a:noFill/>
        </p:spPr>
        <p:txBody>
          <a:bodyPr wrap="none" rtlCol="0">
            <a:spAutoFit/>
          </a:bodyPr>
          <a:lstStyle/>
          <a:p>
            <a:r>
              <a:rPr lang="en-US" dirty="0" err="1" smtClean="0"/>
              <a:t>webp</a:t>
            </a:r>
            <a:endParaRPr lang="en-US" dirty="0"/>
          </a:p>
        </p:txBody>
      </p:sp>
      <p:sp>
        <p:nvSpPr>
          <p:cNvPr id="15" name="Left Brace 14"/>
          <p:cNvSpPr/>
          <p:nvPr/>
        </p:nvSpPr>
        <p:spPr>
          <a:xfrm>
            <a:off x="8720253" y="2605853"/>
            <a:ext cx="257680" cy="19378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4058148" y="4375074"/>
            <a:ext cx="1912703" cy="369332"/>
          </a:xfrm>
          <a:prstGeom prst="rect">
            <a:avLst/>
          </a:prstGeom>
          <a:noFill/>
        </p:spPr>
        <p:txBody>
          <a:bodyPr wrap="none" rtlCol="0">
            <a:spAutoFit/>
          </a:bodyPr>
          <a:lstStyle/>
          <a:p>
            <a:r>
              <a:rPr lang="zh-CN" altLang="en-US" dirty="0" smtClean="0"/>
              <a:t>图片实际大小</a:t>
            </a:r>
            <a:r>
              <a:rPr lang="en-US" altLang="zh-CN" dirty="0" smtClean="0"/>
              <a:t>8kb</a:t>
            </a:r>
            <a:endParaRPr lang="en-US" dirty="0"/>
          </a:p>
        </p:txBody>
      </p:sp>
    </p:spTree>
    <p:extLst>
      <p:ext uri="{BB962C8B-B14F-4D97-AF65-F5344CB8AC3E}">
        <p14:creationId xmlns:p14="http://schemas.microsoft.com/office/powerpoint/2010/main" val="18978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heckerboard(across)">
                                      <p:cBhvr>
                                        <p:cTn id="27" dur="500"/>
                                        <p:tgtEl>
                                          <p:spTgt spid="9"/>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checkerboard(across)">
                                      <p:cBhvr>
                                        <p:cTn id="30" dur="500"/>
                                        <p:tgtEl>
                                          <p:spTgt spid="10"/>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heckerboard(across)">
                                      <p:cBhvr>
                                        <p:cTn id="33" dur="500"/>
                                        <p:tgtEl>
                                          <p:spTgt spid="11"/>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checkerboard(across)">
                                      <p:cBhvr>
                                        <p:cTn id="36" dur="500"/>
                                        <p:tgtEl>
                                          <p:spTgt spid="12"/>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checkerboard(across)">
                                      <p:cBhvr>
                                        <p:cTn id="39" dur="500"/>
                                        <p:tgtEl>
                                          <p:spTgt spid="13"/>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checkerboard(across)">
                                      <p:cBhvr>
                                        <p:cTn id="42" dur="500"/>
                                        <p:tgtEl>
                                          <p:spTgt spid="14"/>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checkerboard(across)">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animBg="1"/>
      <p:bldP spid="10" grpId="0"/>
      <p:bldP spid="11" grpId="0"/>
      <p:bldP spid="12" grpId="0"/>
      <p:bldP spid="13" grpId="0"/>
      <p:bldP spid="14" grpId="0"/>
      <p:bldP spid="15" grpId="0" animBg="1"/>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463" y="2644862"/>
            <a:ext cx="6001011" cy="1325563"/>
          </a:xfrm>
        </p:spPr>
        <p:txBody>
          <a:bodyPr/>
          <a:lstStyle/>
          <a:p>
            <a:r>
              <a:rPr lang="en-US" dirty="0" smtClean="0"/>
              <a:t>JavaScript</a:t>
            </a:r>
            <a:r>
              <a:rPr lang="zh-CN" altLang="en-US" dirty="0" smtClean="0"/>
              <a:t>获取图片数据</a:t>
            </a:r>
            <a:endParaRPr lang="en-US" dirty="0"/>
          </a:p>
        </p:txBody>
      </p:sp>
    </p:spTree>
    <p:extLst>
      <p:ext uri="{BB962C8B-B14F-4D97-AF65-F5344CB8AC3E}">
        <p14:creationId xmlns:p14="http://schemas.microsoft.com/office/powerpoint/2010/main" val="2060656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r>
              <a:rPr lang="zh-CN" altLang="en-US" dirty="0" smtClean="0"/>
              <a:t>获取图片数据流程</a:t>
            </a:r>
            <a:endParaRPr lang="en-US" dirty="0"/>
          </a:p>
        </p:txBody>
      </p:sp>
      <p:sp>
        <p:nvSpPr>
          <p:cNvPr id="5" name="TextBox 4"/>
          <p:cNvSpPr txBox="1"/>
          <p:nvPr/>
        </p:nvSpPr>
        <p:spPr>
          <a:xfrm>
            <a:off x="5542002" y="2443655"/>
            <a:ext cx="1107996" cy="369332"/>
          </a:xfrm>
          <a:prstGeom prst="rect">
            <a:avLst/>
          </a:prstGeom>
          <a:solidFill>
            <a:schemeClr val="accent1">
              <a:lumMod val="60000"/>
              <a:lumOff val="40000"/>
            </a:schemeClr>
          </a:solidFill>
          <a:ln>
            <a:solidFill>
              <a:schemeClr val="accent5"/>
            </a:solidFill>
          </a:ln>
        </p:spPr>
        <p:txBody>
          <a:bodyPr wrap="none" rtlCol="0">
            <a:spAutoFit/>
          </a:bodyPr>
          <a:lstStyle/>
          <a:p>
            <a:r>
              <a:rPr lang="zh-CN" altLang="en-US" dirty="0" smtClean="0"/>
              <a:t>加载图片</a:t>
            </a:r>
            <a:endParaRPr lang="en-US" dirty="0"/>
          </a:p>
        </p:txBody>
      </p:sp>
      <p:sp>
        <p:nvSpPr>
          <p:cNvPr id="6" name="TextBox 5"/>
          <p:cNvSpPr txBox="1"/>
          <p:nvPr/>
        </p:nvSpPr>
        <p:spPr>
          <a:xfrm>
            <a:off x="4868998" y="3744310"/>
            <a:ext cx="2454005" cy="369332"/>
          </a:xfrm>
          <a:prstGeom prst="rect">
            <a:avLst/>
          </a:prstGeom>
          <a:solidFill>
            <a:schemeClr val="accent1">
              <a:lumMod val="60000"/>
              <a:lumOff val="40000"/>
            </a:schemeClr>
          </a:solidFill>
          <a:ln>
            <a:solidFill>
              <a:schemeClr val="accent5"/>
            </a:solidFill>
          </a:ln>
        </p:spPr>
        <p:txBody>
          <a:bodyPr wrap="none" rtlCol="0">
            <a:spAutoFit/>
          </a:bodyPr>
          <a:lstStyle/>
          <a:p>
            <a:r>
              <a:rPr lang="zh-CN" altLang="en-US" dirty="0" smtClean="0"/>
              <a:t>将图片绘制到</a:t>
            </a:r>
            <a:r>
              <a:rPr lang="en-US" altLang="zh-CN" dirty="0" smtClean="0"/>
              <a:t>Canvas</a:t>
            </a:r>
            <a:r>
              <a:rPr lang="zh-CN" altLang="en-US" dirty="0" smtClean="0"/>
              <a:t>上</a:t>
            </a:r>
            <a:endParaRPr lang="en-US" dirty="0"/>
          </a:p>
        </p:txBody>
      </p:sp>
      <p:sp>
        <p:nvSpPr>
          <p:cNvPr id="7" name="TextBox 6"/>
          <p:cNvSpPr txBox="1"/>
          <p:nvPr/>
        </p:nvSpPr>
        <p:spPr>
          <a:xfrm>
            <a:off x="4753581" y="5044966"/>
            <a:ext cx="2684838" cy="369332"/>
          </a:xfrm>
          <a:prstGeom prst="rect">
            <a:avLst/>
          </a:prstGeom>
          <a:solidFill>
            <a:schemeClr val="accent1">
              <a:lumMod val="60000"/>
              <a:lumOff val="40000"/>
            </a:schemeClr>
          </a:solidFill>
          <a:ln>
            <a:solidFill>
              <a:schemeClr val="accent5"/>
            </a:solidFill>
          </a:ln>
        </p:spPr>
        <p:txBody>
          <a:bodyPr wrap="none" rtlCol="0">
            <a:spAutoFit/>
          </a:bodyPr>
          <a:lstStyle/>
          <a:p>
            <a:r>
              <a:rPr lang="zh-CN" altLang="en-US" dirty="0" smtClean="0"/>
              <a:t>通过</a:t>
            </a:r>
            <a:r>
              <a:rPr lang="en-US" altLang="zh-CN" dirty="0" smtClean="0"/>
              <a:t>Canvas</a:t>
            </a:r>
            <a:r>
              <a:rPr lang="zh-CN" altLang="en-US" dirty="0" smtClean="0"/>
              <a:t>获取图片数据</a:t>
            </a:r>
            <a:endParaRPr lang="en-US" dirty="0"/>
          </a:p>
        </p:txBody>
      </p:sp>
      <p:cxnSp>
        <p:nvCxnSpPr>
          <p:cNvPr id="9" name="Straight Arrow Connector 8"/>
          <p:cNvCxnSpPr>
            <a:stCxn id="5" idx="2"/>
            <a:endCxn id="6" idx="0"/>
          </p:cNvCxnSpPr>
          <p:nvPr/>
        </p:nvCxnSpPr>
        <p:spPr>
          <a:xfrm>
            <a:off x="6096000" y="2812987"/>
            <a:ext cx="1" cy="93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7" idx="0"/>
          </p:cNvCxnSpPr>
          <p:nvPr/>
        </p:nvCxnSpPr>
        <p:spPr>
          <a:xfrm flipH="1">
            <a:off x="6096000" y="4113642"/>
            <a:ext cx="1" cy="931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677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机器学习程序工作流程</a:t>
            </a:r>
            <a:endParaRPr lang="en-US" dirty="0"/>
          </a:p>
        </p:txBody>
      </p:sp>
      <p:sp>
        <p:nvSpPr>
          <p:cNvPr id="6" name="TextBox 5"/>
          <p:cNvSpPr txBox="1"/>
          <p:nvPr/>
        </p:nvSpPr>
        <p:spPr>
          <a:xfrm>
            <a:off x="1185041" y="3137338"/>
            <a:ext cx="2031325" cy="646331"/>
          </a:xfrm>
          <a:prstGeom prst="rect">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3600" dirty="0" smtClean="0"/>
              <a:t>收集数据</a:t>
            </a:r>
            <a:endParaRPr lang="en-US" sz="3600" dirty="0"/>
          </a:p>
        </p:txBody>
      </p:sp>
      <p:sp>
        <p:nvSpPr>
          <p:cNvPr id="8" name="TextBox 7"/>
          <p:cNvSpPr txBox="1"/>
          <p:nvPr/>
        </p:nvSpPr>
        <p:spPr>
          <a:xfrm>
            <a:off x="5930985" y="3137338"/>
            <a:ext cx="1107996" cy="646331"/>
          </a:xfrm>
          <a:prstGeom prst="rect">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3600" dirty="0" smtClean="0"/>
              <a:t>训练</a:t>
            </a:r>
            <a:endParaRPr lang="en-US" sz="3600" dirty="0"/>
          </a:p>
        </p:txBody>
      </p:sp>
      <p:sp>
        <p:nvSpPr>
          <p:cNvPr id="9" name="TextBox 8"/>
          <p:cNvSpPr txBox="1"/>
          <p:nvPr/>
        </p:nvSpPr>
        <p:spPr>
          <a:xfrm>
            <a:off x="9753599" y="3137338"/>
            <a:ext cx="1107996" cy="646331"/>
          </a:xfrm>
          <a:prstGeom prst="rect">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3600" dirty="0" smtClean="0"/>
              <a:t>预测</a:t>
            </a:r>
            <a:endParaRPr lang="en-US" sz="3600" dirty="0"/>
          </a:p>
        </p:txBody>
      </p:sp>
      <p:sp>
        <p:nvSpPr>
          <p:cNvPr id="12" name="Right Arrow 11"/>
          <p:cNvSpPr/>
          <p:nvPr/>
        </p:nvSpPr>
        <p:spPr>
          <a:xfrm>
            <a:off x="3682924" y="3370503"/>
            <a:ext cx="1781503" cy="18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7505539" y="3370503"/>
            <a:ext cx="1781503" cy="18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0678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checkerboard(across)">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heckerboard(across)">
                                      <p:cBhvr>
                                        <p:cTn id="20" dur="500"/>
                                        <p:tgtEl>
                                          <p:spTgt spid="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heckerboard(across)">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2"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2776" y="2528461"/>
            <a:ext cx="3889917" cy="1325563"/>
          </a:xfrm>
        </p:spPr>
        <p:txBody>
          <a:bodyPr/>
          <a:lstStyle/>
          <a:p>
            <a:r>
              <a:rPr lang="zh-CN" altLang="en-US" dirty="0" smtClean="0"/>
              <a:t>手写识别原理</a:t>
            </a:r>
            <a:endParaRPr lang="en-US" dirty="0"/>
          </a:p>
        </p:txBody>
      </p:sp>
    </p:spTree>
    <p:extLst>
      <p:ext uri="{BB962C8B-B14F-4D97-AF65-F5344CB8AC3E}">
        <p14:creationId xmlns:p14="http://schemas.microsoft.com/office/powerpoint/2010/main" val="2089170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18857"/>
            <a:ext cx="2542032" cy="2542032"/>
          </a:xfrm>
          <a:prstGeom prst="rect">
            <a:avLst/>
          </a:prstGeom>
        </p:spPr>
      </p:pic>
      <p:sp>
        <p:nvSpPr>
          <p:cNvPr id="2" name="Title 1"/>
          <p:cNvSpPr>
            <a:spLocks noGrp="1"/>
          </p:cNvSpPr>
          <p:nvPr>
            <p:ph type="title"/>
          </p:nvPr>
        </p:nvSpPr>
        <p:spPr/>
        <p:txBody>
          <a:bodyPr/>
          <a:lstStyle/>
          <a:p>
            <a:r>
              <a:rPr lang="zh-CN" altLang="en-US" dirty="0" smtClean="0"/>
              <a:t>定义图片规格</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664" y="2800430"/>
            <a:ext cx="1800000" cy="1800000"/>
          </a:xfrm>
          <a:prstGeom prst="rect">
            <a:avLst/>
          </a:prstGeom>
        </p:spPr>
      </p:pic>
      <p:sp>
        <p:nvSpPr>
          <p:cNvPr id="6" name="Rectangle 5"/>
          <p:cNvSpPr/>
          <p:nvPr/>
        </p:nvSpPr>
        <p:spPr>
          <a:xfrm>
            <a:off x="838200" y="2318857"/>
            <a:ext cx="234689" cy="22111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 name="Straight Arrow Connector 7"/>
          <p:cNvCxnSpPr>
            <a:stCxn id="6" idx="3"/>
            <a:endCxn id="5" idx="1"/>
          </p:cNvCxnSpPr>
          <p:nvPr/>
        </p:nvCxnSpPr>
        <p:spPr>
          <a:xfrm>
            <a:off x="1072889" y="2429417"/>
            <a:ext cx="2954775" cy="1271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Left Brace 9"/>
          <p:cNvSpPr/>
          <p:nvPr/>
        </p:nvSpPr>
        <p:spPr>
          <a:xfrm rot="5400000">
            <a:off x="4797436" y="1770204"/>
            <a:ext cx="260456" cy="1800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4586236" y="2128542"/>
            <a:ext cx="635302" cy="369332"/>
          </a:xfrm>
          <a:prstGeom prst="rect">
            <a:avLst/>
          </a:prstGeom>
          <a:noFill/>
        </p:spPr>
        <p:txBody>
          <a:bodyPr wrap="none" rtlCol="0">
            <a:spAutoFit/>
          </a:bodyPr>
          <a:lstStyle/>
          <a:p>
            <a:r>
              <a:rPr lang="en-US" dirty="0" smtClean="0"/>
              <a:t>20px</a:t>
            </a:r>
            <a:endParaRPr lang="en-US" dirty="0"/>
          </a:p>
        </p:txBody>
      </p:sp>
      <p:sp>
        <p:nvSpPr>
          <p:cNvPr id="12" name="Right Brace 11"/>
          <p:cNvSpPr/>
          <p:nvPr/>
        </p:nvSpPr>
        <p:spPr>
          <a:xfrm>
            <a:off x="6020897" y="2800430"/>
            <a:ext cx="346842" cy="1800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6320438" y="3500144"/>
            <a:ext cx="635302" cy="369332"/>
          </a:xfrm>
          <a:prstGeom prst="rect">
            <a:avLst/>
          </a:prstGeom>
          <a:noFill/>
        </p:spPr>
        <p:txBody>
          <a:bodyPr wrap="none" rtlCol="0">
            <a:spAutoFit/>
          </a:bodyPr>
          <a:lstStyle/>
          <a:p>
            <a:r>
              <a:rPr lang="en-US" dirty="0" smtClean="0"/>
              <a:t>20px</a:t>
            </a:r>
            <a:endParaRPr lang="en-US" dirty="0"/>
          </a:p>
        </p:txBody>
      </p:sp>
      <p:sp>
        <p:nvSpPr>
          <p:cNvPr id="15" name="TextBox 14"/>
          <p:cNvSpPr txBox="1"/>
          <p:nvPr/>
        </p:nvSpPr>
        <p:spPr>
          <a:xfrm>
            <a:off x="7845186" y="365125"/>
            <a:ext cx="3570208" cy="6186309"/>
          </a:xfrm>
          <a:prstGeom prst="rect">
            <a:avLst/>
          </a:prstGeom>
          <a:noFill/>
        </p:spPr>
        <p:txBody>
          <a:bodyPr wrap="none" rtlCol="0">
            <a:spAutoFit/>
          </a:bodyPr>
          <a:lstStyle/>
          <a:p>
            <a:r>
              <a:rPr lang="is-IS" dirty="0"/>
              <a:t>[</a:t>
            </a:r>
            <a:r>
              <a:rPr lang="is-IS" dirty="0" smtClean="0"/>
              <a:t>255,255,255,255,255,255,255,255,</a:t>
            </a:r>
          </a:p>
          <a:p>
            <a:r>
              <a:rPr lang="is-IS" dirty="0" smtClean="0"/>
              <a:t>255,255,255,255,255,255,255,255,</a:t>
            </a:r>
          </a:p>
          <a:p>
            <a:r>
              <a:rPr lang="is-IS" dirty="0" smtClean="0"/>
              <a:t>255,255,255,255,255,255,255,255,</a:t>
            </a:r>
          </a:p>
          <a:p>
            <a:r>
              <a:rPr lang="is-IS" dirty="0" smtClean="0"/>
              <a:t>255,255,255,255,192,208,255,255,</a:t>
            </a:r>
          </a:p>
          <a:p>
            <a:r>
              <a:rPr lang="is-IS" dirty="0" smtClean="0"/>
              <a:t>255,255,255,255,255,255,255,255,</a:t>
            </a:r>
          </a:p>
          <a:p>
            <a:r>
              <a:rPr lang="is-IS" dirty="0" smtClean="0"/>
              <a:t>255,255,255,255,255,255,255,112,</a:t>
            </a:r>
          </a:p>
          <a:p>
            <a:r>
              <a:rPr lang="is-IS" dirty="0" smtClean="0"/>
              <a:t>0,0,16,80,160,255,255,255,255,255,</a:t>
            </a:r>
          </a:p>
          <a:p>
            <a:r>
              <a:rPr lang="is-IS" dirty="0" smtClean="0"/>
              <a:t>255,255,255,255,255,255,255,240,</a:t>
            </a:r>
          </a:p>
          <a:p>
            <a:r>
              <a:rPr lang="is-IS" dirty="0" smtClean="0"/>
              <a:t>96,0,0,0,0,0,0,80,255,255,255,255,</a:t>
            </a:r>
          </a:p>
          <a:p>
            <a:r>
              <a:rPr lang="is-IS" dirty="0" smtClean="0"/>
              <a:t>255,255,255,255,255,255,255,64,0,</a:t>
            </a:r>
          </a:p>
          <a:p>
            <a:r>
              <a:rPr lang="is-IS" dirty="0" smtClean="0"/>
              <a:t>48,176,255,208,144,32,0,128,255,</a:t>
            </a:r>
          </a:p>
          <a:p>
            <a:r>
              <a:rPr lang="is-IS" dirty="0" smtClean="0"/>
              <a:t>255,255,255,255,255,255,255,255,</a:t>
            </a:r>
          </a:p>
          <a:p>
            <a:r>
              <a:rPr lang="is-IS" dirty="0" smtClean="0"/>
              <a:t>160,0,80,255,255, 255,255,255,224,</a:t>
            </a:r>
          </a:p>
          <a:p>
            <a:r>
              <a:rPr lang="is-IS" dirty="0" smtClean="0"/>
              <a:t>0,0,255,255, 255,255,255,255,255,</a:t>
            </a:r>
          </a:p>
          <a:p>
            <a:r>
              <a:rPr lang="is-IS" dirty="0" smtClean="0"/>
              <a:t>255,240,16,0,224,255,255,255,255,</a:t>
            </a:r>
          </a:p>
          <a:p>
            <a:r>
              <a:rPr lang="is-IS" dirty="0" smtClean="0"/>
              <a:t>255,255,48,0,192,255,</a:t>
            </a:r>
          </a:p>
          <a:p>
            <a:r>
              <a:rPr lang="is-IS" dirty="0" smtClean="0"/>
              <a:t>...</a:t>
            </a:r>
          </a:p>
          <a:p>
            <a:r>
              <a:rPr lang="is-IS" dirty="0" smtClean="0"/>
              <a:t>...</a:t>
            </a:r>
          </a:p>
          <a:p>
            <a:r>
              <a:rPr lang="is-IS" dirty="0" smtClean="0"/>
              <a:t>...</a:t>
            </a:r>
          </a:p>
          <a:p>
            <a:r>
              <a:rPr lang="is-IS" dirty="0" smtClean="0"/>
              <a:t>255,255,255,255,255,255,255,255,</a:t>
            </a:r>
          </a:p>
          <a:p>
            <a:r>
              <a:rPr lang="is-IS" dirty="0" smtClean="0"/>
              <a:t>255,255,255,255,255,255,255,255,</a:t>
            </a:r>
          </a:p>
          <a:p>
            <a:r>
              <a:rPr lang="is-IS" dirty="0" smtClean="0"/>
              <a:t>255,255,255,255,255,255,255,255</a:t>
            </a:r>
            <a:r>
              <a:rPr lang="is-IS" dirty="0"/>
              <a:t>]</a:t>
            </a:r>
            <a:endParaRPr lang="en-US" dirty="0"/>
          </a:p>
        </p:txBody>
      </p:sp>
      <p:sp>
        <p:nvSpPr>
          <p:cNvPr id="17" name="Right Arrow 16"/>
          <p:cNvSpPr/>
          <p:nvPr/>
        </p:nvSpPr>
        <p:spPr>
          <a:xfrm>
            <a:off x="7033668" y="3589873"/>
            <a:ext cx="675670" cy="2796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8188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par>
                                <p:cTn id="13" presetID="5"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heckerboard(across)">
                                      <p:cBhvr>
                                        <p:cTn id="18" dur="500"/>
                                        <p:tgtEl>
                                          <p:spTgt spid="10"/>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checkerboard(across)">
                                      <p:cBhvr>
                                        <p:cTn id="21" dur="500"/>
                                        <p:tgtEl>
                                          <p:spTgt spid="11"/>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checkerboard(across)">
                                      <p:cBhvr>
                                        <p:cTn id="24" dur="500"/>
                                        <p:tgtEl>
                                          <p:spTgt spid="12"/>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checkerboard(across)">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checkerboard(across)">
                                      <p:cBhvr>
                                        <p:cTn id="32" dur="500"/>
                                        <p:tgtEl>
                                          <p:spTgt spid="17"/>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checkerboard(across)">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p:bldP spid="12" grpId="0" animBg="1"/>
      <p:bldP spid="13" grpId="0"/>
      <p:bldP spid="15" grpId="0"/>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数据对应</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981639"/>
            <a:ext cx="2542032" cy="2542032"/>
          </a:xfrm>
          <a:prstGeom prst="rect">
            <a:avLst/>
          </a:prstGeom>
        </p:spPr>
      </p:pic>
      <p:sp>
        <p:nvSpPr>
          <p:cNvPr id="8" name="Frame 7"/>
          <p:cNvSpPr/>
          <p:nvPr/>
        </p:nvSpPr>
        <p:spPr>
          <a:xfrm>
            <a:off x="1752600" y="2967199"/>
            <a:ext cx="2542032" cy="23515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p:cNvSpPr/>
          <p:nvPr/>
        </p:nvSpPr>
        <p:spPr>
          <a:xfrm>
            <a:off x="1752600" y="3221527"/>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p:cNvSpPr/>
          <p:nvPr/>
        </p:nvSpPr>
        <p:spPr>
          <a:xfrm>
            <a:off x="1752600" y="3477181"/>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p:cNvSpPr/>
          <p:nvPr/>
        </p:nvSpPr>
        <p:spPr>
          <a:xfrm>
            <a:off x="1752600" y="3732835"/>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p:cNvSpPr/>
          <p:nvPr/>
        </p:nvSpPr>
        <p:spPr>
          <a:xfrm>
            <a:off x="1752600" y="3988489"/>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p:cNvSpPr/>
          <p:nvPr/>
        </p:nvSpPr>
        <p:spPr>
          <a:xfrm>
            <a:off x="1752600" y="4244143"/>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ame 13"/>
          <p:cNvSpPr/>
          <p:nvPr/>
        </p:nvSpPr>
        <p:spPr>
          <a:xfrm>
            <a:off x="1752600" y="4499797"/>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ame 14"/>
          <p:cNvSpPr/>
          <p:nvPr/>
        </p:nvSpPr>
        <p:spPr>
          <a:xfrm>
            <a:off x="1752600" y="4755451"/>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ame 15"/>
          <p:cNvSpPr/>
          <p:nvPr/>
        </p:nvSpPr>
        <p:spPr>
          <a:xfrm>
            <a:off x="1752600" y="5011105"/>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ame 16"/>
          <p:cNvSpPr/>
          <p:nvPr/>
        </p:nvSpPr>
        <p:spPr>
          <a:xfrm>
            <a:off x="1752600" y="5266757"/>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p:cNvSpPr txBox="1"/>
          <p:nvPr/>
        </p:nvSpPr>
        <p:spPr>
          <a:xfrm>
            <a:off x="6074887" y="1690688"/>
            <a:ext cx="1871025" cy="369332"/>
          </a:xfrm>
          <a:prstGeom prst="rect">
            <a:avLst/>
          </a:prstGeom>
          <a:noFill/>
        </p:spPr>
        <p:txBody>
          <a:bodyPr wrap="none" rtlCol="0">
            <a:spAutoFit/>
          </a:bodyPr>
          <a:lstStyle/>
          <a:p>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endParaRPr lang="en-US" dirty="0"/>
          </a:p>
        </p:txBody>
      </p:sp>
      <p:sp>
        <p:nvSpPr>
          <p:cNvPr id="19" name="TextBox 18"/>
          <p:cNvSpPr txBox="1"/>
          <p:nvPr/>
        </p:nvSpPr>
        <p:spPr>
          <a:xfrm>
            <a:off x="6074887" y="2212702"/>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0" name="TextBox 19"/>
          <p:cNvSpPr txBox="1"/>
          <p:nvPr/>
        </p:nvSpPr>
        <p:spPr>
          <a:xfrm>
            <a:off x="6074887" y="2734716"/>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1" name="TextBox 20"/>
          <p:cNvSpPr txBox="1"/>
          <p:nvPr/>
        </p:nvSpPr>
        <p:spPr>
          <a:xfrm>
            <a:off x="6074887" y="325673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2" name="TextBox 21"/>
          <p:cNvSpPr txBox="1"/>
          <p:nvPr/>
        </p:nvSpPr>
        <p:spPr>
          <a:xfrm>
            <a:off x="6074887" y="3778744"/>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3" name="TextBox 22"/>
          <p:cNvSpPr txBox="1"/>
          <p:nvPr/>
        </p:nvSpPr>
        <p:spPr>
          <a:xfrm>
            <a:off x="6074887" y="4300758"/>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4" name="TextBox 23"/>
          <p:cNvSpPr txBox="1"/>
          <p:nvPr/>
        </p:nvSpPr>
        <p:spPr>
          <a:xfrm>
            <a:off x="6074887" y="4822772"/>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5" name="TextBox 24"/>
          <p:cNvSpPr txBox="1"/>
          <p:nvPr/>
        </p:nvSpPr>
        <p:spPr>
          <a:xfrm>
            <a:off x="6074887" y="5344786"/>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6" name="TextBox 25"/>
          <p:cNvSpPr txBox="1"/>
          <p:nvPr/>
        </p:nvSpPr>
        <p:spPr>
          <a:xfrm>
            <a:off x="6074887" y="586680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7" name="TextBox 26"/>
          <p:cNvSpPr txBox="1"/>
          <p:nvPr/>
        </p:nvSpPr>
        <p:spPr>
          <a:xfrm>
            <a:off x="6074887" y="6388812"/>
            <a:ext cx="1871025" cy="369332"/>
          </a:xfrm>
          <a:prstGeom prst="rect">
            <a:avLst/>
          </a:prstGeom>
          <a:noFill/>
        </p:spPr>
        <p:txBody>
          <a:bodyPr wrap="none" rtlCol="0">
            <a:spAutoFit/>
          </a:bodyPr>
          <a:lstStyle/>
          <a:p>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endParaRPr lang="en-US" dirty="0"/>
          </a:p>
        </p:txBody>
      </p:sp>
      <p:cxnSp>
        <p:nvCxnSpPr>
          <p:cNvPr id="31" name="Straight Arrow Connector 30"/>
          <p:cNvCxnSpPr>
            <a:stCxn id="8" idx="3"/>
            <a:endCxn id="18" idx="1"/>
          </p:cNvCxnSpPr>
          <p:nvPr/>
        </p:nvCxnSpPr>
        <p:spPr>
          <a:xfrm flipV="1">
            <a:off x="4294632" y="1875354"/>
            <a:ext cx="1780255" cy="1209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3"/>
            <a:endCxn id="19" idx="1"/>
          </p:cNvCxnSpPr>
          <p:nvPr/>
        </p:nvCxnSpPr>
        <p:spPr>
          <a:xfrm flipV="1">
            <a:off x="4294632" y="2397368"/>
            <a:ext cx="1780255" cy="942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3"/>
            <a:endCxn id="20" idx="1"/>
          </p:cNvCxnSpPr>
          <p:nvPr/>
        </p:nvCxnSpPr>
        <p:spPr>
          <a:xfrm flipV="1">
            <a:off x="4294632" y="2919382"/>
            <a:ext cx="1780255" cy="676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1" idx="3"/>
            <a:endCxn id="21" idx="1"/>
          </p:cNvCxnSpPr>
          <p:nvPr/>
        </p:nvCxnSpPr>
        <p:spPr>
          <a:xfrm flipV="1">
            <a:off x="4294632" y="3441396"/>
            <a:ext cx="1780255" cy="409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3"/>
            <a:endCxn id="22" idx="1"/>
          </p:cNvCxnSpPr>
          <p:nvPr/>
        </p:nvCxnSpPr>
        <p:spPr>
          <a:xfrm flipV="1">
            <a:off x="4294632" y="3963410"/>
            <a:ext cx="1780255" cy="143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3" idx="3"/>
            <a:endCxn id="23" idx="1"/>
          </p:cNvCxnSpPr>
          <p:nvPr/>
        </p:nvCxnSpPr>
        <p:spPr>
          <a:xfrm>
            <a:off x="4294632" y="4362385"/>
            <a:ext cx="1780255" cy="123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3"/>
            <a:endCxn id="24" idx="1"/>
          </p:cNvCxnSpPr>
          <p:nvPr/>
        </p:nvCxnSpPr>
        <p:spPr>
          <a:xfrm>
            <a:off x="4294632" y="4618039"/>
            <a:ext cx="1780255" cy="389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5" idx="3"/>
            <a:endCxn id="25" idx="1"/>
          </p:cNvCxnSpPr>
          <p:nvPr/>
        </p:nvCxnSpPr>
        <p:spPr>
          <a:xfrm>
            <a:off x="4294632" y="4873693"/>
            <a:ext cx="1780255" cy="655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6" idx="3"/>
            <a:endCxn id="26" idx="1"/>
          </p:cNvCxnSpPr>
          <p:nvPr/>
        </p:nvCxnSpPr>
        <p:spPr>
          <a:xfrm>
            <a:off x="4294632" y="5129347"/>
            <a:ext cx="1780255" cy="922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7" idx="3"/>
            <a:endCxn id="27" idx="1"/>
          </p:cNvCxnSpPr>
          <p:nvPr/>
        </p:nvCxnSpPr>
        <p:spPr>
          <a:xfrm>
            <a:off x="4294632" y="5384999"/>
            <a:ext cx="1780255" cy="1188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9669917" y="1690688"/>
            <a:ext cx="301686" cy="369332"/>
          </a:xfrm>
          <a:prstGeom prst="rect">
            <a:avLst/>
          </a:prstGeom>
          <a:noFill/>
        </p:spPr>
        <p:txBody>
          <a:bodyPr wrap="none" rtlCol="0">
            <a:spAutoFit/>
          </a:bodyPr>
          <a:lstStyle/>
          <a:p>
            <a:r>
              <a:rPr lang="en-US" dirty="0" smtClean="0"/>
              <a:t>0</a:t>
            </a:r>
            <a:endParaRPr lang="en-US" dirty="0"/>
          </a:p>
        </p:txBody>
      </p:sp>
      <p:sp>
        <p:nvSpPr>
          <p:cNvPr id="54" name="TextBox 53"/>
          <p:cNvSpPr txBox="1"/>
          <p:nvPr/>
        </p:nvSpPr>
        <p:spPr>
          <a:xfrm>
            <a:off x="9669917" y="2212702"/>
            <a:ext cx="301686" cy="369332"/>
          </a:xfrm>
          <a:prstGeom prst="rect">
            <a:avLst/>
          </a:prstGeom>
          <a:noFill/>
        </p:spPr>
        <p:txBody>
          <a:bodyPr wrap="none" rtlCol="0">
            <a:spAutoFit/>
          </a:bodyPr>
          <a:lstStyle/>
          <a:p>
            <a:r>
              <a:rPr lang="en-US" dirty="0" smtClean="0"/>
              <a:t>1</a:t>
            </a:r>
            <a:endParaRPr lang="en-US" dirty="0"/>
          </a:p>
        </p:txBody>
      </p:sp>
      <p:sp>
        <p:nvSpPr>
          <p:cNvPr id="55" name="TextBox 54"/>
          <p:cNvSpPr txBox="1"/>
          <p:nvPr/>
        </p:nvSpPr>
        <p:spPr>
          <a:xfrm>
            <a:off x="9669917" y="2734716"/>
            <a:ext cx="301686" cy="369332"/>
          </a:xfrm>
          <a:prstGeom prst="rect">
            <a:avLst/>
          </a:prstGeom>
          <a:noFill/>
        </p:spPr>
        <p:txBody>
          <a:bodyPr wrap="none" rtlCol="0">
            <a:spAutoFit/>
          </a:bodyPr>
          <a:lstStyle/>
          <a:p>
            <a:r>
              <a:rPr lang="en-US" dirty="0" smtClean="0"/>
              <a:t>2</a:t>
            </a:r>
            <a:endParaRPr lang="en-US" dirty="0"/>
          </a:p>
        </p:txBody>
      </p:sp>
      <p:sp>
        <p:nvSpPr>
          <p:cNvPr id="56" name="TextBox 55"/>
          <p:cNvSpPr txBox="1"/>
          <p:nvPr/>
        </p:nvSpPr>
        <p:spPr>
          <a:xfrm>
            <a:off x="9669917" y="3256730"/>
            <a:ext cx="301686" cy="369332"/>
          </a:xfrm>
          <a:prstGeom prst="rect">
            <a:avLst/>
          </a:prstGeom>
          <a:noFill/>
        </p:spPr>
        <p:txBody>
          <a:bodyPr wrap="none" rtlCol="0">
            <a:spAutoFit/>
          </a:bodyPr>
          <a:lstStyle/>
          <a:p>
            <a:r>
              <a:rPr lang="en-US" dirty="0" smtClean="0"/>
              <a:t>3</a:t>
            </a:r>
            <a:endParaRPr lang="en-US" dirty="0"/>
          </a:p>
        </p:txBody>
      </p:sp>
      <p:sp>
        <p:nvSpPr>
          <p:cNvPr id="57" name="TextBox 56"/>
          <p:cNvSpPr txBox="1"/>
          <p:nvPr/>
        </p:nvSpPr>
        <p:spPr>
          <a:xfrm>
            <a:off x="9669917" y="3778744"/>
            <a:ext cx="301686" cy="369332"/>
          </a:xfrm>
          <a:prstGeom prst="rect">
            <a:avLst/>
          </a:prstGeom>
          <a:noFill/>
        </p:spPr>
        <p:txBody>
          <a:bodyPr wrap="none" rtlCol="0">
            <a:spAutoFit/>
          </a:bodyPr>
          <a:lstStyle/>
          <a:p>
            <a:r>
              <a:rPr lang="en-US" dirty="0" smtClean="0"/>
              <a:t>4</a:t>
            </a:r>
            <a:endParaRPr lang="en-US" dirty="0"/>
          </a:p>
        </p:txBody>
      </p:sp>
      <p:sp>
        <p:nvSpPr>
          <p:cNvPr id="58" name="TextBox 57"/>
          <p:cNvSpPr txBox="1"/>
          <p:nvPr/>
        </p:nvSpPr>
        <p:spPr>
          <a:xfrm>
            <a:off x="9669917" y="4300758"/>
            <a:ext cx="301686" cy="369332"/>
          </a:xfrm>
          <a:prstGeom prst="rect">
            <a:avLst/>
          </a:prstGeom>
          <a:noFill/>
        </p:spPr>
        <p:txBody>
          <a:bodyPr wrap="none" rtlCol="0">
            <a:spAutoFit/>
          </a:bodyPr>
          <a:lstStyle/>
          <a:p>
            <a:r>
              <a:rPr lang="en-US" dirty="0" smtClean="0"/>
              <a:t>5</a:t>
            </a:r>
            <a:endParaRPr lang="en-US" dirty="0"/>
          </a:p>
        </p:txBody>
      </p:sp>
      <p:sp>
        <p:nvSpPr>
          <p:cNvPr id="59" name="TextBox 58"/>
          <p:cNvSpPr txBox="1"/>
          <p:nvPr/>
        </p:nvSpPr>
        <p:spPr>
          <a:xfrm>
            <a:off x="9669917" y="4822772"/>
            <a:ext cx="301686" cy="369332"/>
          </a:xfrm>
          <a:prstGeom prst="rect">
            <a:avLst/>
          </a:prstGeom>
          <a:noFill/>
        </p:spPr>
        <p:txBody>
          <a:bodyPr wrap="none" rtlCol="0">
            <a:spAutoFit/>
          </a:bodyPr>
          <a:lstStyle/>
          <a:p>
            <a:r>
              <a:rPr lang="en-US" dirty="0" smtClean="0"/>
              <a:t>6</a:t>
            </a:r>
            <a:endParaRPr lang="en-US" dirty="0"/>
          </a:p>
        </p:txBody>
      </p:sp>
      <p:sp>
        <p:nvSpPr>
          <p:cNvPr id="60" name="TextBox 59"/>
          <p:cNvSpPr txBox="1"/>
          <p:nvPr/>
        </p:nvSpPr>
        <p:spPr>
          <a:xfrm>
            <a:off x="9669917" y="5344786"/>
            <a:ext cx="301686" cy="369332"/>
          </a:xfrm>
          <a:prstGeom prst="rect">
            <a:avLst/>
          </a:prstGeom>
          <a:noFill/>
        </p:spPr>
        <p:txBody>
          <a:bodyPr wrap="none" rtlCol="0">
            <a:spAutoFit/>
          </a:bodyPr>
          <a:lstStyle/>
          <a:p>
            <a:r>
              <a:rPr lang="en-US" dirty="0" smtClean="0"/>
              <a:t>7</a:t>
            </a:r>
            <a:endParaRPr lang="en-US" dirty="0"/>
          </a:p>
        </p:txBody>
      </p:sp>
      <p:sp>
        <p:nvSpPr>
          <p:cNvPr id="61" name="TextBox 60"/>
          <p:cNvSpPr txBox="1"/>
          <p:nvPr/>
        </p:nvSpPr>
        <p:spPr>
          <a:xfrm>
            <a:off x="9669917" y="5866800"/>
            <a:ext cx="301686" cy="369332"/>
          </a:xfrm>
          <a:prstGeom prst="rect">
            <a:avLst/>
          </a:prstGeom>
          <a:noFill/>
        </p:spPr>
        <p:txBody>
          <a:bodyPr wrap="none" rtlCol="0">
            <a:spAutoFit/>
          </a:bodyPr>
          <a:lstStyle/>
          <a:p>
            <a:r>
              <a:rPr lang="en-US" dirty="0" smtClean="0"/>
              <a:t>8</a:t>
            </a:r>
            <a:endParaRPr lang="en-US" dirty="0"/>
          </a:p>
        </p:txBody>
      </p:sp>
      <p:sp>
        <p:nvSpPr>
          <p:cNvPr id="62" name="TextBox 61"/>
          <p:cNvSpPr txBox="1"/>
          <p:nvPr/>
        </p:nvSpPr>
        <p:spPr>
          <a:xfrm>
            <a:off x="9669917" y="6388812"/>
            <a:ext cx="301686" cy="369332"/>
          </a:xfrm>
          <a:prstGeom prst="rect">
            <a:avLst/>
          </a:prstGeom>
          <a:noFill/>
        </p:spPr>
        <p:txBody>
          <a:bodyPr wrap="none" rtlCol="0">
            <a:spAutoFit/>
          </a:bodyPr>
          <a:lstStyle/>
          <a:p>
            <a:r>
              <a:rPr lang="en-US" dirty="0" smtClean="0"/>
              <a:t>9</a:t>
            </a:r>
            <a:endParaRPr lang="en-US" dirty="0"/>
          </a:p>
        </p:txBody>
      </p:sp>
      <p:cxnSp>
        <p:nvCxnSpPr>
          <p:cNvPr id="64" name="Straight Arrow Connector 63"/>
          <p:cNvCxnSpPr/>
          <p:nvPr/>
        </p:nvCxnSpPr>
        <p:spPr>
          <a:xfrm>
            <a:off x="7945912" y="1875354"/>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54" idx="1"/>
          </p:cNvCxnSpPr>
          <p:nvPr/>
        </p:nvCxnSpPr>
        <p:spPr>
          <a:xfrm>
            <a:off x="7945912" y="2397368"/>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7945912" y="2919382"/>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7945912" y="3441396"/>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945912" y="3963410"/>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7945912" y="4485424"/>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7945912" y="5007438"/>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7945912" y="5529452"/>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7945912" y="6051466"/>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7905965" y="6573478"/>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Left Brace 81"/>
          <p:cNvSpPr/>
          <p:nvPr/>
        </p:nvSpPr>
        <p:spPr>
          <a:xfrm rot="5400000">
            <a:off x="6821753" y="606475"/>
            <a:ext cx="337346" cy="18310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TextBox 82"/>
          <p:cNvSpPr txBox="1"/>
          <p:nvPr/>
        </p:nvSpPr>
        <p:spPr>
          <a:xfrm>
            <a:off x="6432331" y="1015993"/>
            <a:ext cx="1107996" cy="369332"/>
          </a:xfrm>
          <a:prstGeom prst="rect">
            <a:avLst/>
          </a:prstGeom>
          <a:noFill/>
        </p:spPr>
        <p:txBody>
          <a:bodyPr wrap="none" rtlCol="0">
            <a:spAutoFit/>
          </a:bodyPr>
          <a:lstStyle/>
          <a:p>
            <a:r>
              <a:rPr lang="zh-CN" altLang="en-US" dirty="0" smtClean="0"/>
              <a:t>训练数据</a:t>
            </a:r>
            <a:endParaRPr lang="en-US" dirty="0"/>
          </a:p>
        </p:txBody>
      </p:sp>
    </p:spTree>
    <p:extLst>
      <p:ext uri="{BB962C8B-B14F-4D97-AF65-F5344CB8AC3E}">
        <p14:creationId xmlns:p14="http://schemas.microsoft.com/office/powerpoint/2010/main" val="177193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heckerboard(across)">
                                      <p:cBhvr>
                                        <p:cTn id="10" dur="500"/>
                                        <p:tgtEl>
                                          <p:spTgt spid="9"/>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heckerboard(across)">
                                      <p:cBhvr>
                                        <p:cTn id="13" dur="500"/>
                                        <p:tgtEl>
                                          <p:spTgt spid="10"/>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heckerboard(across)">
                                      <p:cBhvr>
                                        <p:cTn id="16" dur="500"/>
                                        <p:tgtEl>
                                          <p:spTgt spid="11"/>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heckerboard(across)">
                                      <p:cBhvr>
                                        <p:cTn id="19" dur="500"/>
                                        <p:tgtEl>
                                          <p:spTgt spid="12"/>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heckerboard(across)">
                                      <p:cBhvr>
                                        <p:cTn id="22" dur="500"/>
                                        <p:tgtEl>
                                          <p:spTgt spid="13"/>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heckerboard(across)">
                                      <p:cBhvr>
                                        <p:cTn id="25" dur="500"/>
                                        <p:tgtEl>
                                          <p:spTgt spid="14"/>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heckerboard(across)">
                                      <p:cBhvr>
                                        <p:cTn id="28" dur="500"/>
                                        <p:tgtEl>
                                          <p:spTgt spid="15"/>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checkerboard(across)">
                                      <p:cBhvr>
                                        <p:cTn id="31" dur="500"/>
                                        <p:tgtEl>
                                          <p:spTgt spid="16"/>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checkerboard(across)">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checkerboard(across)">
                                      <p:cBhvr>
                                        <p:cTn id="39" dur="500"/>
                                        <p:tgtEl>
                                          <p:spTgt spid="18"/>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checkerboard(across)">
                                      <p:cBhvr>
                                        <p:cTn id="42" dur="500"/>
                                        <p:tgtEl>
                                          <p:spTgt spid="19"/>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checkerboard(across)">
                                      <p:cBhvr>
                                        <p:cTn id="45" dur="500"/>
                                        <p:tgtEl>
                                          <p:spTgt spid="20"/>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checkerboard(across)">
                                      <p:cBhvr>
                                        <p:cTn id="48" dur="500"/>
                                        <p:tgtEl>
                                          <p:spTgt spid="21"/>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checkerboard(across)">
                                      <p:cBhvr>
                                        <p:cTn id="51" dur="500"/>
                                        <p:tgtEl>
                                          <p:spTgt spid="22"/>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checkerboard(across)">
                                      <p:cBhvr>
                                        <p:cTn id="54" dur="500"/>
                                        <p:tgtEl>
                                          <p:spTgt spid="23"/>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checkerboard(across)">
                                      <p:cBhvr>
                                        <p:cTn id="57" dur="500"/>
                                        <p:tgtEl>
                                          <p:spTgt spid="24"/>
                                        </p:tgtEl>
                                      </p:cBhvr>
                                    </p:animEffect>
                                  </p:childTnLst>
                                </p:cTn>
                              </p:par>
                              <p:par>
                                <p:cTn id="58" presetID="5" presetClass="entr" presetSubtype="10"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checkerboard(across)">
                                      <p:cBhvr>
                                        <p:cTn id="60" dur="500"/>
                                        <p:tgtEl>
                                          <p:spTgt spid="25"/>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checkerboard(across)">
                                      <p:cBhvr>
                                        <p:cTn id="63" dur="500"/>
                                        <p:tgtEl>
                                          <p:spTgt spid="26"/>
                                        </p:tgtEl>
                                      </p:cBhvr>
                                    </p:animEffect>
                                  </p:childTnLst>
                                </p:cTn>
                              </p:par>
                              <p:par>
                                <p:cTn id="64" presetID="5" presetClass="entr" presetSubtype="1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checkerboard(across)">
                                      <p:cBhvr>
                                        <p:cTn id="66" dur="500"/>
                                        <p:tgtEl>
                                          <p:spTgt spid="27"/>
                                        </p:tgtEl>
                                      </p:cBhvr>
                                    </p:animEffect>
                                  </p:childTnLst>
                                </p:cTn>
                              </p:par>
                              <p:par>
                                <p:cTn id="67" presetID="5" presetClass="entr" presetSubtype="10" fill="hold"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checkerboard(across)">
                                      <p:cBhvr>
                                        <p:cTn id="69" dur="500"/>
                                        <p:tgtEl>
                                          <p:spTgt spid="31"/>
                                        </p:tgtEl>
                                      </p:cBhvr>
                                    </p:animEffect>
                                  </p:childTnLst>
                                </p:cTn>
                              </p:par>
                              <p:par>
                                <p:cTn id="70" presetID="5" presetClass="entr" presetSubtype="10" fill="hold" nodeType="with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checkerboard(across)">
                                      <p:cBhvr>
                                        <p:cTn id="72" dur="500"/>
                                        <p:tgtEl>
                                          <p:spTgt spid="33"/>
                                        </p:tgtEl>
                                      </p:cBhvr>
                                    </p:animEffect>
                                  </p:childTnLst>
                                </p:cTn>
                              </p:par>
                              <p:par>
                                <p:cTn id="73" presetID="5" presetClass="entr" presetSubtype="10"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checkerboard(across)">
                                      <p:cBhvr>
                                        <p:cTn id="75" dur="500"/>
                                        <p:tgtEl>
                                          <p:spTgt spid="35"/>
                                        </p:tgtEl>
                                      </p:cBhvr>
                                    </p:animEffect>
                                  </p:childTnLst>
                                </p:cTn>
                              </p:par>
                              <p:par>
                                <p:cTn id="76" presetID="5" presetClass="entr" presetSubtype="10" fill="hold" nodeType="with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checkerboard(across)">
                                      <p:cBhvr>
                                        <p:cTn id="78" dur="500"/>
                                        <p:tgtEl>
                                          <p:spTgt spid="37"/>
                                        </p:tgtEl>
                                      </p:cBhvr>
                                    </p:animEffect>
                                  </p:childTnLst>
                                </p:cTn>
                              </p:par>
                              <p:par>
                                <p:cTn id="79" presetID="5" presetClass="entr" presetSubtype="10" fill="hold" nodeType="with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checkerboard(across)">
                                      <p:cBhvr>
                                        <p:cTn id="81" dur="500"/>
                                        <p:tgtEl>
                                          <p:spTgt spid="39"/>
                                        </p:tgtEl>
                                      </p:cBhvr>
                                    </p:animEffect>
                                  </p:childTnLst>
                                </p:cTn>
                              </p:par>
                              <p:par>
                                <p:cTn id="82" presetID="5" presetClass="entr" presetSubtype="10" fill="hold" nodeType="with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checkerboard(across)">
                                      <p:cBhvr>
                                        <p:cTn id="84" dur="500"/>
                                        <p:tgtEl>
                                          <p:spTgt spid="43"/>
                                        </p:tgtEl>
                                      </p:cBhvr>
                                    </p:animEffect>
                                  </p:childTnLst>
                                </p:cTn>
                              </p:par>
                              <p:par>
                                <p:cTn id="85" presetID="5" presetClass="entr" presetSubtype="10" fill="hold" nodeType="with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checkerboard(across)">
                                      <p:cBhvr>
                                        <p:cTn id="87" dur="500"/>
                                        <p:tgtEl>
                                          <p:spTgt spid="46"/>
                                        </p:tgtEl>
                                      </p:cBhvr>
                                    </p:animEffect>
                                  </p:childTnLst>
                                </p:cTn>
                              </p:par>
                              <p:par>
                                <p:cTn id="88" presetID="5" presetClass="entr" presetSubtype="10" fill="hold" nodeType="with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checkerboard(across)">
                                      <p:cBhvr>
                                        <p:cTn id="90" dur="500"/>
                                        <p:tgtEl>
                                          <p:spTgt spid="48"/>
                                        </p:tgtEl>
                                      </p:cBhvr>
                                    </p:animEffect>
                                  </p:childTnLst>
                                </p:cTn>
                              </p:par>
                              <p:par>
                                <p:cTn id="91" presetID="5" presetClass="entr" presetSubtype="10" fill="hold" nodeType="withEffect">
                                  <p:stCondLst>
                                    <p:cond delay="0"/>
                                  </p:stCondLst>
                                  <p:childTnLst>
                                    <p:set>
                                      <p:cBhvr>
                                        <p:cTn id="92" dur="1" fill="hold">
                                          <p:stCondLst>
                                            <p:cond delay="0"/>
                                          </p:stCondLst>
                                        </p:cTn>
                                        <p:tgtEl>
                                          <p:spTgt spid="50"/>
                                        </p:tgtEl>
                                        <p:attrNameLst>
                                          <p:attrName>style.visibility</p:attrName>
                                        </p:attrNameLst>
                                      </p:cBhvr>
                                      <p:to>
                                        <p:strVal val="visible"/>
                                      </p:to>
                                    </p:set>
                                    <p:animEffect transition="in" filter="checkerboard(across)">
                                      <p:cBhvr>
                                        <p:cTn id="93" dur="500"/>
                                        <p:tgtEl>
                                          <p:spTgt spid="50"/>
                                        </p:tgtEl>
                                      </p:cBhvr>
                                    </p:animEffect>
                                  </p:childTnLst>
                                </p:cTn>
                              </p:par>
                              <p:par>
                                <p:cTn id="94" presetID="5" presetClass="entr" presetSubtype="10" fill="hold" nodeType="withEffect">
                                  <p:stCondLst>
                                    <p:cond delay="0"/>
                                  </p:stCondLst>
                                  <p:childTnLst>
                                    <p:set>
                                      <p:cBhvr>
                                        <p:cTn id="95" dur="1" fill="hold">
                                          <p:stCondLst>
                                            <p:cond delay="0"/>
                                          </p:stCondLst>
                                        </p:cTn>
                                        <p:tgtEl>
                                          <p:spTgt spid="52"/>
                                        </p:tgtEl>
                                        <p:attrNameLst>
                                          <p:attrName>style.visibility</p:attrName>
                                        </p:attrNameLst>
                                      </p:cBhvr>
                                      <p:to>
                                        <p:strVal val="visible"/>
                                      </p:to>
                                    </p:set>
                                    <p:animEffect transition="in" filter="checkerboard(across)">
                                      <p:cBhvr>
                                        <p:cTn id="96" dur="500"/>
                                        <p:tgtEl>
                                          <p:spTgt spid="52"/>
                                        </p:tgtEl>
                                      </p:cBhvr>
                                    </p:animEffect>
                                  </p:childTnLst>
                                </p:cTn>
                              </p:par>
                              <p:par>
                                <p:cTn id="97" presetID="5" presetClass="entr" presetSubtype="10" fill="hold" grpId="0" nodeType="withEffect">
                                  <p:stCondLst>
                                    <p:cond delay="0"/>
                                  </p:stCondLst>
                                  <p:childTnLst>
                                    <p:set>
                                      <p:cBhvr>
                                        <p:cTn id="98" dur="1" fill="hold">
                                          <p:stCondLst>
                                            <p:cond delay="0"/>
                                          </p:stCondLst>
                                        </p:cTn>
                                        <p:tgtEl>
                                          <p:spTgt spid="83"/>
                                        </p:tgtEl>
                                        <p:attrNameLst>
                                          <p:attrName>style.visibility</p:attrName>
                                        </p:attrNameLst>
                                      </p:cBhvr>
                                      <p:to>
                                        <p:strVal val="visible"/>
                                      </p:to>
                                    </p:set>
                                    <p:animEffect transition="in" filter="checkerboard(across)">
                                      <p:cBhvr>
                                        <p:cTn id="99" dur="500"/>
                                        <p:tgtEl>
                                          <p:spTgt spid="83"/>
                                        </p:tgtEl>
                                      </p:cBhvr>
                                    </p:animEffect>
                                  </p:childTnLst>
                                </p:cTn>
                              </p:par>
                              <p:par>
                                <p:cTn id="100" presetID="5" presetClass="entr" presetSubtype="10" fill="hold" grpId="0" nodeType="withEffect">
                                  <p:stCondLst>
                                    <p:cond delay="0"/>
                                  </p:stCondLst>
                                  <p:childTnLst>
                                    <p:set>
                                      <p:cBhvr>
                                        <p:cTn id="101" dur="1" fill="hold">
                                          <p:stCondLst>
                                            <p:cond delay="0"/>
                                          </p:stCondLst>
                                        </p:cTn>
                                        <p:tgtEl>
                                          <p:spTgt spid="82"/>
                                        </p:tgtEl>
                                        <p:attrNameLst>
                                          <p:attrName>style.visibility</p:attrName>
                                        </p:attrNameLst>
                                      </p:cBhvr>
                                      <p:to>
                                        <p:strVal val="visible"/>
                                      </p:to>
                                    </p:set>
                                    <p:animEffect transition="in" filter="checkerboard(across)">
                                      <p:cBhvr>
                                        <p:cTn id="102" dur="500"/>
                                        <p:tgtEl>
                                          <p:spTgt spid="82"/>
                                        </p:tgtEl>
                                      </p:cBhvr>
                                    </p:animEffect>
                                  </p:childTnLst>
                                </p:cTn>
                              </p:par>
                            </p:childTnLst>
                          </p:cTn>
                        </p:par>
                      </p:childTnLst>
                    </p:cTn>
                  </p:par>
                  <p:par>
                    <p:cTn id="103" fill="hold">
                      <p:stCondLst>
                        <p:cond delay="indefinite"/>
                      </p:stCondLst>
                      <p:childTnLst>
                        <p:par>
                          <p:cTn id="104" fill="hold">
                            <p:stCondLst>
                              <p:cond delay="0"/>
                            </p:stCondLst>
                            <p:childTnLst>
                              <p:par>
                                <p:cTn id="105" presetID="5" presetClass="entr" presetSubtype="10" fill="hold" grpId="0" nodeType="clickEffect">
                                  <p:stCondLst>
                                    <p:cond delay="0"/>
                                  </p:stCondLst>
                                  <p:childTnLst>
                                    <p:set>
                                      <p:cBhvr>
                                        <p:cTn id="106" dur="1" fill="hold">
                                          <p:stCondLst>
                                            <p:cond delay="0"/>
                                          </p:stCondLst>
                                        </p:cTn>
                                        <p:tgtEl>
                                          <p:spTgt spid="53"/>
                                        </p:tgtEl>
                                        <p:attrNameLst>
                                          <p:attrName>style.visibility</p:attrName>
                                        </p:attrNameLst>
                                      </p:cBhvr>
                                      <p:to>
                                        <p:strVal val="visible"/>
                                      </p:to>
                                    </p:set>
                                    <p:animEffect transition="in" filter="checkerboard(across)">
                                      <p:cBhvr>
                                        <p:cTn id="107" dur="500"/>
                                        <p:tgtEl>
                                          <p:spTgt spid="53"/>
                                        </p:tgtEl>
                                      </p:cBhvr>
                                    </p:animEffect>
                                  </p:childTnLst>
                                </p:cTn>
                              </p:par>
                              <p:par>
                                <p:cTn id="108" presetID="5" presetClass="entr" presetSubtype="10" fill="hold" grpId="0" nodeType="withEffect">
                                  <p:stCondLst>
                                    <p:cond delay="0"/>
                                  </p:stCondLst>
                                  <p:childTnLst>
                                    <p:set>
                                      <p:cBhvr>
                                        <p:cTn id="109" dur="1" fill="hold">
                                          <p:stCondLst>
                                            <p:cond delay="0"/>
                                          </p:stCondLst>
                                        </p:cTn>
                                        <p:tgtEl>
                                          <p:spTgt spid="54"/>
                                        </p:tgtEl>
                                        <p:attrNameLst>
                                          <p:attrName>style.visibility</p:attrName>
                                        </p:attrNameLst>
                                      </p:cBhvr>
                                      <p:to>
                                        <p:strVal val="visible"/>
                                      </p:to>
                                    </p:set>
                                    <p:animEffect transition="in" filter="checkerboard(across)">
                                      <p:cBhvr>
                                        <p:cTn id="110" dur="500"/>
                                        <p:tgtEl>
                                          <p:spTgt spid="54"/>
                                        </p:tgtEl>
                                      </p:cBhvr>
                                    </p:animEffect>
                                  </p:childTnLst>
                                </p:cTn>
                              </p:par>
                              <p:par>
                                <p:cTn id="111" presetID="5" presetClass="entr" presetSubtype="10" fill="hold" grpId="0" nodeType="withEffect">
                                  <p:stCondLst>
                                    <p:cond delay="0"/>
                                  </p:stCondLst>
                                  <p:childTnLst>
                                    <p:set>
                                      <p:cBhvr>
                                        <p:cTn id="112" dur="1" fill="hold">
                                          <p:stCondLst>
                                            <p:cond delay="0"/>
                                          </p:stCondLst>
                                        </p:cTn>
                                        <p:tgtEl>
                                          <p:spTgt spid="55"/>
                                        </p:tgtEl>
                                        <p:attrNameLst>
                                          <p:attrName>style.visibility</p:attrName>
                                        </p:attrNameLst>
                                      </p:cBhvr>
                                      <p:to>
                                        <p:strVal val="visible"/>
                                      </p:to>
                                    </p:set>
                                    <p:animEffect transition="in" filter="checkerboard(across)">
                                      <p:cBhvr>
                                        <p:cTn id="113" dur="500"/>
                                        <p:tgtEl>
                                          <p:spTgt spid="55"/>
                                        </p:tgtEl>
                                      </p:cBhvr>
                                    </p:animEffect>
                                  </p:childTnLst>
                                </p:cTn>
                              </p:par>
                              <p:par>
                                <p:cTn id="114" presetID="5" presetClass="entr" presetSubtype="10" fill="hold" grpId="0" nodeType="withEffect">
                                  <p:stCondLst>
                                    <p:cond delay="0"/>
                                  </p:stCondLst>
                                  <p:childTnLst>
                                    <p:set>
                                      <p:cBhvr>
                                        <p:cTn id="115" dur="1" fill="hold">
                                          <p:stCondLst>
                                            <p:cond delay="0"/>
                                          </p:stCondLst>
                                        </p:cTn>
                                        <p:tgtEl>
                                          <p:spTgt spid="56"/>
                                        </p:tgtEl>
                                        <p:attrNameLst>
                                          <p:attrName>style.visibility</p:attrName>
                                        </p:attrNameLst>
                                      </p:cBhvr>
                                      <p:to>
                                        <p:strVal val="visible"/>
                                      </p:to>
                                    </p:set>
                                    <p:animEffect transition="in" filter="checkerboard(across)">
                                      <p:cBhvr>
                                        <p:cTn id="116" dur="500"/>
                                        <p:tgtEl>
                                          <p:spTgt spid="56"/>
                                        </p:tgtEl>
                                      </p:cBhvr>
                                    </p:animEffect>
                                  </p:childTnLst>
                                </p:cTn>
                              </p:par>
                              <p:par>
                                <p:cTn id="117" presetID="5" presetClass="entr" presetSubtype="10" fill="hold" grpId="0" nodeType="withEffect">
                                  <p:stCondLst>
                                    <p:cond delay="0"/>
                                  </p:stCondLst>
                                  <p:childTnLst>
                                    <p:set>
                                      <p:cBhvr>
                                        <p:cTn id="118" dur="1" fill="hold">
                                          <p:stCondLst>
                                            <p:cond delay="0"/>
                                          </p:stCondLst>
                                        </p:cTn>
                                        <p:tgtEl>
                                          <p:spTgt spid="57"/>
                                        </p:tgtEl>
                                        <p:attrNameLst>
                                          <p:attrName>style.visibility</p:attrName>
                                        </p:attrNameLst>
                                      </p:cBhvr>
                                      <p:to>
                                        <p:strVal val="visible"/>
                                      </p:to>
                                    </p:set>
                                    <p:animEffect transition="in" filter="checkerboard(across)">
                                      <p:cBhvr>
                                        <p:cTn id="119" dur="500"/>
                                        <p:tgtEl>
                                          <p:spTgt spid="57"/>
                                        </p:tgtEl>
                                      </p:cBhvr>
                                    </p:animEffect>
                                  </p:childTnLst>
                                </p:cTn>
                              </p:par>
                              <p:par>
                                <p:cTn id="120" presetID="5" presetClass="entr" presetSubtype="10" fill="hold" grpId="0" nodeType="with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checkerboard(across)">
                                      <p:cBhvr>
                                        <p:cTn id="122" dur="500"/>
                                        <p:tgtEl>
                                          <p:spTgt spid="58"/>
                                        </p:tgtEl>
                                      </p:cBhvr>
                                    </p:animEffect>
                                  </p:childTnLst>
                                </p:cTn>
                              </p:par>
                              <p:par>
                                <p:cTn id="123" presetID="5" presetClass="entr" presetSubtype="1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Effect transition="in" filter="checkerboard(across)">
                                      <p:cBhvr>
                                        <p:cTn id="125" dur="500"/>
                                        <p:tgtEl>
                                          <p:spTgt spid="59"/>
                                        </p:tgtEl>
                                      </p:cBhvr>
                                    </p:animEffect>
                                  </p:childTnLst>
                                </p:cTn>
                              </p:par>
                              <p:par>
                                <p:cTn id="126" presetID="5" presetClass="entr" presetSubtype="10" fill="hold" grpId="0" nodeType="withEffect">
                                  <p:stCondLst>
                                    <p:cond delay="0"/>
                                  </p:stCondLst>
                                  <p:childTnLst>
                                    <p:set>
                                      <p:cBhvr>
                                        <p:cTn id="127" dur="1" fill="hold">
                                          <p:stCondLst>
                                            <p:cond delay="0"/>
                                          </p:stCondLst>
                                        </p:cTn>
                                        <p:tgtEl>
                                          <p:spTgt spid="60"/>
                                        </p:tgtEl>
                                        <p:attrNameLst>
                                          <p:attrName>style.visibility</p:attrName>
                                        </p:attrNameLst>
                                      </p:cBhvr>
                                      <p:to>
                                        <p:strVal val="visible"/>
                                      </p:to>
                                    </p:set>
                                    <p:animEffect transition="in" filter="checkerboard(across)">
                                      <p:cBhvr>
                                        <p:cTn id="128" dur="500"/>
                                        <p:tgtEl>
                                          <p:spTgt spid="60"/>
                                        </p:tgtEl>
                                      </p:cBhvr>
                                    </p:animEffect>
                                  </p:childTnLst>
                                </p:cTn>
                              </p:par>
                              <p:par>
                                <p:cTn id="129" presetID="5" presetClass="entr" presetSubtype="10" fill="hold" grpId="0" nodeType="withEffect">
                                  <p:stCondLst>
                                    <p:cond delay="0"/>
                                  </p:stCondLst>
                                  <p:childTnLst>
                                    <p:set>
                                      <p:cBhvr>
                                        <p:cTn id="130" dur="1" fill="hold">
                                          <p:stCondLst>
                                            <p:cond delay="0"/>
                                          </p:stCondLst>
                                        </p:cTn>
                                        <p:tgtEl>
                                          <p:spTgt spid="61"/>
                                        </p:tgtEl>
                                        <p:attrNameLst>
                                          <p:attrName>style.visibility</p:attrName>
                                        </p:attrNameLst>
                                      </p:cBhvr>
                                      <p:to>
                                        <p:strVal val="visible"/>
                                      </p:to>
                                    </p:set>
                                    <p:animEffect transition="in" filter="checkerboard(across)">
                                      <p:cBhvr>
                                        <p:cTn id="131" dur="500"/>
                                        <p:tgtEl>
                                          <p:spTgt spid="61"/>
                                        </p:tgtEl>
                                      </p:cBhvr>
                                    </p:animEffect>
                                  </p:childTnLst>
                                </p:cTn>
                              </p:par>
                              <p:par>
                                <p:cTn id="132" presetID="5" presetClass="entr" presetSubtype="10" fill="hold" grpId="0" nodeType="withEffect">
                                  <p:stCondLst>
                                    <p:cond delay="0"/>
                                  </p:stCondLst>
                                  <p:childTnLst>
                                    <p:set>
                                      <p:cBhvr>
                                        <p:cTn id="133" dur="1" fill="hold">
                                          <p:stCondLst>
                                            <p:cond delay="0"/>
                                          </p:stCondLst>
                                        </p:cTn>
                                        <p:tgtEl>
                                          <p:spTgt spid="62"/>
                                        </p:tgtEl>
                                        <p:attrNameLst>
                                          <p:attrName>style.visibility</p:attrName>
                                        </p:attrNameLst>
                                      </p:cBhvr>
                                      <p:to>
                                        <p:strVal val="visible"/>
                                      </p:to>
                                    </p:set>
                                    <p:animEffect transition="in" filter="checkerboard(across)">
                                      <p:cBhvr>
                                        <p:cTn id="134" dur="500"/>
                                        <p:tgtEl>
                                          <p:spTgt spid="62"/>
                                        </p:tgtEl>
                                      </p:cBhvr>
                                    </p:animEffect>
                                  </p:childTnLst>
                                </p:cTn>
                              </p:par>
                              <p:par>
                                <p:cTn id="135" presetID="5" presetClass="entr" presetSubtype="10" fill="hold" nodeType="withEffect">
                                  <p:stCondLst>
                                    <p:cond delay="0"/>
                                  </p:stCondLst>
                                  <p:childTnLst>
                                    <p:set>
                                      <p:cBhvr>
                                        <p:cTn id="136" dur="1" fill="hold">
                                          <p:stCondLst>
                                            <p:cond delay="0"/>
                                          </p:stCondLst>
                                        </p:cTn>
                                        <p:tgtEl>
                                          <p:spTgt spid="64"/>
                                        </p:tgtEl>
                                        <p:attrNameLst>
                                          <p:attrName>style.visibility</p:attrName>
                                        </p:attrNameLst>
                                      </p:cBhvr>
                                      <p:to>
                                        <p:strVal val="visible"/>
                                      </p:to>
                                    </p:set>
                                    <p:animEffect transition="in" filter="checkerboard(across)">
                                      <p:cBhvr>
                                        <p:cTn id="137" dur="500"/>
                                        <p:tgtEl>
                                          <p:spTgt spid="64"/>
                                        </p:tgtEl>
                                      </p:cBhvr>
                                    </p:animEffect>
                                  </p:childTnLst>
                                </p:cTn>
                              </p:par>
                              <p:par>
                                <p:cTn id="138" presetID="5" presetClass="entr" presetSubtype="10" fill="hold" nodeType="withEffect">
                                  <p:stCondLst>
                                    <p:cond delay="0"/>
                                  </p:stCondLst>
                                  <p:childTnLst>
                                    <p:set>
                                      <p:cBhvr>
                                        <p:cTn id="139" dur="1" fill="hold">
                                          <p:stCondLst>
                                            <p:cond delay="0"/>
                                          </p:stCondLst>
                                        </p:cTn>
                                        <p:tgtEl>
                                          <p:spTgt spid="66"/>
                                        </p:tgtEl>
                                        <p:attrNameLst>
                                          <p:attrName>style.visibility</p:attrName>
                                        </p:attrNameLst>
                                      </p:cBhvr>
                                      <p:to>
                                        <p:strVal val="visible"/>
                                      </p:to>
                                    </p:set>
                                    <p:animEffect transition="in" filter="checkerboard(across)">
                                      <p:cBhvr>
                                        <p:cTn id="140" dur="500"/>
                                        <p:tgtEl>
                                          <p:spTgt spid="66"/>
                                        </p:tgtEl>
                                      </p:cBhvr>
                                    </p:animEffect>
                                  </p:childTnLst>
                                </p:cTn>
                              </p:par>
                              <p:par>
                                <p:cTn id="141" presetID="5" presetClass="entr" presetSubtype="10" fill="hold" nodeType="withEffect">
                                  <p:stCondLst>
                                    <p:cond delay="0"/>
                                  </p:stCondLst>
                                  <p:childTnLst>
                                    <p:set>
                                      <p:cBhvr>
                                        <p:cTn id="142" dur="1" fill="hold">
                                          <p:stCondLst>
                                            <p:cond delay="0"/>
                                          </p:stCondLst>
                                        </p:cTn>
                                        <p:tgtEl>
                                          <p:spTgt spid="68"/>
                                        </p:tgtEl>
                                        <p:attrNameLst>
                                          <p:attrName>style.visibility</p:attrName>
                                        </p:attrNameLst>
                                      </p:cBhvr>
                                      <p:to>
                                        <p:strVal val="visible"/>
                                      </p:to>
                                    </p:set>
                                    <p:animEffect transition="in" filter="checkerboard(across)">
                                      <p:cBhvr>
                                        <p:cTn id="143" dur="500"/>
                                        <p:tgtEl>
                                          <p:spTgt spid="68"/>
                                        </p:tgtEl>
                                      </p:cBhvr>
                                    </p:animEffect>
                                  </p:childTnLst>
                                </p:cTn>
                              </p:par>
                              <p:par>
                                <p:cTn id="144" presetID="5" presetClass="entr" presetSubtype="10" fill="hold" nodeType="withEffect">
                                  <p:stCondLst>
                                    <p:cond delay="0"/>
                                  </p:stCondLst>
                                  <p:childTnLst>
                                    <p:set>
                                      <p:cBhvr>
                                        <p:cTn id="145" dur="1" fill="hold">
                                          <p:stCondLst>
                                            <p:cond delay="0"/>
                                          </p:stCondLst>
                                        </p:cTn>
                                        <p:tgtEl>
                                          <p:spTgt spid="70"/>
                                        </p:tgtEl>
                                        <p:attrNameLst>
                                          <p:attrName>style.visibility</p:attrName>
                                        </p:attrNameLst>
                                      </p:cBhvr>
                                      <p:to>
                                        <p:strVal val="visible"/>
                                      </p:to>
                                    </p:set>
                                    <p:animEffect transition="in" filter="checkerboard(across)">
                                      <p:cBhvr>
                                        <p:cTn id="146" dur="500"/>
                                        <p:tgtEl>
                                          <p:spTgt spid="70"/>
                                        </p:tgtEl>
                                      </p:cBhvr>
                                    </p:animEffect>
                                  </p:childTnLst>
                                </p:cTn>
                              </p:par>
                              <p:par>
                                <p:cTn id="147" presetID="5" presetClass="entr" presetSubtype="10" fill="hold" nodeType="withEffect">
                                  <p:stCondLst>
                                    <p:cond delay="0"/>
                                  </p:stCondLst>
                                  <p:childTnLst>
                                    <p:set>
                                      <p:cBhvr>
                                        <p:cTn id="148" dur="1" fill="hold">
                                          <p:stCondLst>
                                            <p:cond delay="0"/>
                                          </p:stCondLst>
                                        </p:cTn>
                                        <p:tgtEl>
                                          <p:spTgt spid="72"/>
                                        </p:tgtEl>
                                        <p:attrNameLst>
                                          <p:attrName>style.visibility</p:attrName>
                                        </p:attrNameLst>
                                      </p:cBhvr>
                                      <p:to>
                                        <p:strVal val="visible"/>
                                      </p:to>
                                    </p:set>
                                    <p:animEffect transition="in" filter="checkerboard(across)">
                                      <p:cBhvr>
                                        <p:cTn id="149" dur="500"/>
                                        <p:tgtEl>
                                          <p:spTgt spid="72"/>
                                        </p:tgtEl>
                                      </p:cBhvr>
                                    </p:animEffect>
                                  </p:childTnLst>
                                </p:cTn>
                              </p:par>
                              <p:par>
                                <p:cTn id="150" presetID="5" presetClass="entr" presetSubtype="10" fill="hold" nodeType="withEffect">
                                  <p:stCondLst>
                                    <p:cond delay="0"/>
                                  </p:stCondLst>
                                  <p:childTnLst>
                                    <p:set>
                                      <p:cBhvr>
                                        <p:cTn id="151" dur="1" fill="hold">
                                          <p:stCondLst>
                                            <p:cond delay="0"/>
                                          </p:stCondLst>
                                        </p:cTn>
                                        <p:tgtEl>
                                          <p:spTgt spid="76"/>
                                        </p:tgtEl>
                                        <p:attrNameLst>
                                          <p:attrName>style.visibility</p:attrName>
                                        </p:attrNameLst>
                                      </p:cBhvr>
                                      <p:to>
                                        <p:strVal val="visible"/>
                                      </p:to>
                                    </p:set>
                                    <p:animEffect transition="in" filter="checkerboard(across)">
                                      <p:cBhvr>
                                        <p:cTn id="152" dur="500"/>
                                        <p:tgtEl>
                                          <p:spTgt spid="76"/>
                                        </p:tgtEl>
                                      </p:cBhvr>
                                    </p:animEffect>
                                  </p:childTnLst>
                                </p:cTn>
                              </p:par>
                              <p:par>
                                <p:cTn id="153" presetID="5" presetClass="entr" presetSubtype="10" fill="hold" nodeType="withEffect">
                                  <p:stCondLst>
                                    <p:cond delay="0"/>
                                  </p:stCondLst>
                                  <p:childTnLst>
                                    <p:set>
                                      <p:cBhvr>
                                        <p:cTn id="154" dur="1" fill="hold">
                                          <p:stCondLst>
                                            <p:cond delay="0"/>
                                          </p:stCondLst>
                                        </p:cTn>
                                        <p:tgtEl>
                                          <p:spTgt spid="77"/>
                                        </p:tgtEl>
                                        <p:attrNameLst>
                                          <p:attrName>style.visibility</p:attrName>
                                        </p:attrNameLst>
                                      </p:cBhvr>
                                      <p:to>
                                        <p:strVal val="visible"/>
                                      </p:to>
                                    </p:set>
                                    <p:animEffect transition="in" filter="checkerboard(across)">
                                      <p:cBhvr>
                                        <p:cTn id="155" dur="500"/>
                                        <p:tgtEl>
                                          <p:spTgt spid="77"/>
                                        </p:tgtEl>
                                      </p:cBhvr>
                                    </p:animEffect>
                                  </p:childTnLst>
                                </p:cTn>
                              </p:par>
                              <p:par>
                                <p:cTn id="156" presetID="5" presetClass="entr" presetSubtype="10" fill="hold" nodeType="withEffect">
                                  <p:stCondLst>
                                    <p:cond delay="0"/>
                                  </p:stCondLst>
                                  <p:childTnLst>
                                    <p:set>
                                      <p:cBhvr>
                                        <p:cTn id="157" dur="1" fill="hold">
                                          <p:stCondLst>
                                            <p:cond delay="0"/>
                                          </p:stCondLst>
                                        </p:cTn>
                                        <p:tgtEl>
                                          <p:spTgt spid="78"/>
                                        </p:tgtEl>
                                        <p:attrNameLst>
                                          <p:attrName>style.visibility</p:attrName>
                                        </p:attrNameLst>
                                      </p:cBhvr>
                                      <p:to>
                                        <p:strVal val="visible"/>
                                      </p:to>
                                    </p:set>
                                    <p:animEffect transition="in" filter="checkerboard(across)">
                                      <p:cBhvr>
                                        <p:cTn id="158" dur="500"/>
                                        <p:tgtEl>
                                          <p:spTgt spid="78"/>
                                        </p:tgtEl>
                                      </p:cBhvr>
                                    </p:animEffect>
                                  </p:childTnLst>
                                </p:cTn>
                              </p:par>
                              <p:par>
                                <p:cTn id="159" presetID="5" presetClass="entr" presetSubtype="10" fill="hold" nodeType="withEffect">
                                  <p:stCondLst>
                                    <p:cond delay="0"/>
                                  </p:stCondLst>
                                  <p:childTnLst>
                                    <p:set>
                                      <p:cBhvr>
                                        <p:cTn id="160" dur="1" fill="hold">
                                          <p:stCondLst>
                                            <p:cond delay="0"/>
                                          </p:stCondLst>
                                        </p:cTn>
                                        <p:tgtEl>
                                          <p:spTgt spid="79"/>
                                        </p:tgtEl>
                                        <p:attrNameLst>
                                          <p:attrName>style.visibility</p:attrName>
                                        </p:attrNameLst>
                                      </p:cBhvr>
                                      <p:to>
                                        <p:strVal val="visible"/>
                                      </p:to>
                                    </p:set>
                                    <p:animEffect transition="in" filter="checkerboard(across)">
                                      <p:cBhvr>
                                        <p:cTn id="161" dur="500"/>
                                        <p:tgtEl>
                                          <p:spTgt spid="79"/>
                                        </p:tgtEl>
                                      </p:cBhvr>
                                    </p:animEffect>
                                  </p:childTnLst>
                                </p:cTn>
                              </p:par>
                              <p:par>
                                <p:cTn id="162" presetID="5" presetClass="entr" presetSubtype="10" fill="hold" nodeType="withEffect">
                                  <p:stCondLst>
                                    <p:cond delay="0"/>
                                  </p:stCondLst>
                                  <p:childTnLst>
                                    <p:set>
                                      <p:cBhvr>
                                        <p:cTn id="163" dur="1" fill="hold">
                                          <p:stCondLst>
                                            <p:cond delay="0"/>
                                          </p:stCondLst>
                                        </p:cTn>
                                        <p:tgtEl>
                                          <p:spTgt spid="80"/>
                                        </p:tgtEl>
                                        <p:attrNameLst>
                                          <p:attrName>style.visibility</p:attrName>
                                        </p:attrNameLst>
                                      </p:cBhvr>
                                      <p:to>
                                        <p:strVal val="visible"/>
                                      </p:to>
                                    </p:set>
                                    <p:animEffect transition="in" filter="checkerboard(across)">
                                      <p:cBhvr>
                                        <p:cTn id="16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22" grpId="0"/>
      <p:bldP spid="23" grpId="0"/>
      <p:bldP spid="24" grpId="0"/>
      <p:bldP spid="25" grpId="0"/>
      <p:bldP spid="26" grpId="0"/>
      <p:bldP spid="27" grpId="0"/>
      <p:bldP spid="53" grpId="0"/>
      <p:bldP spid="54" grpId="0"/>
      <p:bldP spid="55" grpId="0"/>
      <p:bldP spid="56" grpId="0"/>
      <p:bldP spid="57" grpId="0"/>
      <p:bldP spid="58" grpId="0"/>
      <p:bldP spid="59" grpId="0"/>
      <p:bldP spid="60" grpId="0"/>
      <p:bldP spid="61" grpId="0"/>
      <p:bldP spid="62" grpId="0"/>
      <p:bldP spid="82" grpId="0" animBg="1"/>
      <p:bldP spid="8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339"/>
            <a:ext cx="10515600" cy="1325563"/>
          </a:xfrm>
        </p:spPr>
        <p:txBody>
          <a:bodyPr/>
          <a:lstStyle/>
          <a:p>
            <a:r>
              <a:rPr lang="zh-CN" altLang="en-US" dirty="0" smtClean="0"/>
              <a:t>数据合并训练</a:t>
            </a:r>
            <a:endParaRPr lang="en-US" dirty="0"/>
          </a:p>
        </p:txBody>
      </p:sp>
      <p:sp>
        <p:nvSpPr>
          <p:cNvPr id="4" name="TextBox 3"/>
          <p:cNvSpPr txBox="1"/>
          <p:nvPr/>
        </p:nvSpPr>
        <p:spPr>
          <a:xfrm>
            <a:off x="302172" y="1987295"/>
            <a:ext cx="1871025" cy="369332"/>
          </a:xfrm>
          <a:prstGeom prst="rect">
            <a:avLst/>
          </a:prstGeom>
          <a:noFill/>
        </p:spPr>
        <p:txBody>
          <a:bodyPr wrap="none" rtlCol="0">
            <a:spAutoFit/>
          </a:bodyPr>
          <a:lstStyle/>
          <a:p>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endParaRPr lang="en-US" dirty="0"/>
          </a:p>
        </p:txBody>
      </p:sp>
      <p:sp>
        <p:nvSpPr>
          <p:cNvPr id="5" name="TextBox 4"/>
          <p:cNvSpPr txBox="1"/>
          <p:nvPr/>
        </p:nvSpPr>
        <p:spPr>
          <a:xfrm>
            <a:off x="302172" y="247077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6" name="TextBox 5"/>
          <p:cNvSpPr txBox="1"/>
          <p:nvPr/>
        </p:nvSpPr>
        <p:spPr>
          <a:xfrm>
            <a:off x="302172" y="2954245"/>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7" name="TextBox 6"/>
          <p:cNvSpPr txBox="1"/>
          <p:nvPr/>
        </p:nvSpPr>
        <p:spPr>
          <a:xfrm>
            <a:off x="302172" y="343772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8" name="TextBox 7"/>
          <p:cNvSpPr txBox="1"/>
          <p:nvPr/>
        </p:nvSpPr>
        <p:spPr>
          <a:xfrm>
            <a:off x="302172" y="3921195"/>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9" name="TextBox 8"/>
          <p:cNvSpPr txBox="1"/>
          <p:nvPr/>
        </p:nvSpPr>
        <p:spPr>
          <a:xfrm>
            <a:off x="302172" y="440467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10" name="TextBox 9"/>
          <p:cNvSpPr txBox="1"/>
          <p:nvPr/>
        </p:nvSpPr>
        <p:spPr>
          <a:xfrm>
            <a:off x="302172" y="4888145"/>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11" name="TextBox 10"/>
          <p:cNvSpPr txBox="1"/>
          <p:nvPr/>
        </p:nvSpPr>
        <p:spPr>
          <a:xfrm>
            <a:off x="302172" y="537162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12" name="TextBox 11"/>
          <p:cNvSpPr txBox="1"/>
          <p:nvPr/>
        </p:nvSpPr>
        <p:spPr>
          <a:xfrm>
            <a:off x="302172" y="5855095"/>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13" name="TextBox 12"/>
          <p:cNvSpPr txBox="1"/>
          <p:nvPr/>
        </p:nvSpPr>
        <p:spPr>
          <a:xfrm>
            <a:off x="302172" y="6338569"/>
            <a:ext cx="1871025" cy="369332"/>
          </a:xfrm>
          <a:prstGeom prst="rect">
            <a:avLst/>
          </a:prstGeom>
          <a:noFill/>
        </p:spPr>
        <p:txBody>
          <a:bodyPr wrap="none" rtlCol="0">
            <a:spAutoFit/>
          </a:bodyPr>
          <a:lstStyle/>
          <a:p>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endParaRPr lang="en-US" dirty="0"/>
          </a:p>
        </p:txBody>
      </p:sp>
      <p:sp>
        <p:nvSpPr>
          <p:cNvPr id="34" name="Right Brace 33"/>
          <p:cNvSpPr/>
          <p:nvPr/>
        </p:nvSpPr>
        <p:spPr>
          <a:xfrm>
            <a:off x="2173197" y="2246687"/>
            <a:ext cx="520261" cy="43159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2877572" y="2513650"/>
            <a:ext cx="3373821" cy="3416320"/>
          </a:xfrm>
          <a:prstGeom prst="rect">
            <a:avLst/>
          </a:prstGeom>
          <a:noFill/>
        </p:spPr>
        <p:txBody>
          <a:bodyPr wrap="square" rtlCol="0">
            <a:spAutoFit/>
          </a:bodyPr>
          <a:lstStyle/>
          <a:p>
            <a:r>
              <a:rPr lang="en-US" dirty="0" smtClean="0"/>
              <a:t>[</a:t>
            </a:r>
            <a:endParaRPr lang="en-US" dirty="0"/>
          </a:p>
          <a:p>
            <a:r>
              <a:rPr lang="en-US" dirty="0" smtClean="0"/>
              <a:t>    [</a:t>
            </a:r>
            <a:r>
              <a:rPr lang="mr-IN" dirty="0" smtClean="0"/>
              <a:t>…</a:t>
            </a:r>
            <a:r>
              <a:rPr lang="en-US" dirty="0" smtClean="0"/>
              <a:t>],[</a:t>
            </a:r>
            <a:r>
              <a:rPr lang="mr-IN" dirty="0" smtClean="0"/>
              <a:t>…</a:t>
            </a:r>
            <a:r>
              <a:rPr lang="en-US" dirty="0" smtClean="0"/>
              <a:t>],[</a:t>
            </a:r>
            <a:r>
              <a:rPr lang="mr-IN" dirty="0" smtClean="0"/>
              <a:t>…</a:t>
            </a:r>
            <a:r>
              <a:rPr lang="en-US" dirty="0" smtClean="0"/>
              <a:t>],</a:t>
            </a:r>
            <a:r>
              <a:rPr lang="en-US" dirty="0"/>
              <a:t> </a:t>
            </a:r>
            <a:r>
              <a:rPr lang="mr-IN" dirty="0" smtClean="0"/>
              <a:t>…</a:t>
            </a:r>
            <a:r>
              <a:rPr lang="en-US" dirty="0" smtClean="0"/>
              <a:t>,[</a:t>
            </a:r>
            <a:r>
              <a:rPr lang="mr-IN" dirty="0" smtClean="0"/>
              <a:t>…</a:t>
            </a:r>
            <a:r>
              <a:rPr lang="en-US" dirty="0" smtClean="0"/>
              <a:t>], </a:t>
            </a:r>
            <a:r>
              <a:rPr lang="en-US" dirty="0" smtClean="0">
                <a:solidFill>
                  <a:schemeClr val="bg2">
                    <a:lumMod val="75000"/>
                  </a:schemeClr>
                </a:solidFill>
              </a:rPr>
              <a:t>//</a:t>
            </a:r>
            <a:r>
              <a:rPr lang="en-US" altLang="zh-CN" dirty="0" smtClean="0">
                <a:solidFill>
                  <a:schemeClr val="bg2">
                    <a:lumMod val="75000"/>
                  </a:schemeClr>
                </a:solidFill>
              </a:rPr>
              <a:t>10</a:t>
            </a:r>
            <a:r>
              <a:rPr lang="zh-CN" altLang="en-US" dirty="0" smtClean="0">
                <a:solidFill>
                  <a:schemeClr val="bg2">
                    <a:lumMod val="75000"/>
                  </a:schemeClr>
                </a:solidFill>
              </a:rPr>
              <a:t>个</a:t>
            </a:r>
            <a:r>
              <a:rPr lang="en-US" altLang="zh-CN" dirty="0" smtClean="0">
                <a:solidFill>
                  <a:schemeClr val="bg2">
                    <a:lumMod val="75000"/>
                  </a:schemeClr>
                </a:solidFill>
              </a:rPr>
              <a:t>0</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1</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2</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3</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4</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5</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6</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7</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8</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9</a:t>
            </a:r>
            <a:endParaRPr lang="en-US" dirty="0">
              <a:solidFill>
                <a:schemeClr val="bg2">
                  <a:lumMod val="75000"/>
                </a:schemeClr>
              </a:solidFill>
            </a:endParaRPr>
          </a:p>
          <a:p>
            <a:r>
              <a:rPr lang="en-US" dirty="0"/>
              <a:t>]</a:t>
            </a:r>
          </a:p>
        </p:txBody>
      </p:sp>
      <p:cxnSp>
        <p:nvCxnSpPr>
          <p:cNvPr id="38" name="Straight Connector 37"/>
          <p:cNvCxnSpPr/>
          <p:nvPr/>
        </p:nvCxnSpPr>
        <p:spPr>
          <a:xfrm>
            <a:off x="7704083" y="1858859"/>
            <a:ext cx="0" cy="4863335"/>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736794" y="2386909"/>
            <a:ext cx="301686" cy="369332"/>
          </a:xfrm>
          <a:prstGeom prst="rect">
            <a:avLst/>
          </a:prstGeom>
          <a:noFill/>
        </p:spPr>
        <p:txBody>
          <a:bodyPr wrap="none" rtlCol="0">
            <a:spAutoFit/>
          </a:bodyPr>
          <a:lstStyle/>
          <a:p>
            <a:r>
              <a:rPr lang="en-US" dirty="0" smtClean="0"/>
              <a:t>1</a:t>
            </a:r>
            <a:endParaRPr lang="en-US" dirty="0"/>
          </a:p>
        </p:txBody>
      </p:sp>
      <p:sp>
        <p:nvSpPr>
          <p:cNvPr id="40" name="TextBox 39"/>
          <p:cNvSpPr txBox="1"/>
          <p:nvPr/>
        </p:nvSpPr>
        <p:spPr>
          <a:xfrm>
            <a:off x="9736794" y="2854973"/>
            <a:ext cx="301686" cy="369332"/>
          </a:xfrm>
          <a:prstGeom prst="rect">
            <a:avLst/>
          </a:prstGeom>
          <a:noFill/>
        </p:spPr>
        <p:txBody>
          <a:bodyPr wrap="none" rtlCol="0">
            <a:spAutoFit/>
          </a:bodyPr>
          <a:lstStyle/>
          <a:p>
            <a:r>
              <a:rPr lang="en-US" dirty="0" smtClean="0"/>
              <a:t>2</a:t>
            </a:r>
            <a:endParaRPr lang="en-US" dirty="0"/>
          </a:p>
        </p:txBody>
      </p:sp>
      <p:sp>
        <p:nvSpPr>
          <p:cNvPr id="41" name="TextBox 40"/>
          <p:cNvSpPr txBox="1"/>
          <p:nvPr/>
        </p:nvSpPr>
        <p:spPr>
          <a:xfrm>
            <a:off x="9736794" y="3323037"/>
            <a:ext cx="301686" cy="369332"/>
          </a:xfrm>
          <a:prstGeom prst="rect">
            <a:avLst/>
          </a:prstGeom>
          <a:noFill/>
        </p:spPr>
        <p:txBody>
          <a:bodyPr wrap="none" rtlCol="0">
            <a:spAutoFit/>
          </a:bodyPr>
          <a:lstStyle/>
          <a:p>
            <a:r>
              <a:rPr lang="en-US" dirty="0" smtClean="0"/>
              <a:t>3</a:t>
            </a:r>
            <a:endParaRPr lang="en-US" dirty="0"/>
          </a:p>
        </p:txBody>
      </p:sp>
      <p:sp>
        <p:nvSpPr>
          <p:cNvPr id="42" name="TextBox 41"/>
          <p:cNvSpPr txBox="1"/>
          <p:nvPr/>
        </p:nvSpPr>
        <p:spPr>
          <a:xfrm>
            <a:off x="9736794" y="3791101"/>
            <a:ext cx="301686" cy="369332"/>
          </a:xfrm>
          <a:prstGeom prst="rect">
            <a:avLst/>
          </a:prstGeom>
          <a:noFill/>
        </p:spPr>
        <p:txBody>
          <a:bodyPr wrap="none" rtlCol="0">
            <a:spAutoFit/>
          </a:bodyPr>
          <a:lstStyle/>
          <a:p>
            <a:r>
              <a:rPr lang="en-US" dirty="0" smtClean="0"/>
              <a:t>4</a:t>
            </a:r>
            <a:endParaRPr lang="en-US" dirty="0"/>
          </a:p>
        </p:txBody>
      </p:sp>
      <p:sp>
        <p:nvSpPr>
          <p:cNvPr id="43" name="TextBox 42"/>
          <p:cNvSpPr txBox="1"/>
          <p:nvPr/>
        </p:nvSpPr>
        <p:spPr>
          <a:xfrm>
            <a:off x="9736794" y="4259165"/>
            <a:ext cx="301686" cy="369332"/>
          </a:xfrm>
          <a:prstGeom prst="rect">
            <a:avLst/>
          </a:prstGeom>
          <a:noFill/>
        </p:spPr>
        <p:txBody>
          <a:bodyPr wrap="none" rtlCol="0">
            <a:spAutoFit/>
          </a:bodyPr>
          <a:lstStyle/>
          <a:p>
            <a:r>
              <a:rPr lang="en-US" dirty="0" smtClean="0"/>
              <a:t>5</a:t>
            </a:r>
            <a:endParaRPr lang="en-US" dirty="0"/>
          </a:p>
        </p:txBody>
      </p:sp>
      <p:sp>
        <p:nvSpPr>
          <p:cNvPr id="44" name="TextBox 43"/>
          <p:cNvSpPr txBox="1"/>
          <p:nvPr/>
        </p:nvSpPr>
        <p:spPr>
          <a:xfrm>
            <a:off x="9736794" y="4727229"/>
            <a:ext cx="301686" cy="369332"/>
          </a:xfrm>
          <a:prstGeom prst="rect">
            <a:avLst/>
          </a:prstGeom>
          <a:noFill/>
        </p:spPr>
        <p:txBody>
          <a:bodyPr wrap="none" rtlCol="0">
            <a:spAutoFit/>
          </a:bodyPr>
          <a:lstStyle/>
          <a:p>
            <a:r>
              <a:rPr lang="en-US" dirty="0" smtClean="0"/>
              <a:t>6</a:t>
            </a:r>
            <a:endParaRPr lang="en-US" dirty="0"/>
          </a:p>
        </p:txBody>
      </p:sp>
      <p:sp>
        <p:nvSpPr>
          <p:cNvPr id="45" name="TextBox 44"/>
          <p:cNvSpPr txBox="1"/>
          <p:nvPr/>
        </p:nvSpPr>
        <p:spPr>
          <a:xfrm>
            <a:off x="9736794" y="5195293"/>
            <a:ext cx="301686" cy="369332"/>
          </a:xfrm>
          <a:prstGeom prst="rect">
            <a:avLst/>
          </a:prstGeom>
          <a:noFill/>
        </p:spPr>
        <p:txBody>
          <a:bodyPr wrap="none" rtlCol="0">
            <a:spAutoFit/>
          </a:bodyPr>
          <a:lstStyle/>
          <a:p>
            <a:r>
              <a:rPr lang="en-US" dirty="0" smtClean="0"/>
              <a:t>7</a:t>
            </a:r>
            <a:endParaRPr lang="en-US" dirty="0"/>
          </a:p>
        </p:txBody>
      </p:sp>
      <p:sp>
        <p:nvSpPr>
          <p:cNvPr id="46" name="TextBox 45"/>
          <p:cNvSpPr txBox="1"/>
          <p:nvPr/>
        </p:nvSpPr>
        <p:spPr>
          <a:xfrm>
            <a:off x="9736794" y="5663357"/>
            <a:ext cx="301686" cy="369332"/>
          </a:xfrm>
          <a:prstGeom prst="rect">
            <a:avLst/>
          </a:prstGeom>
          <a:noFill/>
        </p:spPr>
        <p:txBody>
          <a:bodyPr wrap="none" rtlCol="0">
            <a:spAutoFit/>
          </a:bodyPr>
          <a:lstStyle/>
          <a:p>
            <a:r>
              <a:rPr lang="en-US" dirty="0" smtClean="0"/>
              <a:t>8</a:t>
            </a:r>
            <a:endParaRPr lang="en-US" dirty="0"/>
          </a:p>
        </p:txBody>
      </p:sp>
      <p:sp>
        <p:nvSpPr>
          <p:cNvPr id="47" name="TextBox 46"/>
          <p:cNvSpPr txBox="1"/>
          <p:nvPr/>
        </p:nvSpPr>
        <p:spPr>
          <a:xfrm>
            <a:off x="9736794" y="6131423"/>
            <a:ext cx="301686" cy="369332"/>
          </a:xfrm>
          <a:prstGeom prst="rect">
            <a:avLst/>
          </a:prstGeom>
          <a:noFill/>
        </p:spPr>
        <p:txBody>
          <a:bodyPr wrap="none" rtlCol="0">
            <a:spAutoFit/>
          </a:bodyPr>
          <a:lstStyle/>
          <a:p>
            <a:r>
              <a:rPr lang="en-US" dirty="0" smtClean="0"/>
              <a:t>9</a:t>
            </a:r>
            <a:endParaRPr lang="en-US" dirty="0"/>
          </a:p>
        </p:txBody>
      </p:sp>
      <p:sp>
        <p:nvSpPr>
          <p:cNvPr id="48" name="Right Brace 47"/>
          <p:cNvSpPr/>
          <p:nvPr/>
        </p:nvSpPr>
        <p:spPr>
          <a:xfrm>
            <a:off x="10260689" y="2100046"/>
            <a:ext cx="646386" cy="43287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p:cNvSpPr txBox="1"/>
          <p:nvPr/>
        </p:nvSpPr>
        <p:spPr>
          <a:xfrm>
            <a:off x="11398689" y="2514050"/>
            <a:ext cx="570990" cy="3416320"/>
          </a:xfrm>
          <a:prstGeom prst="rect">
            <a:avLst/>
          </a:prstGeom>
          <a:noFill/>
        </p:spPr>
        <p:txBody>
          <a:bodyPr wrap="none" rtlCol="0">
            <a:spAutoFit/>
          </a:bodyPr>
          <a:lstStyle/>
          <a:p>
            <a:r>
              <a:rPr lang="en-US" dirty="0" smtClean="0"/>
              <a:t>[</a:t>
            </a:r>
          </a:p>
          <a:p>
            <a:r>
              <a:rPr lang="en-US" dirty="0"/>
              <a:t> </a:t>
            </a:r>
            <a:r>
              <a:rPr lang="en-US" dirty="0" smtClean="0"/>
              <a:t>   0,</a:t>
            </a:r>
          </a:p>
          <a:p>
            <a:r>
              <a:rPr lang="en-US" dirty="0"/>
              <a:t> </a:t>
            </a:r>
            <a:r>
              <a:rPr lang="en-US" dirty="0" smtClean="0"/>
              <a:t>   1,</a:t>
            </a:r>
          </a:p>
          <a:p>
            <a:r>
              <a:rPr lang="en-US" dirty="0"/>
              <a:t> </a:t>
            </a:r>
            <a:r>
              <a:rPr lang="en-US" dirty="0" smtClean="0"/>
              <a:t>   2,</a:t>
            </a:r>
          </a:p>
          <a:p>
            <a:r>
              <a:rPr lang="en-US" dirty="0"/>
              <a:t> </a:t>
            </a:r>
            <a:r>
              <a:rPr lang="en-US" dirty="0" smtClean="0"/>
              <a:t>   3,</a:t>
            </a:r>
          </a:p>
          <a:p>
            <a:r>
              <a:rPr lang="en-US" dirty="0"/>
              <a:t> </a:t>
            </a:r>
            <a:r>
              <a:rPr lang="en-US" dirty="0" smtClean="0"/>
              <a:t>   4,</a:t>
            </a:r>
          </a:p>
          <a:p>
            <a:r>
              <a:rPr lang="en-US" dirty="0"/>
              <a:t> </a:t>
            </a:r>
            <a:r>
              <a:rPr lang="en-US" dirty="0" smtClean="0"/>
              <a:t>   5,</a:t>
            </a:r>
          </a:p>
          <a:p>
            <a:r>
              <a:rPr lang="en-US" dirty="0"/>
              <a:t> </a:t>
            </a:r>
            <a:r>
              <a:rPr lang="en-US" dirty="0" smtClean="0"/>
              <a:t>   6,</a:t>
            </a:r>
          </a:p>
          <a:p>
            <a:r>
              <a:rPr lang="en-US" dirty="0"/>
              <a:t> </a:t>
            </a:r>
            <a:r>
              <a:rPr lang="en-US" dirty="0" smtClean="0"/>
              <a:t>   7,</a:t>
            </a:r>
          </a:p>
          <a:p>
            <a:r>
              <a:rPr lang="en-US" dirty="0"/>
              <a:t> </a:t>
            </a:r>
            <a:r>
              <a:rPr lang="en-US" dirty="0" smtClean="0"/>
              <a:t>   8,</a:t>
            </a:r>
          </a:p>
          <a:p>
            <a:r>
              <a:rPr lang="en-US" dirty="0"/>
              <a:t> </a:t>
            </a:r>
            <a:r>
              <a:rPr lang="en-US" dirty="0" smtClean="0"/>
              <a:t>   9</a:t>
            </a:r>
          </a:p>
          <a:p>
            <a:r>
              <a:rPr lang="en-US" dirty="0" smtClean="0"/>
              <a:t>]</a:t>
            </a:r>
            <a:endParaRPr lang="en-US" dirty="0"/>
          </a:p>
        </p:txBody>
      </p:sp>
      <p:sp>
        <p:nvSpPr>
          <p:cNvPr id="50" name="TextBox 49"/>
          <p:cNvSpPr txBox="1"/>
          <p:nvPr/>
        </p:nvSpPr>
        <p:spPr>
          <a:xfrm>
            <a:off x="1481959" y="1576552"/>
            <a:ext cx="2129301" cy="369332"/>
          </a:xfrm>
          <a:prstGeom prst="rect">
            <a:avLst/>
          </a:prstGeom>
          <a:noFill/>
        </p:spPr>
        <p:txBody>
          <a:bodyPr wrap="none" rtlCol="0">
            <a:spAutoFit/>
          </a:bodyPr>
          <a:lstStyle/>
          <a:p>
            <a:r>
              <a:rPr lang="zh-CN" altLang="en-US" dirty="0" smtClean="0"/>
              <a:t>训练数据</a:t>
            </a:r>
            <a:r>
              <a:rPr lang="en-US" altLang="zh-CN" dirty="0" smtClean="0"/>
              <a:t> </a:t>
            </a:r>
            <a:r>
              <a:rPr lang="en-US" altLang="zh-CN" dirty="0" err="1" smtClean="0"/>
              <a:t>train_data</a:t>
            </a:r>
            <a:endParaRPr lang="en-US" dirty="0"/>
          </a:p>
        </p:txBody>
      </p:sp>
      <p:sp>
        <p:nvSpPr>
          <p:cNvPr id="51" name="TextBox 50"/>
          <p:cNvSpPr txBox="1"/>
          <p:nvPr/>
        </p:nvSpPr>
        <p:spPr>
          <a:xfrm>
            <a:off x="9004774" y="1576552"/>
            <a:ext cx="2251770" cy="369332"/>
          </a:xfrm>
          <a:prstGeom prst="rect">
            <a:avLst/>
          </a:prstGeom>
          <a:noFill/>
        </p:spPr>
        <p:txBody>
          <a:bodyPr wrap="none" rtlCol="0">
            <a:spAutoFit/>
          </a:bodyPr>
          <a:lstStyle/>
          <a:p>
            <a:r>
              <a:rPr lang="zh-CN" altLang="en-US" dirty="0" smtClean="0"/>
              <a:t>目标数据</a:t>
            </a:r>
            <a:r>
              <a:rPr lang="en-US" altLang="zh-CN" dirty="0" smtClean="0"/>
              <a:t> </a:t>
            </a:r>
            <a:r>
              <a:rPr lang="en-US" altLang="zh-CN" dirty="0" err="1" smtClean="0"/>
              <a:t>target_data</a:t>
            </a:r>
            <a:endParaRPr lang="en-US" dirty="0"/>
          </a:p>
        </p:txBody>
      </p:sp>
      <p:sp>
        <p:nvSpPr>
          <p:cNvPr id="52" name="TextBox 51"/>
          <p:cNvSpPr txBox="1"/>
          <p:nvPr/>
        </p:nvSpPr>
        <p:spPr>
          <a:xfrm>
            <a:off x="5809957" y="3760374"/>
            <a:ext cx="3346172" cy="369332"/>
          </a:xfrm>
          <a:prstGeom prst="rect">
            <a:avLst/>
          </a:prstGeom>
          <a:noFill/>
        </p:spPr>
        <p:txBody>
          <a:bodyPr wrap="none" rtlCol="0">
            <a:spAutoFit/>
          </a:bodyPr>
          <a:lstStyle/>
          <a:p>
            <a:r>
              <a:rPr lang="en-US" dirty="0" err="1" smtClean="0"/>
              <a:t>classify.fit</a:t>
            </a:r>
            <a:r>
              <a:rPr lang="en-US" dirty="0" smtClean="0"/>
              <a:t>(</a:t>
            </a:r>
            <a:r>
              <a:rPr lang="en-US" dirty="0" err="1" smtClean="0"/>
              <a:t>train_data,target_data</a:t>
            </a:r>
            <a:r>
              <a:rPr lang="en-US" dirty="0" smtClean="0"/>
              <a:t>)</a:t>
            </a:r>
            <a:endParaRPr lang="en-US" dirty="0"/>
          </a:p>
        </p:txBody>
      </p:sp>
      <p:sp>
        <p:nvSpPr>
          <p:cNvPr id="53" name="Right Arrow 52"/>
          <p:cNvSpPr/>
          <p:nvPr/>
        </p:nvSpPr>
        <p:spPr>
          <a:xfrm>
            <a:off x="7061779" y="4388136"/>
            <a:ext cx="1277007" cy="1887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TextBox 53"/>
          <p:cNvSpPr txBox="1"/>
          <p:nvPr/>
        </p:nvSpPr>
        <p:spPr>
          <a:xfrm>
            <a:off x="9736794" y="1918845"/>
            <a:ext cx="301686" cy="369332"/>
          </a:xfrm>
          <a:prstGeom prst="rect">
            <a:avLst/>
          </a:prstGeom>
          <a:noFill/>
        </p:spPr>
        <p:txBody>
          <a:bodyPr wrap="none" rtlCol="0">
            <a:spAutoFit/>
          </a:bodyPr>
          <a:lstStyle/>
          <a:p>
            <a:r>
              <a:rPr lang="en-US" dirty="0" smtClean="0"/>
              <a:t>0</a:t>
            </a:r>
            <a:endParaRPr lang="en-US" dirty="0"/>
          </a:p>
        </p:txBody>
      </p:sp>
    </p:spTree>
    <p:extLst>
      <p:ext uri="{BB962C8B-B14F-4D97-AF65-F5344CB8AC3E}">
        <p14:creationId xmlns:p14="http://schemas.microsoft.com/office/powerpoint/2010/main" val="134945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checkerboard(across)">
                                      <p:cBhvr>
                                        <p:cTn id="7" dur="500"/>
                                        <p:tgtEl>
                                          <p:spTgt spid="3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checkerboard(across)">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linds(horizontal)">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checkerboard(across)">
                                      <p:cBhvr>
                                        <p:cTn id="20" dur="500"/>
                                        <p:tgtEl>
                                          <p:spTgt spid="3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checkerboard(across)">
                                      <p:cBhvr>
                                        <p:cTn id="23" dur="500"/>
                                        <p:tgtEl>
                                          <p:spTgt spid="40"/>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checkerboard(across)">
                                      <p:cBhvr>
                                        <p:cTn id="26" dur="500"/>
                                        <p:tgtEl>
                                          <p:spTgt spid="41"/>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checkerboard(across)">
                                      <p:cBhvr>
                                        <p:cTn id="29" dur="500"/>
                                        <p:tgtEl>
                                          <p:spTgt spid="42"/>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checkerboard(across)">
                                      <p:cBhvr>
                                        <p:cTn id="32" dur="500"/>
                                        <p:tgtEl>
                                          <p:spTgt spid="43"/>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checkerboard(across)">
                                      <p:cBhvr>
                                        <p:cTn id="35" dur="500"/>
                                        <p:tgtEl>
                                          <p:spTgt spid="54"/>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checkerboard(across)">
                                      <p:cBhvr>
                                        <p:cTn id="38" dur="500"/>
                                        <p:tgtEl>
                                          <p:spTgt spid="44"/>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checkerboard(across)">
                                      <p:cBhvr>
                                        <p:cTn id="41" dur="500"/>
                                        <p:tgtEl>
                                          <p:spTgt spid="45"/>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checkerboard(across)">
                                      <p:cBhvr>
                                        <p:cTn id="44" dur="500"/>
                                        <p:tgtEl>
                                          <p:spTgt spid="46"/>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checkerboard(across)">
                                      <p:cBhvr>
                                        <p:cTn id="47" dur="500"/>
                                        <p:tgtEl>
                                          <p:spTgt spid="47"/>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checkerboard(across)">
                                      <p:cBhvr>
                                        <p:cTn id="50" dur="500"/>
                                        <p:tgtEl>
                                          <p:spTgt spid="48"/>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checkerboard(across)">
                                      <p:cBhvr>
                                        <p:cTn id="53" dur="500"/>
                                        <p:tgtEl>
                                          <p:spTgt spid="49"/>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checkerboard(across)">
                                      <p:cBhvr>
                                        <p:cTn id="56" dur="500"/>
                                        <p:tgtEl>
                                          <p:spTgt spid="51"/>
                                        </p:tgtEl>
                                      </p:cBhvr>
                                    </p:animEffect>
                                  </p:childTnLst>
                                </p:cTn>
                              </p:par>
                            </p:childTnLst>
                          </p:cTn>
                        </p:par>
                      </p:childTnLst>
                    </p:cTn>
                  </p:par>
                  <p:par>
                    <p:cTn id="57" fill="hold">
                      <p:stCondLst>
                        <p:cond delay="indefinite"/>
                      </p:stCondLst>
                      <p:childTnLst>
                        <p:par>
                          <p:cTn id="58" fill="hold">
                            <p:stCondLst>
                              <p:cond delay="0"/>
                            </p:stCondLst>
                            <p:childTnLst>
                              <p:par>
                                <p:cTn id="59" presetID="5" presetClass="entr" presetSubtype="10" fill="hold" grpId="0" nodeType="click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checkerboard(across)">
                                      <p:cBhvr>
                                        <p:cTn id="61" dur="500"/>
                                        <p:tgtEl>
                                          <p:spTgt spid="52"/>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checkerboard(across)">
                                      <p:cBhvr>
                                        <p:cTn id="6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9" grpId="0"/>
      <p:bldP spid="40" grpId="0"/>
      <p:bldP spid="41" grpId="0"/>
      <p:bldP spid="42" grpId="0"/>
      <p:bldP spid="43" grpId="0"/>
      <p:bldP spid="44" grpId="0"/>
      <p:bldP spid="45" grpId="0"/>
      <p:bldP spid="46" grpId="0"/>
      <p:bldP spid="47" grpId="0"/>
      <p:bldP spid="48" grpId="0" animBg="1"/>
      <p:bldP spid="49" grpId="0"/>
      <p:bldP spid="51" grpId="0"/>
      <p:bldP spid="52" grpId="0"/>
      <p:bldP spid="53" grpId="0" animBg="1"/>
      <p:bldP spid="5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预测</a:t>
            </a:r>
            <a:endParaRPr lang="en-US" dirty="0"/>
          </a:p>
        </p:txBody>
      </p:sp>
      <p:sp>
        <p:nvSpPr>
          <p:cNvPr id="16" name="TextBox 15"/>
          <p:cNvSpPr txBox="1"/>
          <p:nvPr/>
        </p:nvSpPr>
        <p:spPr>
          <a:xfrm>
            <a:off x="3916985" y="6061892"/>
            <a:ext cx="5115631" cy="584775"/>
          </a:xfrm>
          <a:prstGeom prst="rect">
            <a:avLst/>
          </a:prstGeom>
          <a:noFill/>
        </p:spPr>
        <p:txBody>
          <a:bodyPr wrap="none" rtlCol="0">
            <a:spAutoFit/>
          </a:bodyPr>
          <a:lstStyle/>
          <a:p>
            <a:r>
              <a:rPr lang="en-US" sz="3200" dirty="0" err="1" smtClean="0"/>
              <a:t>classify.predict</a:t>
            </a:r>
            <a:r>
              <a:rPr lang="en-US" sz="3200" dirty="0" smtClean="0"/>
              <a:t>(                        )</a:t>
            </a:r>
            <a:endParaRPr lang="en-US" sz="3200" dirty="0"/>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2679" y="2292854"/>
            <a:ext cx="1800000" cy="1800000"/>
          </a:xfrm>
          <a:prstGeom prst="rect">
            <a:avLst/>
          </a:prstGeom>
        </p:spPr>
      </p:pic>
      <p:sp>
        <p:nvSpPr>
          <p:cNvPr id="22" name="TextBox 21"/>
          <p:cNvSpPr txBox="1"/>
          <p:nvPr/>
        </p:nvSpPr>
        <p:spPr>
          <a:xfrm>
            <a:off x="5359111" y="1335398"/>
            <a:ext cx="3570208" cy="3693319"/>
          </a:xfrm>
          <a:prstGeom prst="rect">
            <a:avLst/>
          </a:prstGeom>
          <a:noFill/>
        </p:spPr>
        <p:txBody>
          <a:bodyPr wrap="none" rtlCol="0">
            <a:spAutoFit/>
          </a:bodyPr>
          <a:lstStyle/>
          <a:p>
            <a:r>
              <a:rPr lang="is-IS" dirty="0"/>
              <a:t>[</a:t>
            </a:r>
            <a:r>
              <a:rPr lang="is-IS" dirty="0" smtClean="0"/>
              <a:t>255,255,255,255,255,255,255,255,</a:t>
            </a:r>
          </a:p>
          <a:p>
            <a:r>
              <a:rPr lang="is-IS" dirty="0" smtClean="0"/>
              <a:t>255,255,255,255,255,255,255,255,</a:t>
            </a:r>
          </a:p>
          <a:p>
            <a:r>
              <a:rPr lang="is-IS" dirty="0" smtClean="0"/>
              <a:t>255,255,255,255,255,255,255,255,</a:t>
            </a:r>
          </a:p>
          <a:p>
            <a:r>
              <a:rPr lang="is-IS" dirty="0" smtClean="0"/>
              <a:t>255,255,255,255,192,208,255,255,</a:t>
            </a:r>
          </a:p>
          <a:p>
            <a:r>
              <a:rPr lang="is-IS" dirty="0" smtClean="0"/>
              <a:t>255,255,255,255,255,255,255,255,</a:t>
            </a:r>
          </a:p>
          <a:p>
            <a:r>
              <a:rPr lang="is-IS" dirty="0" smtClean="0"/>
              <a:t>255,255,255,255,255,255,255,112,</a:t>
            </a:r>
          </a:p>
          <a:p>
            <a:r>
              <a:rPr lang="is-IS" dirty="0" smtClean="0"/>
              <a:t>0,0,16,80,160,255,255,255,255,255,</a:t>
            </a:r>
          </a:p>
          <a:p>
            <a:r>
              <a:rPr lang="is-IS" dirty="0" smtClean="0"/>
              <a:t>255,255,255,255,255,255,255,240,</a:t>
            </a:r>
          </a:p>
          <a:p>
            <a:r>
              <a:rPr lang="is-IS" dirty="0" smtClean="0"/>
              <a:t>...</a:t>
            </a:r>
          </a:p>
          <a:p>
            <a:r>
              <a:rPr lang="is-IS" dirty="0" smtClean="0"/>
              <a:t>...</a:t>
            </a:r>
          </a:p>
          <a:p>
            <a:r>
              <a:rPr lang="is-IS" dirty="0" smtClean="0"/>
              <a:t>...</a:t>
            </a:r>
          </a:p>
          <a:p>
            <a:r>
              <a:rPr lang="is-IS" dirty="0" smtClean="0"/>
              <a:t> 255,255,255,255,255,255,255,255,</a:t>
            </a:r>
          </a:p>
          <a:p>
            <a:r>
              <a:rPr lang="is-IS" dirty="0" smtClean="0"/>
              <a:t>255,255,255,255,255,255,255,255</a:t>
            </a:r>
            <a:r>
              <a:rPr lang="is-IS" dirty="0"/>
              <a:t>]</a:t>
            </a:r>
            <a:endParaRPr lang="en-US" dirty="0"/>
          </a:p>
        </p:txBody>
      </p:sp>
      <p:sp>
        <p:nvSpPr>
          <p:cNvPr id="23" name="Right Arrow 22"/>
          <p:cNvSpPr/>
          <p:nvPr/>
        </p:nvSpPr>
        <p:spPr>
          <a:xfrm>
            <a:off x="4132679" y="3042257"/>
            <a:ext cx="675670" cy="2796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7" name="Straight Arrow Connector 26"/>
          <p:cNvCxnSpPr>
            <a:stCxn id="22" idx="2"/>
          </p:cNvCxnSpPr>
          <p:nvPr/>
        </p:nvCxnSpPr>
        <p:spPr>
          <a:xfrm>
            <a:off x="7144215" y="5028717"/>
            <a:ext cx="460917" cy="1033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929715" y="6061892"/>
            <a:ext cx="691215" cy="584775"/>
          </a:xfrm>
          <a:prstGeom prst="rect">
            <a:avLst/>
          </a:prstGeom>
          <a:noFill/>
        </p:spPr>
        <p:txBody>
          <a:bodyPr wrap="none" rtlCol="0">
            <a:spAutoFit/>
          </a:bodyPr>
          <a:lstStyle/>
          <a:p>
            <a:r>
              <a:rPr lang="en-US" sz="3200" dirty="0" smtClean="0"/>
              <a:t>= 0</a:t>
            </a:r>
            <a:endParaRPr lang="en-US" sz="3200" dirty="0"/>
          </a:p>
        </p:txBody>
      </p:sp>
      <p:sp>
        <p:nvSpPr>
          <p:cNvPr id="30" name="TextBox 29"/>
          <p:cNvSpPr txBox="1"/>
          <p:nvPr/>
        </p:nvSpPr>
        <p:spPr>
          <a:xfrm>
            <a:off x="6747991" y="6078843"/>
            <a:ext cx="1892698" cy="523220"/>
          </a:xfrm>
          <a:prstGeom prst="rect">
            <a:avLst/>
          </a:prstGeom>
          <a:noFill/>
        </p:spPr>
        <p:txBody>
          <a:bodyPr wrap="none" rtlCol="0">
            <a:spAutoFit/>
          </a:bodyPr>
          <a:lstStyle/>
          <a:p>
            <a:r>
              <a:rPr lang="en-US" sz="2800" dirty="0" err="1" smtClean="0"/>
              <a:t>image_data</a:t>
            </a:r>
            <a:endParaRPr lang="en-US" sz="2800" dirty="0"/>
          </a:p>
        </p:txBody>
      </p:sp>
    </p:spTree>
    <p:extLst>
      <p:ext uri="{BB962C8B-B14F-4D97-AF65-F5344CB8AC3E}">
        <p14:creationId xmlns:p14="http://schemas.microsoft.com/office/powerpoint/2010/main" val="164976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heckerboard(across)">
                                      <p:cBhvr>
                                        <p:cTn id="7" dur="500"/>
                                        <p:tgtEl>
                                          <p:spTgt spid="2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checkerboard(across)">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checkerboard(across)">
                                      <p:cBhvr>
                                        <p:cTn id="15" dur="500"/>
                                        <p:tgtEl>
                                          <p:spTgt spid="27"/>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checkerboard(across)">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checkerboard(across)">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checkerboard(across)">
                                      <p:cBhvr>
                                        <p:cTn id="2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P spid="23" grpId="0" animBg="1"/>
      <p:bldP spid="29"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6868" y="2256555"/>
            <a:ext cx="4961351" cy="1325563"/>
          </a:xfrm>
        </p:spPr>
        <p:txBody>
          <a:bodyPr/>
          <a:lstStyle/>
          <a:p>
            <a:r>
              <a:rPr lang="zh-CN" altLang="en-US" dirty="0" smtClean="0"/>
              <a:t>选择合适的分类器</a:t>
            </a:r>
            <a:endParaRPr lang="en-US" dirty="0"/>
          </a:p>
        </p:txBody>
      </p:sp>
    </p:spTree>
    <p:extLst>
      <p:ext uri="{BB962C8B-B14F-4D97-AF65-F5344CB8AC3E}">
        <p14:creationId xmlns:p14="http://schemas.microsoft.com/office/powerpoint/2010/main" val="5904134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决策树</a:t>
            </a:r>
            <a:endParaRPr lang="en-US" dirty="0"/>
          </a:p>
        </p:txBody>
      </p:sp>
      <p:sp>
        <p:nvSpPr>
          <p:cNvPr id="5" name="TextBox 4"/>
          <p:cNvSpPr txBox="1"/>
          <p:nvPr/>
        </p:nvSpPr>
        <p:spPr>
          <a:xfrm>
            <a:off x="3696004" y="2261093"/>
            <a:ext cx="646331" cy="369332"/>
          </a:xfrm>
          <a:prstGeom prst="rect">
            <a:avLst/>
          </a:prstGeom>
          <a:noFill/>
        </p:spPr>
        <p:txBody>
          <a:bodyPr wrap="none" rtlCol="0">
            <a:spAutoFit/>
          </a:bodyPr>
          <a:lstStyle/>
          <a:p>
            <a:r>
              <a:rPr lang="zh-CN" altLang="en-US" dirty="0" smtClean="0"/>
              <a:t>邮件</a:t>
            </a:r>
            <a:endParaRPr lang="en-US" dirty="0"/>
          </a:p>
        </p:txBody>
      </p:sp>
      <p:sp>
        <p:nvSpPr>
          <p:cNvPr id="7" name="Left Brace 6"/>
          <p:cNvSpPr/>
          <p:nvPr/>
        </p:nvSpPr>
        <p:spPr>
          <a:xfrm>
            <a:off x="6739831" y="2081054"/>
            <a:ext cx="212942" cy="8016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6985384" y="2062451"/>
            <a:ext cx="1107996" cy="369332"/>
          </a:xfrm>
          <a:prstGeom prst="rect">
            <a:avLst/>
          </a:prstGeom>
          <a:noFill/>
        </p:spPr>
        <p:txBody>
          <a:bodyPr wrap="none" rtlCol="0">
            <a:spAutoFit/>
          </a:bodyPr>
          <a:lstStyle/>
          <a:p>
            <a:r>
              <a:rPr lang="zh-CN" altLang="en-US" dirty="0" smtClean="0"/>
              <a:t>垃圾邮件</a:t>
            </a:r>
            <a:endParaRPr lang="en-US" dirty="0"/>
          </a:p>
        </p:txBody>
      </p:sp>
      <p:sp>
        <p:nvSpPr>
          <p:cNvPr id="9" name="TextBox 8"/>
          <p:cNvSpPr txBox="1"/>
          <p:nvPr/>
        </p:nvSpPr>
        <p:spPr>
          <a:xfrm>
            <a:off x="6985384" y="2515475"/>
            <a:ext cx="1338828" cy="369332"/>
          </a:xfrm>
          <a:prstGeom prst="rect">
            <a:avLst/>
          </a:prstGeom>
          <a:noFill/>
        </p:spPr>
        <p:txBody>
          <a:bodyPr wrap="none" rtlCol="0">
            <a:spAutoFit/>
          </a:bodyPr>
          <a:lstStyle/>
          <a:p>
            <a:r>
              <a:rPr lang="zh-CN" altLang="en-US" dirty="0" smtClean="0"/>
              <a:t>非垃圾邮件</a:t>
            </a:r>
            <a:endParaRPr lang="en-US" dirty="0"/>
          </a:p>
        </p:txBody>
      </p:sp>
      <p:sp>
        <p:nvSpPr>
          <p:cNvPr id="14" name="TextBox 13"/>
          <p:cNvSpPr txBox="1"/>
          <p:nvPr/>
        </p:nvSpPr>
        <p:spPr>
          <a:xfrm>
            <a:off x="3696004" y="4003447"/>
            <a:ext cx="877163" cy="369332"/>
          </a:xfrm>
          <a:prstGeom prst="rect">
            <a:avLst/>
          </a:prstGeom>
          <a:noFill/>
        </p:spPr>
        <p:txBody>
          <a:bodyPr wrap="none" rtlCol="0">
            <a:spAutoFit/>
          </a:bodyPr>
          <a:lstStyle/>
          <a:p>
            <a:r>
              <a:rPr lang="zh-CN" altLang="en-US" dirty="0" smtClean="0"/>
              <a:t>照明灯</a:t>
            </a:r>
            <a:endParaRPr lang="en-US" dirty="0"/>
          </a:p>
        </p:txBody>
      </p:sp>
      <p:sp>
        <p:nvSpPr>
          <p:cNvPr id="16" name="Left Brace 15"/>
          <p:cNvSpPr/>
          <p:nvPr/>
        </p:nvSpPr>
        <p:spPr>
          <a:xfrm>
            <a:off x="6739831" y="3752926"/>
            <a:ext cx="212942" cy="8016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7048441" y="3634115"/>
            <a:ext cx="877163" cy="369332"/>
          </a:xfrm>
          <a:prstGeom prst="rect">
            <a:avLst/>
          </a:prstGeom>
          <a:noFill/>
        </p:spPr>
        <p:txBody>
          <a:bodyPr wrap="none" rtlCol="0">
            <a:spAutoFit/>
          </a:bodyPr>
          <a:lstStyle/>
          <a:p>
            <a:r>
              <a:rPr lang="zh-CN" altLang="en-US" dirty="0" smtClean="0"/>
              <a:t>白炽灯</a:t>
            </a:r>
            <a:endParaRPr lang="en-US" dirty="0"/>
          </a:p>
        </p:txBody>
      </p:sp>
      <p:sp>
        <p:nvSpPr>
          <p:cNvPr id="18" name="TextBox 17"/>
          <p:cNvSpPr txBox="1"/>
          <p:nvPr/>
        </p:nvSpPr>
        <p:spPr>
          <a:xfrm>
            <a:off x="7048441" y="3987975"/>
            <a:ext cx="877163" cy="369332"/>
          </a:xfrm>
          <a:prstGeom prst="rect">
            <a:avLst/>
          </a:prstGeom>
          <a:noFill/>
        </p:spPr>
        <p:txBody>
          <a:bodyPr wrap="none" rtlCol="0">
            <a:spAutoFit/>
          </a:bodyPr>
          <a:lstStyle/>
          <a:p>
            <a:r>
              <a:rPr lang="zh-CN" altLang="en-US" dirty="0" smtClean="0"/>
              <a:t>节能灯</a:t>
            </a:r>
            <a:endParaRPr lang="en-US" dirty="0"/>
          </a:p>
        </p:txBody>
      </p:sp>
      <p:sp>
        <p:nvSpPr>
          <p:cNvPr id="19" name="TextBox 18"/>
          <p:cNvSpPr txBox="1"/>
          <p:nvPr/>
        </p:nvSpPr>
        <p:spPr>
          <a:xfrm>
            <a:off x="7048441" y="4341835"/>
            <a:ext cx="768159" cy="369332"/>
          </a:xfrm>
          <a:prstGeom prst="rect">
            <a:avLst/>
          </a:prstGeom>
          <a:noFill/>
        </p:spPr>
        <p:txBody>
          <a:bodyPr wrap="none" rtlCol="0">
            <a:spAutoFit/>
          </a:bodyPr>
          <a:lstStyle/>
          <a:p>
            <a:r>
              <a:rPr lang="en-US" dirty="0" smtClean="0"/>
              <a:t>LED</a:t>
            </a:r>
            <a:r>
              <a:rPr lang="zh-CN" altLang="en-US" dirty="0" smtClean="0"/>
              <a:t>灯</a:t>
            </a:r>
            <a:endParaRPr lang="en-US" dirty="0"/>
          </a:p>
        </p:txBody>
      </p:sp>
      <p:cxnSp>
        <p:nvCxnSpPr>
          <p:cNvPr id="21" name="Straight Arrow Connector 20"/>
          <p:cNvCxnSpPr>
            <a:stCxn id="5" idx="3"/>
          </p:cNvCxnSpPr>
          <p:nvPr/>
        </p:nvCxnSpPr>
        <p:spPr>
          <a:xfrm flipV="1">
            <a:off x="4342335" y="2439519"/>
            <a:ext cx="1934031" cy="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755352" y="2050666"/>
            <a:ext cx="1107996" cy="369332"/>
          </a:xfrm>
          <a:prstGeom prst="rect">
            <a:avLst/>
          </a:prstGeom>
          <a:noFill/>
        </p:spPr>
        <p:txBody>
          <a:bodyPr wrap="none" rtlCol="0">
            <a:spAutoFit/>
          </a:bodyPr>
          <a:lstStyle/>
          <a:p>
            <a:r>
              <a:rPr lang="zh-CN" altLang="en-US" dirty="0" smtClean="0"/>
              <a:t>人工智能</a:t>
            </a:r>
            <a:endParaRPr lang="en-US" dirty="0"/>
          </a:p>
        </p:txBody>
      </p:sp>
      <p:cxnSp>
        <p:nvCxnSpPr>
          <p:cNvPr id="23" name="Straight Arrow Connector 22"/>
          <p:cNvCxnSpPr/>
          <p:nvPr/>
        </p:nvCxnSpPr>
        <p:spPr>
          <a:xfrm flipV="1">
            <a:off x="4577244" y="4180099"/>
            <a:ext cx="1934031" cy="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949648" y="3752926"/>
            <a:ext cx="1107996" cy="369332"/>
          </a:xfrm>
          <a:prstGeom prst="rect">
            <a:avLst/>
          </a:prstGeom>
          <a:noFill/>
        </p:spPr>
        <p:txBody>
          <a:bodyPr wrap="none" rtlCol="0">
            <a:spAutoFit/>
          </a:bodyPr>
          <a:lstStyle/>
          <a:p>
            <a:r>
              <a:rPr lang="zh-CN" altLang="en-US" dirty="0" smtClean="0"/>
              <a:t>人工智能</a:t>
            </a:r>
            <a:endParaRPr lang="en-US" dirty="0"/>
          </a:p>
        </p:txBody>
      </p:sp>
      <p:sp>
        <p:nvSpPr>
          <p:cNvPr id="26" name="TextBox 25"/>
          <p:cNvSpPr txBox="1"/>
          <p:nvPr/>
        </p:nvSpPr>
        <p:spPr>
          <a:xfrm>
            <a:off x="3069074" y="5430865"/>
            <a:ext cx="1570815" cy="369332"/>
          </a:xfrm>
          <a:prstGeom prst="rect">
            <a:avLst/>
          </a:prstGeom>
          <a:noFill/>
        </p:spPr>
        <p:txBody>
          <a:bodyPr wrap="none" rtlCol="0">
            <a:spAutoFit/>
          </a:bodyPr>
          <a:lstStyle/>
          <a:p>
            <a:r>
              <a:rPr lang="zh-CN" altLang="en-US" smtClean="0"/>
              <a:t>用户消费习惯</a:t>
            </a:r>
            <a:endParaRPr lang="en-US" dirty="0"/>
          </a:p>
        </p:txBody>
      </p:sp>
      <p:sp>
        <p:nvSpPr>
          <p:cNvPr id="27" name="Left Brace 26"/>
          <p:cNvSpPr/>
          <p:nvPr/>
        </p:nvSpPr>
        <p:spPr>
          <a:xfrm>
            <a:off x="6759282" y="5180344"/>
            <a:ext cx="212942" cy="8016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nvSpPr>
        <p:spPr>
          <a:xfrm>
            <a:off x="7067892" y="5140363"/>
            <a:ext cx="415498" cy="369332"/>
          </a:xfrm>
          <a:prstGeom prst="rect">
            <a:avLst/>
          </a:prstGeom>
          <a:noFill/>
        </p:spPr>
        <p:txBody>
          <a:bodyPr wrap="none" rtlCol="0">
            <a:spAutoFit/>
          </a:bodyPr>
          <a:lstStyle/>
          <a:p>
            <a:r>
              <a:rPr lang="zh-CN" altLang="en-US" dirty="0" smtClean="0"/>
              <a:t>男</a:t>
            </a:r>
            <a:endParaRPr lang="en-US" dirty="0"/>
          </a:p>
        </p:txBody>
      </p:sp>
      <p:sp>
        <p:nvSpPr>
          <p:cNvPr id="29" name="TextBox 28"/>
          <p:cNvSpPr txBox="1"/>
          <p:nvPr/>
        </p:nvSpPr>
        <p:spPr>
          <a:xfrm>
            <a:off x="7067892" y="5620351"/>
            <a:ext cx="415498" cy="369332"/>
          </a:xfrm>
          <a:prstGeom prst="rect">
            <a:avLst/>
          </a:prstGeom>
          <a:noFill/>
        </p:spPr>
        <p:txBody>
          <a:bodyPr wrap="none" rtlCol="0">
            <a:spAutoFit/>
          </a:bodyPr>
          <a:lstStyle/>
          <a:p>
            <a:r>
              <a:rPr lang="zh-CN" altLang="en-US" dirty="0" smtClean="0"/>
              <a:t>女</a:t>
            </a:r>
            <a:endParaRPr lang="en-US" dirty="0"/>
          </a:p>
        </p:txBody>
      </p:sp>
      <p:cxnSp>
        <p:nvCxnSpPr>
          <p:cNvPr id="31" name="Straight Arrow Connector 30"/>
          <p:cNvCxnSpPr/>
          <p:nvPr/>
        </p:nvCxnSpPr>
        <p:spPr>
          <a:xfrm flipV="1">
            <a:off x="4596695" y="5607517"/>
            <a:ext cx="1934031" cy="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969099" y="5180344"/>
            <a:ext cx="1107996" cy="369332"/>
          </a:xfrm>
          <a:prstGeom prst="rect">
            <a:avLst/>
          </a:prstGeom>
          <a:noFill/>
        </p:spPr>
        <p:txBody>
          <a:bodyPr wrap="none" rtlCol="0">
            <a:spAutoFit/>
          </a:bodyPr>
          <a:lstStyle/>
          <a:p>
            <a:r>
              <a:rPr lang="zh-CN" altLang="en-US" dirty="0" smtClean="0"/>
              <a:t>人工智能</a:t>
            </a:r>
            <a:endParaRPr lang="en-US" dirty="0"/>
          </a:p>
        </p:txBody>
      </p:sp>
    </p:spTree>
    <p:extLst>
      <p:ext uri="{BB962C8B-B14F-4D97-AF65-F5344CB8AC3E}">
        <p14:creationId xmlns:p14="http://schemas.microsoft.com/office/powerpoint/2010/main" val="81242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par>
                                <p:cTn id="17" presetID="5" presetClass="entr" presetSubtype="1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checkerboard(across)">
                                      <p:cBhvr>
                                        <p:cTn id="19" dur="500"/>
                                        <p:tgtEl>
                                          <p:spTgt spid="21"/>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checkerboard(across)">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heckerboard(across)">
                                      <p:cBhvr>
                                        <p:cTn id="27" dur="500"/>
                                        <p:tgtEl>
                                          <p:spTgt spid="14"/>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checkerboard(across)">
                                      <p:cBhvr>
                                        <p:cTn id="30" dur="500"/>
                                        <p:tgtEl>
                                          <p:spTgt spid="16"/>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checkerboard(across)">
                                      <p:cBhvr>
                                        <p:cTn id="33" dur="500"/>
                                        <p:tgtEl>
                                          <p:spTgt spid="17"/>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checkerboard(across)">
                                      <p:cBhvr>
                                        <p:cTn id="36" dur="500"/>
                                        <p:tgtEl>
                                          <p:spTgt spid="18"/>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checkerboard(across)">
                                      <p:cBhvr>
                                        <p:cTn id="39" dur="500"/>
                                        <p:tgtEl>
                                          <p:spTgt spid="19"/>
                                        </p:tgtEl>
                                      </p:cBhvr>
                                    </p:animEffect>
                                  </p:childTnLst>
                                </p:cTn>
                              </p:par>
                              <p:par>
                                <p:cTn id="40" presetID="5" presetClass="entr" presetSubtype="1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checkerboard(across)">
                                      <p:cBhvr>
                                        <p:cTn id="42" dur="500"/>
                                        <p:tgtEl>
                                          <p:spTgt spid="23"/>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checkerboard(across)">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checkerboard(across)">
                                      <p:cBhvr>
                                        <p:cTn id="50" dur="500"/>
                                        <p:tgtEl>
                                          <p:spTgt spid="26"/>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checkerboard(across)">
                                      <p:cBhvr>
                                        <p:cTn id="53" dur="500"/>
                                        <p:tgtEl>
                                          <p:spTgt spid="27"/>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checkerboard(across)">
                                      <p:cBhvr>
                                        <p:cTn id="56" dur="500"/>
                                        <p:tgtEl>
                                          <p:spTgt spid="28"/>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checkerboard(across)">
                                      <p:cBhvr>
                                        <p:cTn id="59" dur="500"/>
                                        <p:tgtEl>
                                          <p:spTgt spid="29"/>
                                        </p:tgtEl>
                                      </p:cBhvr>
                                    </p:animEffect>
                                  </p:childTnLst>
                                </p:cTn>
                              </p:par>
                              <p:par>
                                <p:cTn id="60" presetID="5" presetClass="entr" presetSubtype="10" fill="hold"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checkerboard(across)">
                                      <p:cBhvr>
                                        <p:cTn id="62" dur="500"/>
                                        <p:tgtEl>
                                          <p:spTgt spid="31"/>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checkerboard(across)">
                                      <p:cBhvr>
                                        <p:cTn id="6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P spid="9" grpId="0"/>
      <p:bldP spid="14" grpId="0"/>
      <p:bldP spid="16" grpId="0" animBg="1"/>
      <p:bldP spid="17" grpId="0"/>
      <p:bldP spid="18" grpId="0"/>
      <p:bldP spid="19" grpId="0"/>
      <p:bldP spid="22" grpId="0"/>
      <p:bldP spid="24" grpId="0"/>
      <p:bldP spid="26" grpId="0"/>
      <p:bldP spid="27" grpId="0" animBg="1"/>
      <p:bldP spid="28" grpId="0"/>
      <p:bldP spid="29" grpId="0"/>
      <p:bldP spid="3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邮递时间预测</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4287" y="1690688"/>
            <a:ext cx="4923425" cy="4913357"/>
          </a:xfrm>
          <a:prstGeom prst="rect">
            <a:avLst/>
          </a:prstGeom>
        </p:spPr>
      </p:pic>
    </p:spTree>
    <p:extLst>
      <p:ext uri="{BB962C8B-B14F-4D97-AF65-F5344CB8AC3E}">
        <p14:creationId xmlns:p14="http://schemas.microsoft.com/office/powerpoint/2010/main" val="7984188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近邻分类器</a:t>
            </a:r>
            <a:endParaRPr lang="en-US" dirty="0"/>
          </a:p>
        </p:txBody>
      </p:sp>
      <p:cxnSp>
        <p:nvCxnSpPr>
          <p:cNvPr id="5" name="Straight Arrow Connector 4"/>
          <p:cNvCxnSpPr/>
          <p:nvPr/>
        </p:nvCxnSpPr>
        <p:spPr>
          <a:xfrm>
            <a:off x="3056351" y="3582444"/>
            <a:ext cx="58120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5862181" y="1340285"/>
            <a:ext cx="0" cy="4709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672208" y="1891430"/>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Oval 8"/>
          <p:cNvSpPr/>
          <p:nvPr/>
        </p:nvSpPr>
        <p:spPr>
          <a:xfrm>
            <a:off x="4679551" y="2404759"/>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Oval 9"/>
          <p:cNvSpPr/>
          <p:nvPr/>
        </p:nvSpPr>
        <p:spPr>
          <a:xfrm>
            <a:off x="4977008" y="2196230"/>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p:cNvSpPr/>
          <p:nvPr/>
        </p:nvSpPr>
        <p:spPr>
          <a:xfrm>
            <a:off x="4568940" y="2201281"/>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Oval 11"/>
          <p:cNvSpPr/>
          <p:nvPr/>
        </p:nvSpPr>
        <p:spPr>
          <a:xfrm>
            <a:off x="4229622" y="2177115"/>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p:cNvSpPr/>
          <p:nvPr/>
        </p:nvSpPr>
        <p:spPr>
          <a:xfrm>
            <a:off x="4390373" y="2751550"/>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066851" y="2473652"/>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Oval 14"/>
          <p:cNvSpPr/>
          <p:nvPr/>
        </p:nvSpPr>
        <p:spPr>
          <a:xfrm>
            <a:off x="4840446" y="2786713"/>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Oval 15"/>
          <p:cNvSpPr/>
          <p:nvPr/>
        </p:nvSpPr>
        <p:spPr>
          <a:xfrm>
            <a:off x="6679764" y="4168828"/>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Oval 16"/>
          <p:cNvSpPr/>
          <p:nvPr/>
        </p:nvSpPr>
        <p:spPr>
          <a:xfrm>
            <a:off x="6832164" y="4321228"/>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p:cNvSpPr/>
          <p:nvPr/>
        </p:nvSpPr>
        <p:spPr>
          <a:xfrm>
            <a:off x="6514185" y="4553449"/>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p:cNvSpPr/>
          <p:nvPr/>
        </p:nvSpPr>
        <p:spPr>
          <a:xfrm>
            <a:off x="7049778" y="4235457"/>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Oval 19"/>
          <p:cNvSpPr/>
          <p:nvPr/>
        </p:nvSpPr>
        <p:spPr>
          <a:xfrm>
            <a:off x="6911991" y="4712200"/>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p:cNvSpPr/>
          <p:nvPr/>
        </p:nvSpPr>
        <p:spPr>
          <a:xfrm>
            <a:off x="7356954" y="4390121"/>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Oval 21"/>
          <p:cNvSpPr/>
          <p:nvPr/>
        </p:nvSpPr>
        <p:spPr>
          <a:xfrm>
            <a:off x="6651972" y="5166734"/>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p:cNvSpPr/>
          <p:nvPr/>
        </p:nvSpPr>
        <p:spPr>
          <a:xfrm>
            <a:off x="7494741" y="5028947"/>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23"/>
          <p:cNvSpPr/>
          <p:nvPr/>
        </p:nvSpPr>
        <p:spPr>
          <a:xfrm>
            <a:off x="6086351" y="3762451"/>
            <a:ext cx="137787" cy="1377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p:cNvSpPr txBox="1"/>
          <p:nvPr/>
        </p:nvSpPr>
        <p:spPr>
          <a:xfrm>
            <a:off x="6164870" y="3510842"/>
            <a:ext cx="375424" cy="584775"/>
          </a:xfrm>
          <a:prstGeom prst="rect">
            <a:avLst/>
          </a:prstGeom>
          <a:noFill/>
        </p:spPr>
        <p:txBody>
          <a:bodyPr wrap="none" rtlCol="0">
            <a:spAutoFit/>
          </a:bodyPr>
          <a:lstStyle/>
          <a:p>
            <a:r>
              <a:rPr lang="en-US" sz="3200" dirty="0" smtClean="0"/>
              <a:t>?</a:t>
            </a:r>
            <a:endParaRPr lang="en-US" sz="3200" dirty="0"/>
          </a:p>
        </p:txBody>
      </p:sp>
      <p:sp>
        <p:nvSpPr>
          <p:cNvPr id="26" name="TextBox 25"/>
          <p:cNvSpPr txBox="1"/>
          <p:nvPr/>
        </p:nvSpPr>
        <p:spPr>
          <a:xfrm>
            <a:off x="8907517" y="3373821"/>
            <a:ext cx="284052" cy="369332"/>
          </a:xfrm>
          <a:prstGeom prst="rect">
            <a:avLst/>
          </a:prstGeom>
          <a:noFill/>
        </p:spPr>
        <p:txBody>
          <a:bodyPr wrap="none" rtlCol="0">
            <a:spAutoFit/>
          </a:bodyPr>
          <a:lstStyle/>
          <a:p>
            <a:r>
              <a:rPr lang="en-US" dirty="0" smtClean="0"/>
              <a:t>x</a:t>
            </a:r>
            <a:endParaRPr lang="en-US" dirty="0"/>
          </a:p>
        </p:txBody>
      </p:sp>
      <p:sp>
        <p:nvSpPr>
          <p:cNvPr id="27" name="TextBox 26"/>
          <p:cNvSpPr txBox="1"/>
          <p:nvPr/>
        </p:nvSpPr>
        <p:spPr>
          <a:xfrm>
            <a:off x="6053959" y="1308538"/>
            <a:ext cx="288862" cy="369332"/>
          </a:xfrm>
          <a:prstGeom prst="rect">
            <a:avLst/>
          </a:prstGeom>
          <a:noFill/>
        </p:spPr>
        <p:txBody>
          <a:bodyPr wrap="none" rtlCol="0">
            <a:spAutoFit/>
          </a:bodyPr>
          <a:lstStyle/>
          <a:p>
            <a:r>
              <a:rPr lang="en-US" dirty="0" smtClean="0"/>
              <a:t>y</a:t>
            </a:r>
            <a:endParaRPr lang="en-US" dirty="0"/>
          </a:p>
        </p:txBody>
      </p:sp>
      <p:cxnSp>
        <p:nvCxnSpPr>
          <p:cNvPr id="29" name="Straight Connector 28"/>
          <p:cNvCxnSpPr>
            <a:stCxn id="24" idx="1"/>
            <a:endCxn id="15" idx="5"/>
          </p:cNvCxnSpPr>
          <p:nvPr/>
        </p:nvCxnSpPr>
        <p:spPr>
          <a:xfrm flipH="1" flipV="1">
            <a:off x="4958055" y="2904322"/>
            <a:ext cx="1148474" cy="878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4" idx="5"/>
            <a:endCxn id="16" idx="1"/>
          </p:cNvCxnSpPr>
          <p:nvPr/>
        </p:nvCxnSpPr>
        <p:spPr>
          <a:xfrm>
            <a:off x="6203960" y="3880060"/>
            <a:ext cx="495982" cy="30894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08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checkerboard(across)">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checkerboard(across)">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checkerboard(across)">
                                      <p:cBhvr>
                                        <p:cTn id="2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计算两点之间距离</a:t>
            </a:r>
            <a:endParaRPr lang="en-US" dirty="0"/>
          </a:p>
        </p:txBody>
      </p:sp>
      <p:cxnSp>
        <p:nvCxnSpPr>
          <p:cNvPr id="5" name="Straight Arrow Connector 4"/>
          <p:cNvCxnSpPr/>
          <p:nvPr/>
        </p:nvCxnSpPr>
        <p:spPr>
          <a:xfrm>
            <a:off x="2916616" y="4776952"/>
            <a:ext cx="65584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916616" y="1387367"/>
            <a:ext cx="0" cy="3389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191019" y="4324272"/>
            <a:ext cx="284052" cy="369332"/>
          </a:xfrm>
          <a:prstGeom prst="rect">
            <a:avLst/>
          </a:prstGeom>
          <a:noFill/>
        </p:spPr>
        <p:txBody>
          <a:bodyPr wrap="none" rtlCol="0">
            <a:spAutoFit/>
          </a:bodyPr>
          <a:lstStyle/>
          <a:p>
            <a:r>
              <a:rPr lang="en-US" dirty="0" smtClean="0"/>
              <a:t>x</a:t>
            </a:r>
            <a:endParaRPr lang="en-US" dirty="0"/>
          </a:p>
        </p:txBody>
      </p:sp>
      <p:sp>
        <p:nvSpPr>
          <p:cNvPr id="11" name="TextBox 10"/>
          <p:cNvSpPr txBox="1"/>
          <p:nvPr/>
        </p:nvSpPr>
        <p:spPr>
          <a:xfrm>
            <a:off x="3153095" y="1418894"/>
            <a:ext cx="288862" cy="369332"/>
          </a:xfrm>
          <a:prstGeom prst="rect">
            <a:avLst/>
          </a:prstGeom>
          <a:noFill/>
        </p:spPr>
        <p:txBody>
          <a:bodyPr wrap="none" rtlCol="0">
            <a:spAutoFit/>
          </a:bodyPr>
          <a:lstStyle/>
          <a:p>
            <a:r>
              <a:rPr lang="en-US" dirty="0" smtClean="0"/>
              <a:t>y</a:t>
            </a:r>
            <a:endParaRPr lang="en-US" dirty="0"/>
          </a:p>
        </p:txBody>
      </p:sp>
      <p:sp>
        <p:nvSpPr>
          <p:cNvPr id="12" name="Oval 11"/>
          <p:cNvSpPr/>
          <p:nvPr/>
        </p:nvSpPr>
        <p:spPr>
          <a:xfrm>
            <a:off x="4319750" y="4162103"/>
            <a:ext cx="141889" cy="141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p:cNvSpPr/>
          <p:nvPr/>
        </p:nvSpPr>
        <p:spPr>
          <a:xfrm>
            <a:off x="6111766" y="2233447"/>
            <a:ext cx="141889" cy="141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6213762" y="2135917"/>
            <a:ext cx="821059" cy="369332"/>
          </a:xfrm>
          <a:prstGeom prst="rect">
            <a:avLst/>
          </a:prstGeom>
          <a:noFill/>
        </p:spPr>
        <p:txBody>
          <a:bodyPr wrap="none" rtlCol="0">
            <a:spAutoFit/>
          </a:bodyPr>
          <a:lstStyle/>
          <a:p>
            <a:r>
              <a:rPr lang="en-US" smtClean="0"/>
              <a:t>(x1,y1)</a:t>
            </a:r>
            <a:endParaRPr lang="en-US" dirty="0"/>
          </a:p>
        </p:txBody>
      </p:sp>
      <p:sp>
        <p:nvSpPr>
          <p:cNvPr id="15" name="TextBox 14"/>
          <p:cNvSpPr txBox="1"/>
          <p:nvPr/>
        </p:nvSpPr>
        <p:spPr>
          <a:xfrm>
            <a:off x="3774762" y="4303992"/>
            <a:ext cx="821059" cy="369332"/>
          </a:xfrm>
          <a:prstGeom prst="rect">
            <a:avLst/>
          </a:prstGeom>
          <a:noFill/>
        </p:spPr>
        <p:txBody>
          <a:bodyPr wrap="none" rtlCol="0">
            <a:spAutoFit/>
          </a:bodyPr>
          <a:lstStyle/>
          <a:p>
            <a:r>
              <a:rPr lang="en-US" dirty="0" smtClean="0"/>
              <a:t>(x2,y2)</a:t>
            </a:r>
            <a:endParaRPr lang="en-US" dirty="0"/>
          </a:p>
        </p:txBody>
      </p:sp>
      <p:cxnSp>
        <p:nvCxnSpPr>
          <p:cNvPr id="18" name="Straight Connector 17"/>
          <p:cNvCxnSpPr/>
          <p:nvPr/>
        </p:nvCxnSpPr>
        <p:spPr>
          <a:xfrm>
            <a:off x="3297526" y="4233047"/>
            <a:ext cx="527891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182710" y="1387367"/>
            <a:ext cx="0" cy="32228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4083269" y="1907628"/>
            <a:ext cx="2570400" cy="260131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029197" y="4193621"/>
            <a:ext cx="909864" cy="369332"/>
          </a:xfrm>
          <a:prstGeom prst="rect">
            <a:avLst/>
          </a:prstGeom>
          <a:noFill/>
        </p:spPr>
        <p:txBody>
          <a:bodyPr wrap="none" rtlCol="0">
            <a:spAutoFit/>
          </a:bodyPr>
          <a:lstStyle/>
          <a:p>
            <a:r>
              <a:rPr lang="en-US" dirty="0" smtClean="0"/>
              <a:t>a=x1-x2</a:t>
            </a:r>
            <a:endParaRPr lang="en-US" dirty="0"/>
          </a:p>
        </p:txBody>
      </p:sp>
      <p:sp>
        <p:nvSpPr>
          <p:cNvPr id="25" name="TextBox 24"/>
          <p:cNvSpPr txBox="1"/>
          <p:nvPr/>
        </p:nvSpPr>
        <p:spPr>
          <a:xfrm>
            <a:off x="6243141" y="3279228"/>
            <a:ext cx="932819" cy="369332"/>
          </a:xfrm>
          <a:prstGeom prst="rect">
            <a:avLst/>
          </a:prstGeom>
          <a:noFill/>
        </p:spPr>
        <p:txBody>
          <a:bodyPr wrap="none" rtlCol="0">
            <a:spAutoFit/>
          </a:bodyPr>
          <a:lstStyle/>
          <a:p>
            <a:r>
              <a:rPr lang="en-US" dirty="0"/>
              <a:t>b</a:t>
            </a:r>
            <a:r>
              <a:rPr lang="en-US" dirty="0" smtClean="0"/>
              <a:t>=y1-y2</a:t>
            </a:r>
            <a:endParaRPr lang="en-US" dirty="0"/>
          </a:p>
        </p:txBody>
      </p:sp>
      <p:sp>
        <p:nvSpPr>
          <p:cNvPr id="26" name="TextBox 25"/>
          <p:cNvSpPr txBox="1"/>
          <p:nvPr/>
        </p:nvSpPr>
        <p:spPr>
          <a:xfrm>
            <a:off x="4644715" y="2998811"/>
            <a:ext cx="359394" cy="369332"/>
          </a:xfrm>
          <a:prstGeom prst="rect">
            <a:avLst/>
          </a:prstGeom>
          <a:noFill/>
        </p:spPr>
        <p:txBody>
          <a:bodyPr wrap="none" rtlCol="0">
            <a:spAutoFit/>
          </a:bodyPr>
          <a:lstStyle/>
          <a:p>
            <a:r>
              <a:rPr lang="en-US" dirty="0" smtClean="0"/>
              <a:t>c²</a:t>
            </a:r>
            <a:endParaRPr lang="en-US" dirty="0"/>
          </a:p>
        </p:txBody>
      </p:sp>
      <p:sp>
        <p:nvSpPr>
          <p:cNvPr id="27" name="TextBox 26"/>
          <p:cNvSpPr txBox="1"/>
          <p:nvPr/>
        </p:nvSpPr>
        <p:spPr>
          <a:xfrm>
            <a:off x="4067503" y="5108024"/>
            <a:ext cx="3112840" cy="369332"/>
          </a:xfrm>
          <a:prstGeom prst="rect">
            <a:avLst/>
          </a:prstGeom>
          <a:noFill/>
        </p:spPr>
        <p:txBody>
          <a:bodyPr wrap="none" rtlCol="0">
            <a:spAutoFit/>
          </a:bodyPr>
          <a:lstStyle/>
          <a:p>
            <a:r>
              <a:rPr lang="zh-CN" altLang="en-US" dirty="0" smtClean="0"/>
              <a:t>二维点距离 </a:t>
            </a:r>
            <a:r>
              <a:rPr lang="en-US" altLang="zh-CN" dirty="0" smtClean="0"/>
              <a:t>distance</a:t>
            </a:r>
            <a:r>
              <a:rPr lang="en-US" dirty="0" smtClean="0"/>
              <a:t>²=d1²+d2²</a:t>
            </a:r>
            <a:endParaRPr lang="en-US" dirty="0"/>
          </a:p>
        </p:txBody>
      </p:sp>
      <p:sp>
        <p:nvSpPr>
          <p:cNvPr id="28" name="TextBox 27"/>
          <p:cNvSpPr txBox="1"/>
          <p:nvPr/>
        </p:nvSpPr>
        <p:spPr>
          <a:xfrm>
            <a:off x="4083269" y="5508896"/>
            <a:ext cx="3544047" cy="369332"/>
          </a:xfrm>
          <a:prstGeom prst="rect">
            <a:avLst/>
          </a:prstGeom>
          <a:noFill/>
        </p:spPr>
        <p:txBody>
          <a:bodyPr wrap="none" rtlCol="0">
            <a:spAutoFit/>
          </a:bodyPr>
          <a:lstStyle/>
          <a:p>
            <a:r>
              <a:rPr lang="zh-CN" altLang="en-US" dirty="0" smtClean="0"/>
              <a:t>三维点距离 </a:t>
            </a:r>
            <a:r>
              <a:rPr lang="en-US" altLang="zh-CN" dirty="0" smtClean="0"/>
              <a:t>distance</a:t>
            </a:r>
            <a:r>
              <a:rPr lang="en-US" dirty="0" smtClean="0"/>
              <a:t>²=d1²+d2²+d3</a:t>
            </a:r>
            <a:r>
              <a:rPr lang="en-US" dirty="0"/>
              <a:t>²</a:t>
            </a:r>
          </a:p>
        </p:txBody>
      </p:sp>
      <p:sp>
        <p:nvSpPr>
          <p:cNvPr id="30" name="TextBox 29"/>
          <p:cNvSpPr txBox="1"/>
          <p:nvPr/>
        </p:nvSpPr>
        <p:spPr>
          <a:xfrm>
            <a:off x="4078009" y="5960844"/>
            <a:ext cx="4254178" cy="369332"/>
          </a:xfrm>
          <a:prstGeom prst="rect">
            <a:avLst/>
          </a:prstGeom>
          <a:noFill/>
        </p:spPr>
        <p:txBody>
          <a:bodyPr wrap="none" rtlCol="0">
            <a:spAutoFit/>
          </a:bodyPr>
          <a:lstStyle/>
          <a:p>
            <a:r>
              <a:rPr lang="zh-CN" altLang="en-US" dirty="0" smtClean="0"/>
              <a:t>多维点距离 </a:t>
            </a:r>
            <a:r>
              <a:rPr lang="en-US" altLang="zh-CN" dirty="0" smtClean="0"/>
              <a:t>distance</a:t>
            </a:r>
            <a:r>
              <a:rPr lang="en-US" dirty="0" smtClean="0"/>
              <a:t>²=d1²+d2²+d3²+</a:t>
            </a:r>
            <a:r>
              <a:rPr lang="mr-IN" dirty="0" smtClean="0"/>
              <a:t>…</a:t>
            </a:r>
            <a:r>
              <a:rPr lang="en-US" dirty="0" smtClean="0"/>
              <a:t>+dn</a:t>
            </a:r>
            <a:r>
              <a:rPr lang="en-US" dirty="0"/>
              <a:t>²</a:t>
            </a:r>
          </a:p>
        </p:txBody>
      </p:sp>
      <p:sp>
        <p:nvSpPr>
          <p:cNvPr id="31" name="TextBox 30"/>
          <p:cNvSpPr txBox="1"/>
          <p:nvPr/>
        </p:nvSpPr>
        <p:spPr>
          <a:xfrm>
            <a:off x="4886153" y="3013115"/>
            <a:ext cx="801823" cy="369332"/>
          </a:xfrm>
          <a:prstGeom prst="rect">
            <a:avLst/>
          </a:prstGeom>
          <a:noFill/>
        </p:spPr>
        <p:txBody>
          <a:bodyPr wrap="none" rtlCol="0">
            <a:spAutoFit/>
          </a:bodyPr>
          <a:lstStyle/>
          <a:p>
            <a:r>
              <a:rPr lang="en-US"/>
              <a:t>=</a:t>
            </a:r>
            <a:r>
              <a:rPr lang="en-US" smtClean="0"/>
              <a:t>a²+b²</a:t>
            </a:r>
            <a:endParaRPr lang="en-US"/>
          </a:p>
        </p:txBody>
      </p:sp>
    </p:spTree>
    <p:extLst>
      <p:ext uri="{BB962C8B-B14F-4D97-AF65-F5344CB8AC3E}">
        <p14:creationId xmlns:p14="http://schemas.microsoft.com/office/powerpoint/2010/main" val="197227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par>
                                <p:cTn id="8" presetID="5" presetClass="entr" presetSubtype="1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checkerboard(across)">
                                      <p:cBhvr>
                                        <p:cTn id="10" dur="500"/>
                                        <p:tgtEl>
                                          <p:spTgt spid="20"/>
                                        </p:tgtEl>
                                      </p:cBhvr>
                                    </p:animEffect>
                                  </p:childTnLst>
                                </p:cTn>
                              </p:par>
                              <p:par>
                                <p:cTn id="11" presetID="5" presetClass="entr" presetSubtype="1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checkerboard(across)">
                                      <p:cBhvr>
                                        <p:cTn id="13" dur="500"/>
                                        <p:tgtEl>
                                          <p:spTgt spid="22"/>
                                        </p:tgtEl>
                                      </p:cBhvr>
                                    </p:animEffect>
                                  </p:childTnLst>
                                </p:cTn>
                              </p:par>
                              <p:par>
                                <p:cTn id="14" presetID="5" presetClass="entr" presetSubtype="1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checkerboard(across)">
                                      <p:cBhvr>
                                        <p:cTn id="16" dur="500"/>
                                        <p:tgtEl>
                                          <p:spTgt spid="18"/>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heckerboard(across)">
                                      <p:cBhvr>
                                        <p:cTn id="19" dur="500"/>
                                        <p:tgtEl>
                                          <p:spTgt spid="2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checkerboard(across)">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checkerboard(across)">
                                      <p:cBhvr>
                                        <p:cTn id="27" dur="500"/>
                                        <p:tgtEl>
                                          <p:spTgt spid="31"/>
                                        </p:tgtEl>
                                      </p:cBhvr>
                                    </p:animEffect>
                                  </p:childTnLst>
                                </p:cTn>
                              </p:par>
                              <p:par>
                                <p:cTn id="28" presetID="5" presetClass="entr" presetSubtype="1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checkerboard(across)">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checkerboard(across)">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checkerboard(across)">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checkerboard(across)">
                                      <p:cBhvr>
                                        <p:cTn id="4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30"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3528" y="1394619"/>
            <a:ext cx="5404945" cy="1325563"/>
          </a:xfrm>
        </p:spPr>
        <p:txBody>
          <a:bodyPr/>
          <a:lstStyle/>
          <a:p>
            <a:r>
              <a:rPr lang="zh-CN" altLang="en-US" dirty="0" smtClean="0"/>
              <a:t>识别照明灯范例讲解</a:t>
            </a:r>
            <a:endParaRPr lang="en-US" dirty="0"/>
          </a:p>
        </p:txBody>
      </p:sp>
      <p:sp>
        <p:nvSpPr>
          <p:cNvPr id="4" name="TextBox 3"/>
          <p:cNvSpPr txBox="1"/>
          <p:nvPr/>
        </p:nvSpPr>
        <p:spPr>
          <a:xfrm>
            <a:off x="4964921" y="3042746"/>
            <a:ext cx="2262158" cy="369332"/>
          </a:xfrm>
          <a:prstGeom prst="rect">
            <a:avLst/>
          </a:prstGeom>
          <a:noFill/>
        </p:spPr>
        <p:txBody>
          <a:bodyPr wrap="none" rtlCol="0">
            <a:spAutoFit/>
          </a:bodyPr>
          <a:lstStyle/>
          <a:p>
            <a:r>
              <a:rPr lang="zh-CN" altLang="en-US" dirty="0" smtClean="0"/>
              <a:t>决策树分类器的应用</a:t>
            </a:r>
            <a:endParaRPr lang="en-US" dirty="0"/>
          </a:p>
        </p:txBody>
      </p:sp>
    </p:spTree>
    <p:extLst>
      <p:ext uri="{BB962C8B-B14F-4D97-AF65-F5344CB8AC3E}">
        <p14:creationId xmlns:p14="http://schemas.microsoft.com/office/powerpoint/2010/main" val="18769729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图片数据</a:t>
            </a:r>
            <a:endParaRPr lang="en-US" dirty="0"/>
          </a:p>
        </p:txBody>
      </p:sp>
      <p:sp>
        <p:nvSpPr>
          <p:cNvPr id="3" name="Content Placeholder 2"/>
          <p:cNvSpPr>
            <a:spLocks noGrp="1"/>
          </p:cNvSpPr>
          <p:nvPr>
            <p:ph idx="1"/>
          </p:nvPr>
        </p:nvSpPr>
        <p:spPr>
          <a:xfrm>
            <a:off x="838200" y="1352659"/>
            <a:ext cx="10515600" cy="4054913"/>
          </a:xfrm>
        </p:spPr>
        <p:txBody>
          <a:bodyPr>
            <a:normAutofit fontScale="70000" lnSpcReduction="20000"/>
          </a:bodyPr>
          <a:lstStyle/>
          <a:p>
            <a:r>
              <a:rPr lang="de-DE"/>
              <a:t>[255 255 255 255 255 255 255 255 255 255 255 255 255 255 255 255 255 255 255 255 255 255 255 255 255 255 255 255 192 208 255 255 255 255 255 255 255 255 255 255 255 255 255 255 255 255 255 112   0   0  16  80 160 255 255 255 255 255 255 255 255 255 255 255 255 240  96   0   0   0   0   0   0  80 255 255 255 255 255 255 255 255 255 255 255  64   0  48 176 255 208 144  32   0 128 255 255 255 255 255 255 255 255 255 160   0  80 255 255 255 255 255 224   0   0 255 255 255 255 255 255 255 255 240  16   0 224 255 255 255 255 255 255  48   0 192 255 255 255 255 255 255 255 160   0  96 255 255 255 255 255 255 255  64   0 192 255 255 255 255 255 255 255  80   0 160 255 255 255 255 255 255 255  64   0 192 255 255 255 255 255 255 255  64   0 192 255 255 255 255 255 255 255  16   0 240 255 255 255 255 255 255 255  64   0 192 255 255 255 255 255 255 208   0  48 255 255 255 255 255 255 255 255  96   0 112 255 255 255 255 255 255  96   0 144 255 255 255 255 255 255 255 255 192   0  16 208 255 255 255 255 144   0  32 240 255 255 255 255 255 255 255 255 255  64   0  16 112 192 192 112   0  16 208 255 255 255 255 255 255 255 255 255 255 240  80   0   0   0   0   0  32 208 255 255 255 255 255 255 255 255 255 255 255 255 255 176  64  64  64 112 240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a:t>
            </a:r>
            <a:endParaRPr lang="en-US" dirty="0"/>
          </a:p>
        </p:txBody>
      </p:sp>
      <p:sp>
        <p:nvSpPr>
          <p:cNvPr id="4" name="TextBox 3"/>
          <p:cNvSpPr txBox="1"/>
          <p:nvPr/>
        </p:nvSpPr>
        <p:spPr>
          <a:xfrm>
            <a:off x="5075528" y="5810331"/>
            <a:ext cx="2040943" cy="584775"/>
          </a:xfrm>
          <a:prstGeom prst="rect">
            <a:avLst/>
          </a:prstGeom>
          <a:noFill/>
        </p:spPr>
        <p:txBody>
          <a:bodyPr wrap="none" rtlCol="0">
            <a:spAutoFit/>
          </a:bodyPr>
          <a:lstStyle/>
          <a:p>
            <a:r>
              <a:rPr lang="en-US" sz="3200" dirty="0" smtClean="0"/>
              <a:t>400</a:t>
            </a:r>
            <a:r>
              <a:rPr lang="zh-CN" altLang="en-US" sz="3200" dirty="0" smtClean="0"/>
              <a:t>维坐标</a:t>
            </a:r>
            <a:endParaRPr lang="en-US" sz="3200" dirty="0"/>
          </a:p>
        </p:txBody>
      </p:sp>
    </p:spTree>
    <p:extLst>
      <p:ext uri="{BB962C8B-B14F-4D97-AF65-F5344CB8AC3E}">
        <p14:creationId xmlns:p14="http://schemas.microsoft.com/office/powerpoint/2010/main" val="80224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区分照明灯</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351896"/>
            <a:ext cx="6634655" cy="4197435"/>
          </a:xfrm>
          <a:prstGeom prst="rect">
            <a:avLst/>
          </a:prstGeom>
        </p:spPr>
      </p:pic>
      <p:sp>
        <p:nvSpPr>
          <p:cNvPr id="11" name="TextBox 10"/>
          <p:cNvSpPr txBox="1"/>
          <p:nvPr/>
        </p:nvSpPr>
        <p:spPr>
          <a:xfrm>
            <a:off x="3610304" y="5825354"/>
            <a:ext cx="877163" cy="369332"/>
          </a:xfrm>
          <a:prstGeom prst="rect">
            <a:avLst/>
          </a:prstGeom>
          <a:noFill/>
        </p:spPr>
        <p:txBody>
          <a:bodyPr wrap="none" rtlCol="0">
            <a:spAutoFit/>
          </a:bodyPr>
          <a:lstStyle/>
          <a:p>
            <a:r>
              <a:rPr lang="zh-CN" altLang="en-US" dirty="0" smtClean="0"/>
              <a:t>白炽灯</a:t>
            </a:r>
            <a:endParaRPr lang="en-US" dirty="0"/>
          </a:p>
        </p:txBody>
      </p:sp>
      <p:sp>
        <p:nvSpPr>
          <p:cNvPr id="12" name="TextBox 11"/>
          <p:cNvSpPr txBox="1"/>
          <p:nvPr/>
        </p:nvSpPr>
        <p:spPr>
          <a:xfrm>
            <a:off x="5604642" y="5825354"/>
            <a:ext cx="877163" cy="369332"/>
          </a:xfrm>
          <a:prstGeom prst="rect">
            <a:avLst/>
          </a:prstGeom>
          <a:noFill/>
        </p:spPr>
        <p:txBody>
          <a:bodyPr wrap="none" rtlCol="0">
            <a:spAutoFit/>
          </a:bodyPr>
          <a:lstStyle/>
          <a:p>
            <a:r>
              <a:rPr lang="zh-CN" altLang="en-US" dirty="0" smtClean="0"/>
              <a:t>节能灯</a:t>
            </a:r>
            <a:endParaRPr lang="en-US" dirty="0"/>
          </a:p>
        </p:txBody>
      </p:sp>
      <p:sp>
        <p:nvSpPr>
          <p:cNvPr id="13" name="TextBox 12"/>
          <p:cNvSpPr txBox="1"/>
          <p:nvPr/>
        </p:nvSpPr>
        <p:spPr>
          <a:xfrm>
            <a:off x="7598980" y="5825354"/>
            <a:ext cx="768159" cy="369332"/>
          </a:xfrm>
          <a:prstGeom prst="rect">
            <a:avLst/>
          </a:prstGeom>
          <a:noFill/>
        </p:spPr>
        <p:txBody>
          <a:bodyPr wrap="none" rtlCol="0">
            <a:spAutoFit/>
          </a:bodyPr>
          <a:lstStyle/>
          <a:p>
            <a:r>
              <a:rPr lang="en-US" dirty="0" smtClean="0"/>
              <a:t>LED</a:t>
            </a:r>
            <a:r>
              <a:rPr lang="zh-CN" altLang="en-US" dirty="0" smtClean="0"/>
              <a:t>灯</a:t>
            </a:r>
            <a:endParaRPr lang="en-US" dirty="0"/>
          </a:p>
        </p:txBody>
      </p:sp>
    </p:spTree>
    <p:extLst>
      <p:ext uri="{BB962C8B-B14F-4D97-AF65-F5344CB8AC3E}">
        <p14:creationId xmlns:p14="http://schemas.microsoft.com/office/powerpoint/2010/main" val="22803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通过外观不容易区分的照明灯</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998" y="1844565"/>
            <a:ext cx="2033387" cy="3708837"/>
          </a:xfrm>
          <a:prstGeom prst="rect">
            <a:avLst/>
          </a:prstGeom>
        </p:spPr>
      </p:pic>
      <p:sp>
        <p:nvSpPr>
          <p:cNvPr id="5" name="TextBox 4"/>
          <p:cNvSpPr txBox="1"/>
          <p:nvPr/>
        </p:nvSpPr>
        <p:spPr>
          <a:xfrm>
            <a:off x="3310766" y="5967245"/>
            <a:ext cx="877163" cy="369332"/>
          </a:xfrm>
          <a:prstGeom prst="rect">
            <a:avLst/>
          </a:prstGeom>
          <a:noFill/>
        </p:spPr>
        <p:txBody>
          <a:bodyPr wrap="none" rtlCol="0">
            <a:spAutoFit/>
          </a:bodyPr>
          <a:lstStyle/>
          <a:p>
            <a:r>
              <a:rPr lang="zh-CN" altLang="en-US" dirty="0" smtClean="0"/>
              <a:t>节能灯</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2138" y="1844565"/>
            <a:ext cx="2399424" cy="3697846"/>
          </a:xfrm>
          <a:prstGeom prst="rect">
            <a:avLst/>
          </a:prstGeom>
        </p:spPr>
      </p:pic>
      <p:sp>
        <p:nvSpPr>
          <p:cNvPr id="7" name="TextBox 6"/>
          <p:cNvSpPr txBox="1"/>
          <p:nvPr/>
        </p:nvSpPr>
        <p:spPr>
          <a:xfrm>
            <a:off x="8213845" y="5967245"/>
            <a:ext cx="768159" cy="369332"/>
          </a:xfrm>
          <a:prstGeom prst="rect">
            <a:avLst/>
          </a:prstGeom>
          <a:noFill/>
        </p:spPr>
        <p:txBody>
          <a:bodyPr wrap="none" rtlCol="0">
            <a:spAutoFit/>
          </a:bodyPr>
          <a:lstStyle/>
          <a:p>
            <a:r>
              <a:rPr lang="en-US" dirty="0" smtClean="0"/>
              <a:t>LED</a:t>
            </a:r>
            <a:r>
              <a:rPr lang="zh-CN" altLang="en-US" dirty="0" smtClean="0"/>
              <a:t>灯</a:t>
            </a:r>
            <a:endParaRPr lang="en-US" dirty="0"/>
          </a:p>
        </p:txBody>
      </p:sp>
    </p:spTree>
    <p:extLst>
      <p:ext uri="{BB962C8B-B14F-4D97-AF65-F5344CB8AC3E}">
        <p14:creationId xmlns:p14="http://schemas.microsoft.com/office/powerpoint/2010/main" val="708685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照明灯特征参数</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4106071"/>
              </p:ext>
            </p:extLst>
          </p:nvPr>
        </p:nvGraphicFramePr>
        <p:xfrm>
          <a:off x="2304393" y="1574800"/>
          <a:ext cx="7583214" cy="3708400"/>
        </p:xfrm>
        <a:graphic>
          <a:graphicData uri="http://schemas.openxmlformats.org/drawingml/2006/table">
            <a:tbl>
              <a:tblPr firstRow="1" bandRow="1">
                <a:tableStyleId>{5C22544A-7EE6-4342-B048-85BDC9FD1C3A}</a:tableStyleId>
              </a:tblPr>
              <a:tblGrid>
                <a:gridCol w="2527738"/>
                <a:gridCol w="2527738"/>
                <a:gridCol w="2527738"/>
              </a:tblGrid>
              <a:tr h="370840">
                <a:tc>
                  <a:txBody>
                    <a:bodyPr/>
                    <a:lstStyle/>
                    <a:p>
                      <a:r>
                        <a:rPr lang="zh-CN" altLang="en-US" dirty="0" smtClean="0"/>
                        <a:t>照明灯</a:t>
                      </a:r>
                      <a:endParaRPr lang="en-US" dirty="0"/>
                    </a:p>
                  </a:txBody>
                  <a:tcPr/>
                </a:tc>
                <a:tc>
                  <a:txBody>
                    <a:bodyPr/>
                    <a:lstStyle/>
                    <a:p>
                      <a:r>
                        <a:rPr lang="zh-CN" altLang="en-US" dirty="0" smtClean="0"/>
                        <a:t>功率（</a:t>
                      </a:r>
                      <a:r>
                        <a:rPr lang="en-US" altLang="zh-CN" dirty="0" smtClean="0"/>
                        <a:t>W</a:t>
                      </a:r>
                      <a:r>
                        <a:rPr lang="zh-CN" altLang="en-US" dirty="0" smtClean="0"/>
                        <a:t>）</a:t>
                      </a:r>
                      <a:endParaRPr lang="en-US" dirty="0"/>
                    </a:p>
                  </a:txBody>
                  <a:tcPr/>
                </a:tc>
                <a:tc>
                  <a:txBody>
                    <a:bodyPr/>
                    <a:lstStyle/>
                    <a:p>
                      <a:r>
                        <a:rPr lang="zh-CN" altLang="en-US" dirty="0" smtClean="0"/>
                        <a:t>光通量（</a:t>
                      </a:r>
                      <a:r>
                        <a:rPr lang="en-US" altLang="zh-CN" dirty="0" smtClean="0"/>
                        <a:t>LM</a:t>
                      </a:r>
                      <a:r>
                        <a:rPr lang="zh-CN" altLang="en-US" dirty="0" smtClean="0"/>
                        <a:t>）</a:t>
                      </a:r>
                      <a:endParaRPr lang="en-US" dirty="0"/>
                    </a:p>
                  </a:txBody>
                  <a:tcPr/>
                </a:tc>
              </a:tr>
              <a:tr h="370840">
                <a:tc>
                  <a:txBody>
                    <a:bodyPr/>
                    <a:lstStyle/>
                    <a:p>
                      <a:r>
                        <a:rPr lang="en-US" dirty="0" smtClean="0"/>
                        <a:t>LED</a:t>
                      </a:r>
                      <a:r>
                        <a:rPr lang="zh-CN" altLang="en-US" dirty="0" smtClean="0"/>
                        <a:t>灯</a:t>
                      </a:r>
                      <a:endParaRPr lang="en-US" dirty="0"/>
                    </a:p>
                  </a:txBody>
                  <a:tcPr/>
                </a:tc>
                <a:tc>
                  <a:txBody>
                    <a:bodyPr/>
                    <a:lstStyle/>
                    <a:p>
                      <a:r>
                        <a:rPr lang="en-US" dirty="0" smtClean="0"/>
                        <a:t>3.5</a:t>
                      </a:r>
                    </a:p>
                  </a:txBody>
                  <a:tcPr/>
                </a:tc>
                <a:tc>
                  <a:txBody>
                    <a:bodyPr/>
                    <a:lstStyle/>
                    <a:p>
                      <a:r>
                        <a:rPr lang="en-US" dirty="0" smtClean="0"/>
                        <a:t>300</a:t>
                      </a:r>
                      <a:endParaRPr lang="en-US" dirty="0"/>
                    </a:p>
                  </a:txBody>
                  <a:tcPr/>
                </a:tc>
              </a:tr>
              <a:tr h="370840">
                <a:tc>
                  <a:txBody>
                    <a:bodyPr/>
                    <a:lstStyle/>
                    <a:p>
                      <a:r>
                        <a:rPr lang="en-US" altLang="zh-CN" dirty="0" smtClean="0"/>
                        <a:t>LED</a:t>
                      </a:r>
                      <a:r>
                        <a:rPr lang="zh-CN" altLang="en-US" dirty="0" smtClean="0"/>
                        <a:t>灯</a:t>
                      </a:r>
                      <a:endParaRPr lang="en-US" altLang="zh-CN" dirty="0" smtClean="0"/>
                    </a:p>
                  </a:txBody>
                  <a:tcPr/>
                </a:tc>
                <a:tc>
                  <a:txBody>
                    <a:bodyPr/>
                    <a:lstStyle/>
                    <a:p>
                      <a:r>
                        <a:rPr lang="en-US" dirty="0" smtClean="0"/>
                        <a:t>5</a:t>
                      </a:r>
                      <a:endParaRPr lang="en-US" dirty="0"/>
                    </a:p>
                  </a:txBody>
                  <a:tcPr/>
                </a:tc>
                <a:tc>
                  <a:txBody>
                    <a:bodyPr/>
                    <a:lstStyle/>
                    <a:p>
                      <a:r>
                        <a:rPr lang="en-US" dirty="0" smtClean="0"/>
                        <a:t>500</a:t>
                      </a:r>
                      <a:endParaRPr lang="en-US" dirty="0"/>
                    </a:p>
                  </a:txBody>
                  <a:tcPr/>
                </a:tc>
              </a:tr>
              <a:tr h="370840">
                <a:tc>
                  <a:txBody>
                    <a:bodyPr/>
                    <a:lstStyle/>
                    <a:p>
                      <a:r>
                        <a:rPr lang="en-US" altLang="zh-CN" dirty="0" smtClean="0"/>
                        <a:t>LED</a:t>
                      </a:r>
                      <a:r>
                        <a:rPr lang="zh-CN" altLang="en-US" dirty="0" smtClean="0"/>
                        <a:t>灯</a:t>
                      </a:r>
                      <a:endParaRPr lang="en-US" altLang="zh-CN" dirty="0" smtClean="0"/>
                    </a:p>
                  </a:txBody>
                  <a:tcPr/>
                </a:tc>
                <a:tc>
                  <a:txBody>
                    <a:bodyPr/>
                    <a:lstStyle/>
                    <a:p>
                      <a:r>
                        <a:rPr lang="en-US" dirty="0" smtClean="0"/>
                        <a:t>6.5</a:t>
                      </a:r>
                      <a:endParaRPr lang="en-US" dirty="0"/>
                    </a:p>
                  </a:txBody>
                  <a:tcPr/>
                </a:tc>
                <a:tc>
                  <a:txBody>
                    <a:bodyPr/>
                    <a:lstStyle/>
                    <a:p>
                      <a:r>
                        <a:rPr lang="en-US" dirty="0" smtClean="0"/>
                        <a:t>600</a:t>
                      </a:r>
                      <a:endParaRPr lang="en-US" dirty="0"/>
                    </a:p>
                  </a:txBody>
                  <a:tcPr/>
                </a:tc>
              </a:tr>
              <a:tr h="370840">
                <a:tc>
                  <a:txBody>
                    <a:bodyPr/>
                    <a:lstStyle/>
                    <a:p>
                      <a:r>
                        <a:rPr lang="zh-CN" altLang="en-US" dirty="0" smtClean="0"/>
                        <a:t>节能灯</a:t>
                      </a:r>
                      <a:endParaRPr lang="en-US" altLang="zh-CN" dirty="0" smtClean="0"/>
                    </a:p>
                  </a:txBody>
                  <a:tcPr/>
                </a:tc>
                <a:tc>
                  <a:txBody>
                    <a:bodyPr/>
                    <a:lstStyle/>
                    <a:p>
                      <a:r>
                        <a:rPr lang="en-US" dirty="0" smtClean="0"/>
                        <a:t>8</a:t>
                      </a:r>
                      <a:endParaRPr lang="en-US" dirty="0"/>
                    </a:p>
                  </a:txBody>
                  <a:tcPr/>
                </a:tc>
                <a:tc>
                  <a:txBody>
                    <a:bodyPr/>
                    <a:lstStyle/>
                    <a:p>
                      <a:r>
                        <a:rPr lang="en-US" dirty="0" smtClean="0"/>
                        <a:t>150</a:t>
                      </a:r>
                      <a:endParaRPr lang="en-US" dirty="0"/>
                    </a:p>
                  </a:txBody>
                  <a:tcPr/>
                </a:tc>
              </a:tr>
              <a:tr h="370840">
                <a:tc>
                  <a:txBody>
                    <a:bodyPr/>
                    <a:lstStyle/>
                    <a:p>
                      <a:r>
                        <a:rPr lang="zh-CN" altLang="en-US" dirty="0" smtClean="0"/>
                        <a:t>节能灯</a:t>
                      </a:r>
                      <a:endParaRPr lang="en-US" altLang="zh-CN" dirty="0" smtClean="0"/>
                    </a:p>
                  </a:txBody>
                  <a:tcPr/>
                </a:tc>
                <a:tc>
                  <a:txBody>
                    <a:bodyPr/>
                    <a:lstStyle/>
                    <a:p>
                      <a:r>
                        <a:rPr lang="en-US" dirty="0" smtClean="0"/>
                        <a:t>11</a:t>
                      </a:r>
                      <a:endParaRPr lang="en-US" dirty="0"/>
                    </a:p>
                  </a:txBody>
                  <a:tcPr/>
                </a:tc>
                <a:tc>
                  <a:txBody>
                    <a:bodyPr/>
                    <a:lstStyle/>
                    <a:p>
                      <a:r>
                        <a:rPr lang="en-US" dirty="0" smtClean="0"/>
                        <a:t>200</a:t>
                      </a:r>
                      <a:endParaRPr lang="en-US" dirty="0"/>
                    </a:p>
                  </a:txBody>
                  <a:tcPr/>
                </a:tc>
              </a:tr>
              <a:tr h="370840">
                <a:tc>
                  <a:txBody>
                    <a:bodyPr/>
                    <a:lstStyle/>
                    <a:p>
                      <a:r>
                        <a:rPr lang="zh-CN" altLang="en-US" dirty="0" smtClean="0"/>
                        <a:t>节能灯</a:t>
                      </a:r>
                      <a:endParaRPr lang="en-US" altLang="zh-CN" dirty="0" smtClean="0"/>
                    </a:p>
                  </a:txBody>
                  <a:tcPr/>
                </a:tc>
                <a:tc>
                  <a:txBody>
                    <a:bodyPr/>
                    <a:lstStyle/>
                    <a:p>
                      <a:r>
                        <a:rPr lang="en-US" dirty="0" smtClean="0"/>
                        <a:t>13</a:t>
                      </a:r>
                      <a:endParaRPr lang="en-US" dirty="0"/>
                    </a:p>
                  </a:txBody>
                  <a:tcPr/>
                </a:tc>
                <a:tc>
                  <a:txBody>
                    <a:bodyPr/>
                    <a:lstStyle/>
                    <a:p>
                      <a:r>
                        <a:rPr lang="en-US" dirty="0" smtClean="0"/>
                        <a:t>240</a:t>
                      </a:r>
                      <a:endParaRPr lang="en-US" dirty="0"/>
                    </a:p>
                  </a:txBody>
                  <a:tcPr/>
                </a:tc>
              </a:tr>
              <a:tr h="370840">
                <a:tc>
                  <a:txBody>
                    <a:bodyPr/>
                    <a:lstStyle/>
                    <a:p>
                      <a:r>
                        <a:rPr lang="zh-CN" altLang="en-US" dirty="0" smtClean="0"/>
                        <a:t>白炽灯</a:t>
                      </a:r>
                      <a:endParaRPr lang="en-US" altLang="zh-CN" dirty="0" smtClean="0"/>
                    </a:p>
                  </a:txBody>
                  <a:tcPr/>
                </a:tc>
                <a:tc>
                  <a:txBody>
                    <a:bodyPr/>
                    <a:lstStyle/>
                    <a:p>
                      <a:r>
                        <a:rPr lang="en-US" dirty="0" smtClean="0"/>
                        <a:t>25</a:t>
                      </a:r>
                      <a:endParaRPr lang="en-US" dirty="0"/>
                    </a:p>
                  </a:txBody>
                  <a:tcPr/>
                </a:tc>
                <a:tc>
                  <a:txBody>
                    <a:bodyPr/>
                    <a:lstStyle/>
                    <a:p>
                      <a:r>
                        <a:rPr lang="en-US" dirty="0" smtClean="0"/>
                        <a:t>280</a:t>
                      </a:r>
                      <a:endParaRPr lang="en-US" dirty="0"/>
                    </a:p>
                  </a:txBody>
                  <a:tcPr/>
                </a:tc>
              </a:tr>
              <a:tr h="370840">
                <a:tc>
                  <a:txBody>
                    <a:bodyPr/>
                    <a:lstStyle/>
                    <a:p>
                      <a:r>
                        <a:rPr lang="zh-CN" altLang="en-US" dirty="0" smtClean="0"/>
                        <a:t>白炽灯</a:t>
                      </a:r>
                      <a:endParaRPr lang="en-US" altLang="zh-CN" dirty="0" smtClean="0"/>
                    </a:p>
                  </a:txBody>
                  <a:tcPr/>
                </a:tc>
                <a:tc>
                  <a:txBody>
                    <a:bodyPr/>
                    <a:lstStyle/>
                    <a:p>
                      <a:r>
                        <a:rPr lang="en-US" dirty="0" smtClean="0"/>
                        <a:t>40</a:t>
                      </a:r>
                      <a:endParaRPr lang="en-US" dirty="0"/>
                    </a:p>
                  </a:txBody>
                  <a:tcPr/>
                </a:tc>
                <a:tc>
                  <a:txBody>
                    <a:bodyPr/>
                    <a:lstStyle/>
                    <a:p>
                      <a:r>
                        <a:rPr lang="en-US" dirty="0" smtClean="0"/>
                        <a:t>450</a:t>
                      </a:r>
                      <a:endParaRPr lang="en-US" dirty="0"/>
                    </a:p>
                  </a:txBody>
                  <a:tcPr/>
                </a:tc>
              </a:tr>
              <a:tr h="370840">
                <a:tc>
                  <a:txBody>
                    <a:bodyPr/>
                    <a:lstStyle/>
                    <a:p>
                      <a:r>
                        <a:rPr lang="zh-CN" altLang="en-US" dirty="0" smtClean="0"/>
                        <a:t>白炽灯</a:t>
                      </a:r>
                      <a:endParaRPr lang="en-US" altLang="zh-CN" dirty="0" smtClean="0"/>
                    </a:p>
                  </a:txBody>
                  <a:tcPr/>
                </a:tc>
                <a:tc>
                  <a:txBody>
                    <a:bodyPr/>
                    <a:lstStyle/>
                    <a:p>
                      <a:r>
                        <a:rPr lang="en-US" dirty="0" smtClean="0"/>
                        <a:t>60</a:t>
                      </a:r>
                      <a:endParaRPr lang="en-US" dirty="0"/>
                    </a:p>
                  </a:txBody>
                  <a:tcPr/>
                </a:tc>
                <a:tc>
                  <a:txBody>
                    <a:bodyPr/>
                    <a:lstStyle/>
                    <a:p>
                      <a:r>
                        <a:rPr lang="en-US" dirty="0" smtClean="0"/>
                        <a:t>680</a:t>
                      </a:r>
                      <a:endParaRPr lang="en-US" dirty="0"/>
                    </a:p>
                  </a:txBody>
                  <a:tcPr/>
                </a:tc>
              </a:tr>
            </a:tbl>
          </a:graphicData>
        </a:graphic>
      </p:graphicFrame>
    </p:spTree>
    <p:extLst>
      <p:ext uri="{BB962C8B-B14F-4D97-AF65-F5344CB8AC3E}">
        <p14:creationId xmlns:p14="http://schemas.microsoft.com/office/powerpoint/2010/main" val="17851167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对特征样本</a:t>
            </a:r>
            <a:r>
              <a:rPr lang="en-US" altLang="zh-CN" dirty="0" smtClean="0"/>
              <a:t>[30W,400LM]</a:t>
            </a:r>
            <a:r>
              <a:rPr lang="zh-CN" altLang="en-US" dirty="0" smtClean="0"/>
              <a:t>进行预测</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233" y="1516182"/>
            <a:ext cx="8099534" cy="5086507"/>
          </a:xfrm>
          <a:prstGeom prst="rect">
            <a:avLst/>
          </a:prstGeom>
        </p:spPr>
      </p:pic>
    </p:spTree>
    <p:extLst>
      <p:ext uri="{BB962C8B-B14F-4D97-AF65-F5344CB8AC3E}">
        <p14:creationId xmlns:p14="http://schemas.microsoft.com/office/powerpoint/2010/main" val="491427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6131" y="1488564"/>
            <a:ext cx="1479115" cy="1325563"/>
          </a:xfrm>
        </p:spPr>
        <p:txBody>
          <a:bodyPr/>
          <a:lstStyle/>
          <a:p>
            <a:r>
              <a:rPr lang="zh-CN" altLang="en-US" smtClean="0"/>
              <a:t>位图</a:t>
            </a:r>
            <a:endParaRPr lang="en-US" dirty="0"/>
          </a:p>
        </p:txBody>
      </p:sp>
      <p:sp>
        <p:nvSpPr>
          <p:cNvPr id="4" name="TextBox 3"/>
          <p:cNvSpPr txBox="1"/>
          <p:nvPr/>
        </p:nvSpPr>
        <p:spPr>
          <a:xfrm>
            <a:off x="4128428" y="3056352"/>
            <a:ext cx="3634521" cy="369332"/>
          </a:xfrm>
          <a:prstGeom prst="rect">
            <a:avLst/>
          </a:prstGeom>
          <a:noFill/>
        </p:spPr>
        <p:txBody>
          <a:bodyPr wrap="none" rtlCol="0">
            <a:spAutoFit/>
          </a:bodyPr>
          <a:lstStyle/>
          <a:p>
            <a:r>
              <a:rPr lang="zh-CN" altLang="en-US" dirty="0" smtClean="0"/>
              <a:t>理解计算机存储及呈现图像的原理</a:t>
            </a:r>
            <a:endParaRPr lang="en-US" dirty="0"/>
          </a:p>
        </p:txBody>
      </p:sp>
    </p:spTree>
    <p:extLst>
      <p:ext uri="{BB962C8B-B14F-4D97-AF65-F5344CB8AC3E}">
        <p14:creationId xmlns:p14="http://schemas.microsoft.com/office/powerpoint/2010/main" val="1555651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三原色</a:t>
            </a:r>
            <a:endParaRPr lang="en-US" dirty="0"/>
          </a:p>
        </p:txBody>
      </p:sp>
      <p:grpSp>
        <p:nvGrpSpPr>
          <p:cNvPr id="12" name="Group 11"/>
          <p:cNvGrpSpPr/>
          <p:nvPr/>
        </p:nvGrpSpPr>
        <p:grpSpPr>
          <a:xfrm>
            <a:off x="2049517" y="1923394"/>
            <a:ext cx="2880000" cy="2880000"/>
            <a:chOff x="1040524" y="1860332"/>
            <a:chExt cx="2880000" cy="2880000"/>
          </a:xfrm>
        </p:grpSpPr>
        <p:sp>
          <p:nvSpPr>
            <p:cNvPr id="5" name="Pie 4"/>
            <p:cNvSpPr/>
            <p:nvPr/>
          </p:nvSpPr>
          <p:spPr>
            <a:xfrm>
              <a:off x="1040524" y="1860332"/>
              <a:ext cx="2880000" cy="2880000"/>
            </a:xfrm>
            <a:prstGeom prst="pie">
              <a:avLst>
                <a:gd name="adj1" fmla="val 9062697"/>
                <a:gd name="adj2" fmla="val 16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Pie 5"/>
            <p:cNvSpPr/>
            <p:nvPr/>
          </p:nvSpPr>
          <p:spPr>
            <a:xfrm>
              <a:off x="1040524" y="1860332"/>
              <a:ext cx="2880000" cy="2880000"/>
            </a:xfrm>
            <a:prstGeom prst="pie">
              <a:avLst>
                <a:gd name="adj1" fmla="val 16190817"/>
                <a:gd name="adj2" fmla="val 2088956"/>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 name="Pie 6"/>
            <p:cNvSpPr/>
            <p:nvPr/>
          </p:nvSpPr>
          <p:spPr>
            <a:xfrm>
              <a:off x="1040524" y="1860332"/>
              <a:ext cx="2880000" cy="2880000"/>
            </a:xfrm>
            <a:prstGeom prst="pie">
              <a:avLst>
                <a:gd name="adj1" fmla="val 2079788"/>
                <a:gd name="adj2" fmla="val 9088010"/>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13" name="Oval 12"/>
          <p:cNvSpPr/>
          <p:nvPr/>
        </p:nvSpPr>
        <p:spPr>
          <a:xfrm>
            <a:off x="7441325" y="1923394"/>
            <a:ext cx="2880000" cy="288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 name="Right Arrow 13"/>
          <p:cNvSpPr/>
          <p:nvPr/>
        </p:nvSpPr>
        <p:spPr>
          <a:xfrm>
            <a:off x="5271021" y="3247696"/>
            <a:ext cx="1828800" cy="268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80778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heckerboard(across)">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2919</TotalTime>
  <Words>1246</Words>
  <Application>Microsoft Macintosh PowerPoint</Application>
  <PresentationFormat>Widescreen</PresentationFormat>
  <Paragraphs>228</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Calibri</vt:lpstr>
      <vt:lpstr>Calibri Light</vt:lpstr>
      <vt:lpstr>DengXian</vt:lpstr>
      <vt:lpstr>DengXian Light</vt:lpstr>
      <vt:lpstr>Mangal</vt:lpstr>
      <vt:lpstr>Arial</vt:lpstr>
      <vt:lpstr>Office Theme</vt:lpstr>
      <vt:lpstr>机器学习之手写识别</vt:lpstr>
      <vt:lpstr>机器学习程序工作流程</vt:lpstr>
      <vt:lpstr>识别照明灯范例讲解</vt:lpstr>
      <vt:lpstr>区分照明灯</vt:lpstr>
      <vt:lpstr>通过外观不容易区分的照明灯</vt:lpstr>
      <vt:lpstr>照明灯特征参数</vt:lpstr>
      <vt:lpstr>对特征样本[30W,400LM]进行预测</vt:lpstr>
      <vt:lpstr>位图</vt:lpstr>
      <vt:lpstr>三原色</vt:lpstr>
      <vt:lpstr>红绿</vt:lpstr>
      <vt:lpstr>红蓝</vt:lpstr>
      <vt:lpstr>蓝绿</vt:lpstr>
      <vt:lpstr>三原色不同比例可以搭配出所有颜色</vt:lpstr>
      <vt:lpstr>图像叠加</vt:lpstr>
      <vt:lpstr>位图放大</vt:lpstr>
      <vt:lpstr>总结</vt:lpstr>
      <vt:lpstr>延伸</vt:lpstr>
      <vt:lpstr>JavaScript获取图片数据</vt:lpstr>
      <vt:lpstr>JavaScript获取图片数据流程</vt:lpstr>
      <vt:lpstr>手写识别原理</vt:lpstr>
      <vt:lpstr>定义图片规格</vt:lpstr>
      <vt:lpstr>数据对应</vt:lpstr>
      <vt:lpstr>数据合并训练</vt:lpstr>
      <vt:lpstr>预测</vt:lpstr>
      <vt:lpstr>选择合适的分类器</vt:lpstr>
      <vt:lpstr>决策树</vt:lpstr>
      <vt:lpstr>邮递时间预测</vt:lpstr>
      <vt:lpstr>近邻分类器</vt:lpstr>
      <vt:lpstr>计算两点之间距离</vt:lpstr>
      <vt:lpstr>图片数据</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机器学习之手写识别</dc:title>
  <dc:creator>Peter Chaney</dc:creator>
  <cp:lastModifiedBy>Peter Chaney</cp:lastModifiedBy>
  <cp:revision>608</cp:revision>
  <dcterms:created xsi:type="dcterms:W3CDTF">2018-03-08T05:48:04Z</dcterms:created>
  <dcterms:modified xsi:type="dcterms:W3CDTF">2018-03-21T06:13:21Z</dcterms:modified>
</cp:coreProperties>
</file>