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 id="269" r:id="rId14"/>
    <p:sldId id="270" r:id="rId15"/>
    <p:sldId id="264" r:id="rId16"/>
    <p:sldId id="271" r:id="rId17"/>
    <p:sldId id="272" r:id="rId18"/>
    <p:sldId id="284" r:id="rId19"/>
    <p:sldId id="285" r:id="rId20"/>
    <p:sldId id="277" r:id="rId21"/>
    <p:sldId id="273" r:id="rId22"/>
    <p:sldId id="274" r:id="rId23"/>
    <p:sldId id="275" r:id="rId24"/>
    <p:sldId id="276" r:id="rId25"/>
    <p:sldId id="286" r:id="rId26"/>
    <p:sldId id="287" r:id="rId27"/>
    <p:sldId id="278" r:id="rId28"/>
    <p:sldId id="279"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部分" id="{F640F652-D37C-7842-B50E-D86FF0870DF9}">
          <p14:sldIdLst>
            <p14:sldId id="256"/>
            <p14:sldId id="257"/>
          </p14:sldIdLst>
        </p14:section>
        <p14:section name="识别照明灯" id="{B39833D8-8DC8-A447-88F0-149E622D934A}">
          <p14:sldIdLst>
            <p14:sldId id="262"/>
            <p14:sldId id="258"/>
            <p14:sldId id="259"/>
            <p14:sldId id="260"/>
            <p14:sldId id="261"/>
          </p14:sldIdLst>
        </p14:section>
        <p14:section name="位图" id="{BFB8DD58-21AA-CB41-BD86-A38573269500}">
          <p14:sldIdLst>
            <p14:sldId id="263"/>
            <p14:sldId id="265"/>
            <p14:sldId id="266"/>
            <p14:sldId id="267"/>
            <p14:sldId id="268"/>
            <p14:sldId id="269"/>
            <p14:sldId id="270"/>
            <p14:sldId id="264"/>
            <p14:sldId id="271"/>
            <p14:sldId id="272"/>
          </p14:sldIdLst>
        </p14:section>
        <p14:section name="JavaScript获取图片数据" id="{60047BBF-AB2B-B940-ADDB-7F93C7252342}">
          <p14:sldIdLst>
            <p14:sldId id="284"/>
            <p14:sldId id="285"/>
          </p14:sldIdLst>
        </p14:section>
        <p14:section name="手写识别原理" id="{FEAA8BB8-61E1-BF43-9761-75F4248FC9AD}">
          <p14:sldIdLst>
            <p14:sldId id="277"/>
            <p14:sldId id="273"/>
            <p14:sldId id="274"/>
            <p14:sldId id="275"/>
            <p14:sldId id="276"/>
          </p14:sldIdLst>
        </p14:section>
        <p14:section name="提取图片数据" id="{2B2012F7-637A-5744-91CB-8E7963BB0AAE}">
          <p14:sldIdLst>
            <p14:sldId id="286"/>
            <p14:sldId id="287"/>
          </p14:sldIdLst>
        </p14:section>
        <p14:section name="选择合适的分类器" id="{1C4FD6CF-51E2-354C-93B1-4A55A4F4E6DE}">
          <p14:sldIdLst>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AE37"/>
    <a:srgbClr val="0000FF"/>
    <a:srgbClr val="FF0000"/>
    <a:srgbClr val="DEC778"/>
    <a:srgbClr val="FFB54C"/>
    <a:srgbClr val="00FF00"/>
    <a:srgbClr val="FFFF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268"/>
  </p:normalViewPr>
  <p:slideViewPr>
    <p:cSldViewPr snapToGrid="0" snapToObjects="1">
      <p:cViewPr varScale="1">
        <p:scale>
          <a:sx n="81" d="100"/>
          <a:sy n="81" d="100"/>
        </p:scale>
        <p:origin x="20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280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8887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163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20900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C1808-FC4B-3644-BDA2-BAA4F954847D}"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4762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C1808-FC4B-3644-BDA2-BAA4F954847D}"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09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C1808-FC4B-3644-BDA2-BAA4F954847D}" type="datetimeFigureOut">
              <a:rPr lang="en-US" smtClean="0"/>
              <a:t>3/22/18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510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C1808-FC4B-3644-BDA2-BAA4F954847D}" type="datetimeFigureOut">
              <a:rPr lang="en-US" smtClean="0"/>
              <a:t>3/22/18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945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C1808-FC4B-3644-BDA2-BAA4F954847D}" type="datetimeFigureOut">
              <a:rPr lang="en-US" smtClean="0"/>
              <a:t>3/22/18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7860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6598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61962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C1808-FC4B-3644-BDA2-BAA4F954847D}" type="datetimeFigureOut">
              <a:rPr lang="en-US" smtClean="0"/>
              <a:t>3/22/18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BA30-4F85-DF4D-9B65-77C2D4EA1DB9}" type="slidenum">
              <a:rPr lang="en-US" smtClean="0"/>
              <a:t>‹#›</a:t>
            </a:fld>
            <a:endParaRPr lang="en-US"/>
          </a:p>
        </p:txBody>
      </p:sp>
    </p:spTree>
    <p:extLst>
      <p:ext uri="{BB962C8B-B14F-4D97-AF65-F5344CB8AC3E}">
        <p14:creationId xmlns:p14="http://schemas.microsoft.com/office/powerpoint/2010/main" val="127055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机器学习之手写识别</a:t>
            </a:r>
            <a:endParaRPr lang="en-US" dirty="0"/>
          </a:p>
        </p:txBody>
      </p:sp>
      <p:sp>
        <p:nvSpPr>
          <p:cNvPr id="3" name="Subtitle 2"/>
          <p:cNvSpPr>
            <a:spLocks noGrp="1"/>
          </p:cNvSpPr>
          <p:nvPr>
            <p:ph type="subTitle" idx="1"/>
          </p:nvPr>
        </p:nvSpPr>
        <p:spPr/>
        <p:txBody>
          <a:bodyPr/>
          <a:lstStyle/>
          <a:p>
            <a:r>
              <a:rPr lang="en-US" dirty="0" err="1"/>
              <a:t>y</a:t>
            </a:r>
            <a:r>
              <a:rPr lang="en-US" dirty="0" err="1" smtClean="0"/>
              <a:t>unp.top</a:t>
            </a:r>
            <a:endParaRPr lang="en-US" dirty="0"/>
          </a:p>
        </p:txBody>
      </p:sp>
    </p:spTree>
    <p:extLst>
      <p:ext uri="{BB962C8B-B14F-4D97-AF65-F5344CB8AC3E}">
        <p14:creationId xmlns:p14="http://schemas.microsoft.com/office/powerpoint/2010/main" val="56565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红绿</a:t>
            </a:r>
            <a:endParaRPr lang="en-US" dirty="0"/>
          </a:p>
        </p:txBody>
      </p:sp>
      <p:grpSp>
        <p:nvGrpSpPr>
          <p:cNvPr id="6" name="Group 5"/>
          <p:cNvGrpSpPr/>
          <p:nvPr/>
        </p:nvGrpSpPr>
        <p:grpSpPr>
          <a:xfrm>
            <a:off x="1939159" y="2317531"/>
            <a:ext cx="2880000" cy="2880000"/>
            <a:chOff x="1939159" y="2317531"/>
            <a:chExt cx="2880000" cy="2880000"/>
          </a:xfrm>
        </p:grpSpPr>
        <p:sp>
          <p:nvSpPr>
            <p:cNvPr id="4" name="Pie 3"/>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Pie 4"/>
            <p:cNvSpPr/>
            <p:nvPr/>
          </p:nvSpPr>
          <p:spPr>
            <a:xfrm>
              <a:off x="1939159" y="2317531"/>
              <a:ext cx="2880000" cy="2880000"/>
            </a:xfrm>
            <a:prstGeom prst="pie">
              <a:avLst>
                <a:gd name="adj1" fmla="val 16182713"/>
                <a:gd name="adj2" fmla="val 5356804"/>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20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红蓝</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2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蓝绿</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094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三原色不同比例可以搭配出所有颜色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259466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1527691"/>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1520002"/>
                <a:gd name="adj2" fmla="val 265718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rgbClr val="FFB54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211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图像叠加</a:t>
            </a:r>
            <a:endParaRPr lang="en-US" dirty="0"/>
          </a:p>
        </p:txBody>
      </p:sp>
      <p:sp>
        <p:nvSpPr>
          <p:cNvPr id="4" name="Oval 3"/>
          <p:cNvSpPr/>
          <p:nvPr/>
        </p:nvSpPr>
        <p:spPr>
          <a:xfrm>
            <a:off x="819807"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Oval 4"/>
          <p:cNvSpPr/>
          <p:nvPr/>
        </p:nvSpPr>
        <p:spPr>
          <a:xfrm>
            <a:off x="825144" y="2839052"/>
            <a:ext cx="2880000" cy="288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Oval 5"/>
          <p:cNvSpPr/>
          <p:nvPr/>
        </p:nvSpPr>
        <p:spPr>
          <a:xfrm>
            <a:off x="5102763"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Oval 6"/>
          <p:cNvSpPr/>
          <p:nvPr/>
        </p:nvSpPr>
        <p:spPr>
          <a:xfrm>
            <a:off x="5108100" y="2839052"/>
            <a:ext cx="2880000" cy="2880000"/>
          </a:xfrm>
          <a:prstGeom prst="ellipse">
            <a:avLst/>
          </a:prstGeom>
          <a:solidFill>
            <a:srgbClr val="0000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3980946" y="3531476"/>
            <a:ext cx="882869"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74" y="1914415"/>
            <a:ext cx="2794000" cy="3517900"/>
          </a:xfrm>
          <a:prstGeom prst="rect">
            <a:avLst/>
          </a:prstGeom>
        </p:spPr>
      </p:pic>
      <p:cxnSp>
        <p:nvCxnSpPr>
          <p:cNvPr id="11" name="Straight Arrow Connector 10"/>
          <p:cNvCxnSpPr/>
          <p:nvPr/>
        </p:nvCxnSpPr>
        <p:spPr>
          <a:xfrm flipV="1">
            <a:off x="7693572" y="3815255"/>
            <a:ext cx="1198180" cy="77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位图放大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59" y="2427430"/>
            <a:ext cx="2540000" cy="2540000"/>
          </a:xfrm>
        </p:spPr>
      </p:pic>
      <p:sp>
        <p:nvSpPr>
          <p:cNvPr id="6" name="Rectangle 5"/>
          <p:cNvSpPr/>
          <p:nvPr/>
        </p:nvSpPr>
        <p:spPr>
          <a:xfrm>
            <a:off x="1664589" y="4192977"/>
            <a:ext cx="342378" cy="34237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410" y="2478230"/>
            <a:ext cx="2489200" cy="2489200"/>
          </a:xfrm>
          <a:prstGeom prst="rect">
            <a:avLst/>
          </a:prstGeom>
        </p:spPr>
      </p:pic>
      <p:sp>
        <p:nvSpPr>
          <p:cNvPr id="8" name="Right Arrow 7"/>
          <p:cNvSpPr/>
          <p:nvPr/>
        </p:nvSpPr>
        <p:spPr>
          <a:xfrm rot="20425066">
            <a:off x="1971400" y="3925598"/>
            <a:ext cx="1949741" cy="244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4004438" y="4461191"/>
            <a:ext cx="324000" cy="324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5947" y="2884630"/>
            <a:ext cx="2748038" cy="1625600"/>
          </a:xfrm>
          <a:prstGeom prst="rect">
            <a:avLst/>
          </a:prstGeom>
        </p:spPr>
      </p:pic>
      <p:sp>
        <p:nvSpPr>
          <p:cNvPr id="13" name="Rectangle 12"/>
          <p:cNvSpPr/>
          <p:nvPr/>
        </p:nvSpPr>
        <p:spPr>
          <a:xfrm>
            <a:off x="7348935" y="3263902"/>
            <a:ext cx="917856" cy="917856"/>
          </a:xfrm>
          <a:prstGeom prst="rect">
            <a:avLst/>
          </a:prstGeom>
          <a:solidFill>
            <a:srgbClr val="BAAE3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5" name="Straight Arrow Connector 14"/>
          <p:cNvCxnSpPr>
            <a:stCxn id="10" idx="3"/>
            <a:endCxn id="13" idx="1"/>
          </p:cNvCxnSpPr>
          <p:nvPr/>
        </p:nvCxnSpPr>
        <p:spPr>
          <a:xfrm flipV="1">
            <a:off x="4328438" y="3722830"/>
            <a:ext cx="3020497" cy="90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8332055" y="3602834"/>
            <a:ext cx="688431" cy="212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5256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4" name="TextBox 3"/>
          <p:cNvSpPr txBox="1"/>
          <p:nvPr/>
        </p:nvSpPr>
        <p:spPr>
          <a:xfrm>
            <a:off x="838200" y="1690688"/>
            <a:ext cx="8687443" cy="1477328"/>
          </a:xfrm>
          <a:prstGeom prst="rect">
            <a:avLst/>
          </a:prstGeom>
          <a:noFill/>
        </p:spPr>
        <p:txBody>
          <a:bodyPr wrap="none" rtlCol="0">
            <a:spAutoFit/>
          </a:bodyPr>
          <a:lstStyle/>
          <a:p>
            <a:pPr marL="342900" indent="-342900">
              <a:buFont typeface="+mj-lt"/>
              <a:buAutoNum type="arabicPeriod"/>
            </a:pPr>
            <a:r>
              <a:rPr lang="zh-CN" altLang="en-US" dirty="0" smtClean="0"/>
              <a:t>计算机存储颜色用</a:t>
            </a:r>
            <a:r>
              <a:rPr lang="en-US" altLang="zh-CN" dirty="0" smtClean="0"/>
              <a:t>4</a:t>
            </a:r>
            <a:r>
              <a:rPr lang="zh-CN" altLang="en-US" dirty="0" smtClean="0"/>
              <a:t>个数值，分别为</a:t>
            </a:r>
            <a:r>
              <a:rPr lang="en-US" altLang="zh-CN" dirty="0" smtClean="0"/>
              <a:t>RGBA(</a:t>
            </a:r>
            <a:r>
              <a:rPr lang="en-US" altLang="zh-CN" dirty="0" err="1" smtClean="0"/>
              <a:t>Red,Green,Blue,Alpha</a:t>
            </a:r>
            <a:r>
              <a:rPr lang="en-US" altLang="zh-CN" dirty="0" smtClean="0"/>
              <a:t>)</a:t>
            </a:r>
            <a:r>
              <a:rPr lang="zh-CN" altLang="en-US" dirty="0" smtClean="0"/>
              <a:t>四个颜色通道的值</a:t>
            </a:r>
            <a:endParaRPr lang="en-US" altLang="zh-CN" dirty="0" smtClean="0"/>
          </a:p>
          <a:p>
            <a:pPr marL="342900" indent="-342900">
              <a:buFont typeface="+mj-lt"/>
              <a:buAutoNum type="arabicPeriod"/>
            </a:pPr>
            <a:r>
              <a:rPr lang="zh-CN" altLang="en-US" dirty="0" smtClean="0"/>
              <a:t>一个通道用一个字节存储</a:t>
            </a:r>
            <a:endParaRPr lang="en-US" altLang="zh-CN" dirty="0" smtClean="0"/>
          </a:p>
          <a:p>
            <a:pPr marL="342900" indent="-342900">
              <a:buFont typeface="+mj-lt"/>
              <a:buAutoNum type="arabicPeriod"/>
            </a:pPr>
            <a:r>
              <a:rPr lang="zh-CN" altLang="en-US" dirty="0" smtClean="0"/>
              <a:t>一个字节</a:t>
            </a:r>
            <a:r>
              <a:rPr lang="en-US" altLang="zh-CN" dirty="0" smtClean="0"/>
              <a:t>8</a:t>
            </a:r>
            <a:r>
              <a:rPr lang="zh-CN" altLang="en-US" dirty="0" smtClean="0"/>
              <a:t>个位，取值范围为 </a:t>
            </a:r>
            <a:r>
              <a:rPr lang="en-US" altLang="zh-CN" dirty="0" smtClean="0"/>
              <a:t>[0,256)</a:t>
            </a:r>
          </a:p>
          <a:p>
            <a:pPr marL="342900" indent="-342900">
              <a:buFont typeface="+mj-lt"/>
              <a:buAutoNum type="arabicPeriod"/>
            </a:pPr>
            <a:r>
              <a:rPr lang="zh-CN" altLang="en-US" dirty="0" smtClean="0"/>
              <a:t>一个颜色值用</a:t>
            </a:r>
            <a:r>
              <a:rPr lang="en-US" altLang="zh-CN" dirty="0" smtClean="0"/>
              <a:t>4</a:t>
            </a:r>
            <a:r>
              <a:rPr lang="zh-CN" altLang="en-US" dirty="0" smtClean="0"/>
              <a:t>个字节存储，也称用</a:t>
            </a:r>
            <a:r>
              <a:rPr lang="en-US" altLang="zh-CN" dirty="0" smtClean="0"/>
              <a:t>32</a:t>
            </a:r>
            <a:r>
              <a:rPr lang="zh-CN" altLang="en-US" dirty="0" smtClean="0"/>
              <a:t>位存储，这种方式存储的颜色称为</a:t>
            </a:r>
            <a:r>
              <a:rPr lang="en-US" altLang="zh-CN" dirty="0" smtClean="0"/>
              <a:t>32</a:t>
            </a:r>
            <a:r>
              <a:rPr lang="zh-CN" altLang="en-US" dirty="0" smtClean="0"/>
              <a:t>位颜色</a:t>
            </a:r>
            <a:endParaRPr lang="en-US" altLang="zh-CN" dirty="0" smtClean="0"/>
          </a:p>
          <a:p>
            <a:pPr marL="342900" indent="-342900">
              <a:buFont typeface="+mj-lt"/>
              <a:buAutoNum type="arabicPeriod"/>
            </a:pPr>
            <a:endParaRPr lang="en-US" dirty="0"/>
          </a:p>
        </p:txBody>
      </p:sp>
      <p:sp>
        <p:nvSpPr>
          <p:cNvPr id="6" name="Oval 5"/>
          <p:cNvSpPr/>
          <p:nvPr/>
        </p:nvSpPr>
        <p:spPr>
          <a:xfrm>
            <a:off x="1865826" y="3973116"/>
            <a:ext cx="1260000" cy="126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41" y="3168016"/>
            <a:ext cx="2768600" cy="2870200"/>
          </a:xfrm>
          <a:prstGeom prst="rect">
            <a:avLst/>
          </a:prstGeom>
        </p:spPr>
      </p:pic>
      <p:sp>
        <p:nvSpPr>
          <p:cNvPr id="8" name="TextBox 7"/>
          <p:cNvSpPr txBox="1"/>
          <p:nvPr/>
        </p:nvSpPr>
        <p:spPr>
          <a:xfrm>
            <a:off x="8415654" y="4002951"/>
            <a:ext cx="1120820" cy="1200329"/>
          </a:xfrm>
          <a:prstGeom prst="rect">
            <a:avLst/>
          </a:prstGeom>
          <a:noFill/>
        </p:spPr>
        <p:txBody>
          <a:bodyPr wrap="none" rtlCol="0">
            <a:spAutoFit/>
          </a:bodyPr>
          <a:lstStyle/>
          <a:p>
            <a:r>
              <a:rPr lang="en-US" dirty="0" smtClean="0"/>
              <a:t>00000000</a:t>
            </a:r>
          </a:p>
          <a:p>
            <a:r>
              <a:rPr lang="en-US" dirty="0" smtClean="0"/>
              <a:t>00000000</a:t>
            </a:r>
          </a:p>
          <a:p>
            <a:r>
              <a:rPr lang="en-US" dirty="0" smtClean="0"/>
              <a:t>11111111</a:t>
            </a:r>
          </a:p>
          <a:p>
            <a:r>
              <a:rPr lang="en-US" dirty="0" smtClean="0"/>
              <a:t>11111111</a:t>
            </a:r>
            <a:endParaRPr lang="en-US" dirty="0"/>
          </a:p>
        </p:txBody>
      </p:sp>
      <p:sp>
        <p:nvSpPr>
          <p:cNvPr id="9" name="Right Arrow 8"/>
          <p:cNvSpPr/>
          <p:nvPr/>
        </p:nvSpPr>
        <p:spPr>
          <a:xfrm>
            <a:off x="3338347" y="4493579"/>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ight Arrow 10"/>
          <p:cNvSpPr/>
          <p:nvPr/>
        </p:nvSpPr>
        <p:spPr>
          <a:xfrm>
            <a:off x="7367561" y="4484874"/>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710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406"/>
            <a:ext cx="2540000" cy="2540000"/>
          </a:xfrm>
        </p:spPr>
      </p:pic>
      <p:sp>
        <p:nvSpPr>
          <p:cNvPr id="5" name="TextBox 4"/>
          <p:cNvSpPr txBox="1"/>
          <p:nvPr/>
        </p:nvSpPr>
        <p:spPr>
          <a:xfrm>
            <a:off x="4067573" y="2806571"/>
            <a:ext cx="1903278" cy="369332"/>
          </a:xfrm>
          <a:prstGeom prst="rect">
            <a:avLst/>
          </a:prstGeom>
          <a:noFill/>
        </p:spPr>
        <p:txBody>
          <a:bodyPr wrap="none" rtlCol="0">
            <a:spAutoFit/>
          </a:bodyPr>
          <a:lstStyle/>
          <a:p>
            <a:r>
              <a:rPr lang="en-US" dirty="0" smtClean="0"/>
              <a:t>200x200=40000</a:t>
            </a:r>
            <a:r>
              <a:rPr lang="en-US" altLang="zh-CN" dirty="0" smtClean="0"/>
              <a:t>px</a:t>
            </a:r>
            <a:endParaRPr lang="en-US" dirty="0"/>
          </a:p>
        </p:txBody>
      </p:sp>
      <p:sp>
        <p:nvSpPr>
          <p:cNvPr id="7" name="TextBox 6"/>
          <p:cNvSpPr txBox="1"/>
          <p:nvPr/>
        </p:nvSpPr>
        <p:spPr>
          <a:xfrm>
            <a:off x="4067573" y="3319436"/>
            <a:ext cx="1925527" cy="369332"/>
          </a:xfrm>
          <a:prstGeom prst="rect">
            <a:avLst/>
          </a:prstGeom>
          <a:noFill/>
        </p:spPr>
        <p:txBody>
          <a:bodyPr wrap="none" rtlCol="0">
            <a:spAutoFit/>
          </a:bodyPr>
          <a:lstStyle/>
          <a:p>
            <a:r>
              <a:rPr lang="en-US" dirty="0" smtClean="0"/>
              <a:t>40000x4=160000b</a:t>
            </a:r>
            <a:endParaRPr lang="en-US" dirty="0"/>
          </a:p>
        </p:txBody>
      </p:sp>
      <p:sp>
        <p:nvSpPr>
          <p:cNvPr id="8" name="TextBox 7"/>
          <p:cNvSpPr txBox="1"/>
          <p:nvPr/>
        </p:nvSpPr>
        <p:spPr>
          <a:xfrm>
            <a:off x="4067573" y="3832301"/>
            <a:ext cx="2534668" cy="369332"/>
          </a:xfrm>
          <a:prstGeom prst="rect">
            <a:avLst/>
          </a:prstGeom>
          <a:noFill/>
        </p:spPr>
        <p:txBody>
          <a:bodyPr wrap="none" rtlCol="0">
            <a:spAutoFit/>
          </a:bodyPr>
          <a:lstStyle/>
          <a:p>
            <a:r>
              <a:rPr lang="en-US" dirty="0" smtClean="0"/>
              <a:t>160000/1024 = 156.25kb</a:t>
            </a:r>
            <a:endParaRPr lang="en-US" dirty="0"/>
          </a:p>
        </p:txBody>
      </p:sp>
      <p:sp>
        <p:nvSpPr>
          <p:cNvPr id="9" name="Right Arrow 8"/>
          <p:cNvSpPr/>
          <p:nvPr/>
        </p:nvSpPr>
        <p:spPr>
          <a:xfrm>
            <a:off x="7174665" y="3465748"/>
            <a:ext cx="1382751" cy="30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p:cNvSpPr txBox="1"/>
          <p:nvPr/>
        </p:nvSpPr>
        <p:spPr>
          <a:xfrm>
            <a:off x="7464596" y="2943925"/>
            <a:ext cx="646331" cy="369332"/>
          </a:xfrm>
          <a:prstGeom prst="rect">
            <a:avLst/>
          </a:prstGeom>
          <a:noFill/>
        </p:spPr>
        <p:txBody>
          <a:bodyPr wrap="none" rtlCol="0">
            <a:spAutoFit/>
          </a:bodyPr>
          <a:lstStyle/>
          <a:p>
            <a:r>
              <a:rPr lang="zh-CN" altLang="en-US" dirty="0" smtClean="0"/>
              <a:t>压缩</a:t>
            </a:r>
            <a:endParaRPr lang="en-US" dirty="0"/>
          </a:p>
        </p:txBody>
      </p:sp>
      <p:sp>
        <p:nvSpPr>
          <p:cNvPr id="11" name="TextBox 10"/>
          <p:cNvSpPr txBox="1"/>
          <p:nvPr/>
        </p:nvSpPr>
        <p:spPr>
          <a:xfrm>
            <a:off x="8933329" y="2437239"/>
            <a:ext cx="585417" cy="369332"/>
          </a:xfrm>
          <a:prstGeom prst="rect">
            <a:avLst/>
          </a:prstGeom>
          <a:noFill/>
        </p:spPr>
        <p:txBody>
          <a:bodyPr wrap="none" rtlCol="0">
            <a:spAutoFit/>
          </a:bodyPr>
          <a:lstStyle/>
          <a:p>
            <a:r>
              <a:rPr lang="en-US" dirty="0" smtClean="0"/>
              <a:t>jpeg</a:t>
            </a:r>
            <a:endParaRPr lang="en-US" dirty="0"/>
          </a:p>
        </p:txBody>
      </p:sp>
      <p:sp>
        <p:nvSpPr>
          <p:cNvPr id="12" name="TextBox 11"/>
          <p:cNvSpPr txBox="1"/>
          <p:nvPr/>
        </p:nvSpPr>
        <p:spPr>
          <a:xfrm>
            <a:off x="8955631" y="3036758"/>
            <a:ext cx="537327" cy="369332"/>
          </a:xfrm>
          <a:prstGeom prst="rect">
            <a:avLst/>
          </a:prstGeom>
          <a:noFill/>
        </p:spPr>
        <p:txBody>
          <a:bodyPr wrap="none" rtlCol="0">
            <a:spAutoFit/>
          </a:bodyPr>
          <a:lstStyle/>
          <a:p>
            <a:r>
              <a:rPr lang="en-US" dirty="0" err="1" smtClean="0"/>
              <a:t>png</a:t>
            </a:r>
            <a:endParaRPr lang="en-US" dirty="0"/>
          </a:p>
        </p:txBody>
      </p:sp>
      <p:sp>
        <p:nvSpPr>
          <p:cNvPr id="13" name="TextBox 12"/>
          <p:cNvSpPr txBox="1"/>
          <p:nvPr/>
        </p:nvSpPr>
        <p:spPr>
          <a:xfrm>
            <a:off x="8955631" y="3636277"/>
            <a:ext cx="417102" cy="369332"/>
          </a:xfrm>
          <a:prstGeom prst="rect">
            <a:avLst/>
          </a:prstGeom>
          <a:noFill/>
        </p:spPr>
        <p:txBody>
          <a:bodyPr wrap="none" rtlCol="0">
            <a:spAutoFit/>
          </a:bodyPr>
          <a:lstStyle/>
          <a:p>
            <a:r>
              <a:rPr lang="en-US" smtClean="0"/>
              <a:t>gif</a:t>
            </a:r>
            <a:endParaRPr lang="en-US"/>
          </a:p>
        </p:txBody>
      </p:sp>
      <p:sp>
        <p:nvSpPr>
          <p:cNvPr id="14" name="TextBox 13"/>
          <p:cNvSpPr txBox="1"/>
          <p:nvPr/>
        </p:nvSpPr>
        <p:spPr>
          <a:xfrm>
            <a:off x="8933329" y="4235795"/>
            <a:ext cx="706988" cy="369332"/>
          </a:xfrm>
          <a:prstGeom prst="rect">
            <a:avLst/>
          </a:prstGeom>
          <a:noFill/>
        </p:spPr>
        <p:txBody>
          <a:bodyPr wrap="none" rtlCol="0">
            <a:spAutoFit/>
          </a:bodyPr>
          <a:lstStyle/>
          <a:p>
            <a:r>
              <a:rPr lang="en-US" dirty="0" err="1" smtClean="0"/>
              <a:t>webp</a:t>
            </a:r>
            <a:endParaRPr lang="en-US" dirty="0"/>
          </a:p>
        </p:txBody>
      </p:sp>
      <p:sp>
        <p:nvSpPr>
          <p:cNvPr id="15" name="Left Brace 14"/>
          <p:cNvSpPr/>
          <p:nvPr/>
        </p:nvSpPr>
        <p:spPr>
          <a:xfrm>
            <a:off x="8720253" y="2605853"/>
            <a:ext cx="257680" cy="1937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58148" y="4375074"/>
            <a:ext cx="1912703" cy="369332"/>
          </a:xfrm>
          <a:prstGeom prst="rect">
            <a:avLst/>
          </a:prstGeom>
          <a:noFill/>
        </p:spPr>
        <p:txBody>
          <a:bodyPr wrap="none" rtlCol="0">
            <a:spAutoFit/>
          </a:bodyPr>
          <a:lstStyle/>
          <a:p>
            <a:r>
              <a:rPr lang="zh-CN" altLang="en-US" dirty="0" smtClean="0"/>
              <a:t>图片实际大小</a:t>
            </a:r>
            <a:r>
              <a:rPr lang="en-US" altLang="zh-CN" dirty="0" smtClean="0"/>
              <a:t>8kb</a:t>
            </a:r>
            <a:endParaRPr lang="en-US" dirty="0"/>
          </a:p>
        </p:txBody>
      </p:sp>
    </p:spTree>
    <p:extLst>
      <p:ext uri="{BB962C8B-B14F-4D97-AF65-F5344CB8AC3E}">
        <p14:creationId xmlns:p14="http://schemas.microsoft.com/office/powerpoint/2010/main" val="1897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p:bldP spid="12" grpId="0"/>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463" y="2644862"/>
            <a:ext cx="6001011" cy="1325563"/>
          </a:xfrm>
        </p:spPr>
        <p:txBody>
          <a:bodyPr/>
          <a:lstStyle/>
          <a:p>
            <a:r>
              <a:rPr lang="en-US" dirty="0" smtClean="0"/>
              <a:t>JavaScript</a:t>
            </a:r>
            <a:r>
              <a:rPr lang="zh-CN" altLang="en-US" dirty="0" smtClean="0"/>
              <a:t>获取图片数据</a:t>
            </a:r>
            <a:endParaRPr lang="en-US" dirty="0"/>
          </a:p>
        </p:txBody>
      </p:sp>
    </p:spTree>
    <p:extLst>
      <p:ext uri="{BB962C8B-B14F-4D97-AF65-F5344CB8AC3E}">
        <p14:creationId xmlns:p14="http://schemas.microsoft.com/office/powerpoint/2010/main" val="2060656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r>
              <a:rPr lang="zh-CN" altLang="en-US" dirty="0" smtClean="0"/>
              <a:t>获取图片数据流程</a:t>
            </a:r>
            <a:endParaRPr lang="en-US" dirty="0"/>
          </a:p>
        </p:txBody>
      </p:sp>
      <p:sp>
        <p:nvSpPr>
          <p:cNvPr id="5" name="TextBox 4"/>
          <p:cNvSpPr txBox="1"/>
          <p:nvPr/>
        </p:nvSpPr>
        <p:spPr>
          <a:xfrm>
            <a:off x="5542002" y="2443655"/>
            <a:ext cx="1107996"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加载图片</a:t>
            </a:r>
            <a:endParaRPr lang="en-US" dirty="0"/>
          </a:p>
        </p:txBody>
      </p:sp>
      <p:sp>
        <p:nvSpPr>
          <p:cNvPr id="6" name="TextBox 5"/>
          <p:cNvSpPr txBox="1"/>
          <p:nvPr/>
        </p:nvSpPr>
        <p:spPr>
          <a:xfrm>
            <a:off x="4868998" y="3744310"/>
            <a:ext cx="2454005"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将图片绘制到</a:t>
            </a:r>
            <a:r>
              <a:rPr lang="en-US" altLang="zh-CN" dirty="0" smtClean="0"/>
              <a:t>Canvas</a:t>
            </a:r>
            <a:r>
              <a:rPr lang="zh-CN" altLang="en-US" dirty="0" smtClean="0"/>
              <a:t>上</a:t>
            </a:r>
            <a:endParaRPr lang="en-US" dirty="0"/>
          </a:p>
        </p:txBody>
      </p:sp>
      <p:sp>
        <p:nvSpPr>
          <p:cNvPr id="7" name="TextBox 6"/>
          <p:cNvSpPr txBox="1"/>
          <p:nvPr/>
        </p:nvSpPr>
        <p:spPr>
          <a:xfrm>
            <a:off x="4753581" y="5044966"/>
            <a:ext cx="2684838"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通过</a:t>
            </a:r>
            <a:r>
              <a:rPr lang="en-US" altLang="zh-CN" dirty="0" smtClean="0"/>
              <a:t>Canvas</a:t>
            </a:r>
            <a:r>
              <a:rPr lang="zh-CN" altLang="en-US" dirty="0" smtClean="0"/>
              <a:t>获取图片数据</a:t>
            </a:r>
            <a:endParaRPr lang="en-US" dirty="0"/>
          </a:p>
        </p:txBody>
      </p:sp>
      <p:cxnSp>
        <p:nvCxnSpPr>
          <p:cNvPr id="9" name="Straight Arrow Connector 8"/>
          <p:cNvCxnSpPr>
            <a:stCxn id="5" idx="2"/>
            <a:endCxn id="6" idx="0"/>
          </p:cNvCxnSpPr>
          <p:nvPr/>
        </p:nvCxnSpPr>
        <p:spPr>
          <a:xfrm>
            <a:off x="6096000" y="2812987"/>
            <a:ext cx="1" cy="9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6096000" y="4113642"/>
            <a:ext cx="1" cy="93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7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机器学习程序工作流程</a:t>
            </a:r>
            <a:endParaRPr lang="en-US" dirty="0"/>
          </a:p>
        </p:txBody>
      </p:sp>
      <p:sp>
        <p:nvSpPr>
          <p:cNvPr id="6" name="TextBox 5"/>
          <p:cNvSpPr txBox="1"/>
          <p:nvPr/>
        </p:nvSpPr>
        <p:spPr>
          <a:xfrm>
            <a:off x="1185041" y="3137338"/>
            <a:ext cx="2031325"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收集数据</a:t>
            </a:r>
            <a:endParaRPr lang="en-US" sz="3600" dirty="0"/>
          </a:p>
        </p:txBody>
      </p:sp>
      <p:sp>
        <p:nvSpPr>
          <p:cNvPr id="8" name="TextBox 7"/>
          <p:cNvSpPr txBox="1"/>
          <p:nvPr/>
        </p:nvSpPr>
        <p:spPr>
          <a:xfrm>
            <a:off x="5930985"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训练</a:t>
            </a:r>
            <a:endParaRPr lang="en-US" sz="3600" dirty="0"/>
          </a:p>
        </p:txBody>
      </p:sp>
      <p:sp>
        <p:nvSpPr>
          <p:cNvPr id="9" name="TextBox 8"/>
          <p:cNvSpPr txBox="1"/>
          <p:nvPr/>
        </p:nvSpPr>
        <p:spPr>
          <a:xfrm>
            <a:off x="9753599"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预测</a:t>
            </a:r>
            <a:endParaRPr lang="en-US" sz="3600" dirty="0"/>
          </a:p>
        </p:txBody>
      </p:sp>
      <p:sp>
        <p:nvSpPr>
          <p:cNvPr id="12" name="Right Arrow 11"/>
          <p:cNvSpPr/>
          <p:nvPr/>
        </p:nvSpPr>
        <p:spPr>
          <a:xfrm>
            <a:off x="3682924"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05539"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7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76" y="2528461"/>
            <a:ext cx="3889917" cy="1325563"/>
          </a:xfrm>
        </p:spPr>
        <p:txBody>
          <a:bodyPr/>
          <a:lstStyle/>
          <a:p>
            <a:r>
              <a:rPr lang="zh-CN" altLang="en-US" dirty="0" smtClean="0"/>
              <a:t>手写识别原理</a:t>
            </a:r>
            <a:endParaRPr lang="en-US" dirty="0"/>
          </a:p>
        </p:txBody>
      </p:sp>
    </p:spTree>
    <p:extLst>
      <p:ext uri="{BB962C8B-B14F-4D97-AF65-F5344CB8AC3E}">
        <p14:creationId xmlns:p14="http://schemas.microsoft.com/office/powerpoint/2010/main" val="20891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8857"/>
            <a:ext cx="2542032" cy="2542032"/>
          </a:xfrm>
          <a:prstGeom prst="rect">
            <a:avLst/>
          </a:prstGeom>
        </p:spPr>
      </p:pic>
      <p:sp>
        <p:nvSpPr>
          <p:cNvPr id="2" name="Title 1"/>
          <p:cNvSpPr>
            <a:spLocks noGrp="1"/>
          </p:cNvSpPr>
          <p:nvPr>
            <p:ph type="title"/>
          </p:nvPr>
        </p:nvSpPr>
        <p:spPr/>
        <p:txBody>
          <a:bodyPr/>
          <a:lstStyle/>
          <a:p>
            <a:r>
              <a:rPr lang="zh-CN" altLang="en-US" dirty="0" smtClean="0"/>
              <a:t>定义图片规格</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664" y="2800430"/>
            <a:ext cx="1800000" cy="1800000"/>
          </a:xfrm>
          <a:prstGeom prst="rect">
            <a:avLst/>
          </a:prstGeom>
        </p:spPr>
      </p:pic>
      <p:sp>
        <p:nvSpPr>
          <p:cNvPr id="6" name="Rectangle 5"/>
          <p:cNvSpPr/>
          <p:nvPr/>
        </p:nvSpPr>
        <p:spPr>
          <a:xfrm>
            <a:off x="838200" y="2318857"/>
            <a:ext cx="234689" cy="22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stCxn id="6" idx="3"/>
            <a:endCxn id="5" idx="1"/>
          </p:cNvCxnSpPr>
          <p:nvPr/>
        </p:nvCxnSpPr>
        <p:spPr>
          <a:xfrm>
            <a:off x="1072889" y="2429417"/>
            <a:ext cx="2954775" cy="127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797436"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86236" y="2128542"/>
            <a:ext cx="635302" cy="369332"/>
          </a:xfrm>
          <a:prstGeom prst="rect">
            <a:avLst/>
          </a:prstGeom>
          <a:noFill/>
        </p:spPr>
        <p:txBody>
          <a:bodyPr wrap="none" rtlCol="0">
            <a:spAutoFit/>
          </a:bodyPr>
          <a:lstStyle/>
          <a:p>
            <a:r>
              <a:rPr lang="en-US" dirty="0" smtClean="0"/>
              <a:t>20px</a:t>
            </a:r>
            <a:endParaRPr lang="en-US" dirty="0"/>
          </a:p>
        </p:txBody>
      </p:sp>
      <p:sp>
        <p:nvSpPr>
          <p:cNvPr id="12" name="Right Brace 11"/>
          <p:cNvSpPr/>
          <p:nvPr/>
        </p:nvSpPr>
        <p:spPr>
          <a:xfrm>
            <a:off x="6020897"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20438" y="3500144"/>
            <a:ext cx="635302" cy="369332"/>
          </a:xfrm>
          <a:prstGeom prst="rect">
            <a:avLst/>
          </a:prstGeom>
          <a:noFill/>
        </p:spPr>
        <p:txBody>
          <a:bodyPr wrap="none" rtlCol="0">
            <a:spAutoFit/>
          </a:bodyPr>
          <a:lstStyle/>
          <a:p>
            <a:r>
              <a:rPr lang="en-US" dirty="0" smtClean="0"/>
              <a:t>20px</a:t>
            </a:r>
            <a:endParaRPr lang="en-US" dirty="0"/>
          </a:p>
        </p:txBody>
      </p:sp>
      <p:sp>
        <p:nvSpPr>
          <p:cNvPr id="15" name="TextBox 14"/>
          <p:cNvSpPr txBox="1"/>
          <p:nvPr/>
        </p:nvSpPr>
        <p:spPr>
          <a:xfrm>
            <a:off x="7845186" y="365125"/>
            <a:ext cx="3570208" cy="618630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96,0,0,0,0,0,0,80,255,255,255,255,</a:t>
            </a:r>
          </a:p>
          <a:p>
            <a:r>
              <a:rPr lang="is-IS" dirty="0" smtClean="0"/>
              <a:t>255,255,255,255,255,255,255,64,0,</a:t>
            </a:r>
          </a:p>
          <a:p>
            <a:r>
              <a:rPr lang="is-IS" dirty="0" smtClean="0"/>
              <a:t>48,176,255,208,144,32,0,128,255,</a:t>
            </a:r>
          </a:p>
          <a:p>
            <a:r>
              <a:rPr lang="is-IS" dirty="0" smtClean="0"/>
              <a:t>255,255,255,255,255,255,255,255,</a:t>
            </a:r>
          </a:p>
          <a:p>
            <a:r>
              <a:rPr lang="is-IS" dirty="0" smtClean="0"/>
              <a:t>160,0,80,255,255, 255,255,255,224,</a:t>
            </a:r>
          </a:p>
          <a:p>
            <a:r>
              <a:rPr lang="is-IS" dirty="0" smtClean="0"/>
              <a:t>0,0,255,255, 255,255,255,255,255,</a:t>
            </a:r>
          </a:p>
          <a:p>
            <a:r>
              <a:rPr lang="is-IS" dirty="0" smtClean="0"/>
              <a:t>255,240,16,0,224,255,255,255,255,</a:t>
            </a:r>
          </a:p>
          <a:p>
            <a:r>
              <a:rPr lang="is-IS" dirty="0" smtClean="0"/>
              <a:t>255,255,48,0,192,255,</a:t>
            </a:r>
          </a:p>
          <a:p>
            <a:r>
              <a:rPr lang="is-IS" dirty="0" smtClean="0"/>
              <a:t>...</a:t>
            </a:r>
          </a:p>
          <a:p>
            <a:r>
              <a:rPr lang="is-IS" dirty="0" smtClean="0"/>
              <a:t>...</a:t>
            </a:r>
          </a:p>
          <a:p>
            <a:r>
              <a:rPr lang="is-IS" dirty="0" smtClean="0"/>
              <a:t>...</a:t>
            </a:r>
          </a:p>
          <a:p>
            <a:r>
              <a:rPr lang="is-IS" dirty="0" smtClean="0"/>
              <a:t>255,255,255,255,255,255,255,255,</a:t>
            </a:r>
          </a:p>
          <a:p>
            <a:r>
              <a:rPr lang="is-IS" dirty="0" smtClean="0"/>
              <a:t>255,255,255,255,255,255,255,255,</a:t>
            </a:r>
          </a:p>
          <a:p>
            <a:r>
              <a:rPr lang="is-IS" dirty="0" smtClean="0"/>
              <a:t>255,255,255,255,255,255,255,255</a:t>
            </a:r>
            <a:r>
              <a:rPr lang="is-IS" dirty="0"/>
              <a:t>]</a:t>
            </a:r>
            <a:endParaRPr lang="en-US" dirty="0"/>
          </a:p>
        </p:txBody>
      </p:sp>
      <p:sp>
        <p:nvSpPr>
          <p:cNvPr id="17" name="Right Arrow 16"/>
          <p:cNvSpPr/>
          <p:nvPr/>
        </p:nvSpPr>
        <p:spPr>
          <a:xfrm>
            <a:off x="7033668" y="3589873"/>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18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数据对应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81639"/>
            <a:ext cx="2542032" cy="2542032"/>
          </a:xfrm>
          <a:prstGeom prst="rect">
            <a:avLst/>
          </a:prstGeom>
        </p:spPr>
      </p:pic>
      <p:sp>
        <p:nvSpPr>
          <p:cNvPr id="8" name="Frame 7"/>
          <p:cNvSpPr/>
          <p:nvPr/>
        </p:nvSpPr>
        <p:spPr>
          <a:xfrm>
            <a:off x="1752600" y="2967199"/>
            <a:ext cx="2542032" cy="235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752600" y="322152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752600" y="347718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73283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3988489"/>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244143"/>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1752600" y="449979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752600" y="475545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752600" y="501110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1752600" y="526675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074887" y="1690688"/>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19" name="TextBox 18"/>
          <p:cNvSpPr txBox="1"/>
          <p:nvPr/>
        </p:nvSpPr>
        <p:spPr>
          <a:xfrm>
            <a:off x="6074887" y="221270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0" name="TextBox 19"/>
          <p:cNvSpPr txBox="1"/>
          <p:nvPr/>
        </p:nvSpPr>
        <p:spPr>
          <a:xfrm>
            <a:off x="6074887" y="273471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1" name="TextBox 20"/>
          <p:cNvSpPr txBox="1"/>
          <p:nvPr/>
        </p:nvSpPr>
        <p:spPr>
          <a:xfrm>
            <a:off x="6074887" y="325673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2" name="TextBox 21"/>
          <p:cNvSpPr txBox="1"/>
          <p:nvPr/>
        </p:nvSpPr>
        <p:spPr>
          <a:xfrm>
            <a:off x="6074887" y="3778744"/>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3" name="TextBox 22"/>
          <p:cNvSpPr txBox="1"/>
          <p:nvPr/>
        </p:nvSpPr>
        <p:spPr>
          <a:xfrm>
            <a:off x="6074887" y="4300758"/>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4" name="TextBox 23"/>
          <p:cNvSpPr txBox="1"/>
          <p:nvPr/>
        </p:nvSpPr>
        <p:spPr>
          <a:xfrm>
            <a:off x="6074887" y="482277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5" name="TextBox 24"/>
          <p:cNvSpPr txBox="1"/>
          <p:nvPr/>
        </p:nvSpPr>
        <p:spPr>
          <a:xfrm>
            <a:off x="6074887" y="534478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6" name="TextBox 25"/>
          <p:cNvSpPr txBox="1"/>
          <p:nvPr/>
        </p:nvSpPr>
        <p:spPr>
          <a:xfrm>
            <a:off x="6074887" y="586680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7" name="TextBox 26"/>
          <p:cNvSpPr txBox="1"/>
          <p:nvPr/>
        </p:nvSpPr>
        <p:spPr>
          <a:xfrm>
            <a:off x="6074887" y="6388812"/>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cxnSp>
        <p:nvCxnSpPr>
          <p:cNvPr id="31" name="Straight Arrow Connector 30"/>
          <p:cNvCxnSpPr>
            <a:stCxn id="8" idx="3"/>
            <a:endCxn id="18" idx="1"/>
          </p:cNvCxnSpPr>
          <p:nvPr/>
        </p:nvCxnSpPr>
        <p:spPr>
          <a:xfrm flipV="1">
            <a:off x="4294632" y="1875354"/>
            <a:ext cx="1780255" cy="120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9" idx="1"/>
          </p:cNvCxnSpPr>
          <p:nvPr/>
        </p:nvCxnSpPr>
        <p:spPr>
          <a:xfrm flipV="1">
            <a:off x="4294632" y="2397368"/>
            <a:ext cx="1780255" cy="94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3"/>
            <a:endCxn id="20" idx="1"/>
          </p:cNvCxnSpPr>
          <p:nvPr/>
        </p:nvCxnSpPr>
        <p:spPr>
          <a:xfrm flipV="1">
            <a:off x="4294632" y="2919382"/>
            <a:ext cx="1780255" cy="67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3"/>
            <a:endCxn id="21" idx="1"/>
          </p:cNvCxnSpPr>
          <p:nvPr/>
        </p:nvCxnSpPr>
        <p:spPr>
          <a:xfrm flipV="1">
            <a:off x="4294632" y="3441396"/>
            <a:ext cx="1780255" cy="40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flipV="1">
            <a:off x="4294632" y="3963410"/>
            <a:ext cx="1780255" cy="14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23" idx="1"/>
          </p:cNvCxnSpPr>
          <p:nvPr/>
        </p:nvCxnSpPr>
        <p:spPr>
          <a:xfrm>
            <a:off x="4294632" y="4362385"/>
            <a:ext cx="1780255" cy="12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24" idx="1"/>
          </p:cNvCxnSpPr>
          <p:nvPr/>
        </p:nvCxnSpPr>
        <p:spPr>
          <a:xfrm>
            <a:off x="4294632" y="4618039"/>
            <a:ext cx="1780255" cy="3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a:off x="4294632" y="4873693"/>
            <a:ext cx="1780255" cy="65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26" idx="1"/>
          </p:cNvCxnSpPr>
          <p:nvPr/>
        </p:nvCxnSpPr>
        <p:spPr>
          <a:xfrm>
            <a:off x="4294632" y="5129347"/>
            <a:ext cx="1780255" cy="92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3"/>
            <a:endCxn id="27" idx="1"/>
          </p:cNvCxnSpPr>
          <p:nvPr/>
        </p:nvCxnSpPr>
        <p:spPr>
          <a:xfrm>
            <a:off x="4294632" y="5384999"/>
            <a:ext cx="1780255" cy="118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69917" y="1690688"/>
            <a:ext cx="301686" cy="369332"/>
          </a:xfrm>
          <a:prstGeom prst="rect">
            <a:avLst/>
          </a:prstGeom>
          <a:noFill/>
        </p:spPr>
        <p:txBody>
          <a:bodyPr wrap="none" rtlCol="0">
            <a:spAutoFit/>
          </a:bodyPr>
          <a:lstStyle/>
          <a:p>
            <a:r>
              <a:rPr lang="en-US" dirty="0" smtClean="0"/>
              <a:t>0</a:t>
            </a:r>
            <a:endParaRPr lang="en-US" dirty="0"/>
          </a:p>
        </p:txBody>
      </p:sp>
      <p:sp>
        <p:nvSpPr>
          <p:cNvPr id="54" name="TextBox 53"/>
          <p:cNvSpPr txBox="1"/>
          <p:nvPr/>
        </p:nvSpPr>
        <p:spPr>
          <a:xfrm>
            <a:off x="9669917" y="2212702"/>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9669917" y="2734716"/>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9669917" y="3256730"/>
            <a:ext cx="301686" cy="369332"/>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9669917" y="3778744"/>
            <a:ext cx="301686" cy="369332"/>
          </a:xfrm>
          <a:prstGeom prst="rect">
            <a:avLst/>
          </a:prstGeom>
          <a:noFill/>
        </p:spPr>
        <p:txBody>
          <a:bodyPr wrap="none" rtlCol="0">
            <a:spAutoFit/>
          </a:bodyPr>
          <a:lstStyle/>
          <a:p>
            <a:r>
              <a:rPr lang="en-US" dirty="0" smtClean="0"/>
              <a:t>4</a:t>
            </a:r>
            <a:endParaRPr lang="en-US" dirty="0"/>
          </a:p>
        </p:txBody>
      </p:sp>
      <p:sp>
        <p:nvSpPr>
          <p:cNvPr id="58" name="TextBox 57"/>
          <p:cNvSpPr txBox="1"/>
          <p:nvPr/>
        </p:nvSpPr>
        <p:spPr>
          <a:xfrm>
            <a:off x="9669917" y="4300758"/>
            <a:ext cx="301686" cy="369332"/>
          </a:xfrm>
          <a:prstGeom prst="rect">
            <a:avLst/>
          </a:prstGeom>
          <a:noFill/>
        </p:spPr>
        <p:txBody>
          <a:bodyPr wrap="none" rtlCol="0">
            <a:spAutoFit/>
          </a:bodyPr>
          <a:lstStyle/>
          <a:p>
            <a:r>
              <a:rPr lang="en-US" dirty="0" smtClean="0"/>
              <a:t>5</a:t>
            </a:r>
            <a:endParaRPr lang="en-US" dirty="0"/>
          </a:p>
        </p:txBody>
      </p:sp>
      <p:sp>
        <p:nvSpPr>
          <p:cNvPr id="59" name="TextBox 58"/>
          <p:cNvSpPr txBox="1"/>
          <p:nvPr/>
        </p:nvSpPr>
        <p:spPr>
          <a:xfrm>
            <a:off x="9669917" y="4822772"/>
            <a:ext cx="301686" cy="369332"/>
          </a:xfrm>
          <a:prstGeom prst="rect">
            <a:avLst/>
          </a:prstGeom>
          <a:noFill/>
        </p:spPr>
        <p:txBody>
          <a:bodyPr wrap="none" rtlCol="0">
            <a:spAutoFit/>
          </a:bodyPr>
          <a:lstStyle/>
          <a:p>
            <a:r>
              <a:rPr lang="en-US" dirty="0" smtClean="0"/>
              <a:t>6</a:t>
            </a:r>
            <a:endParaRPr lang="en-US" dirty="0"/>
          </a:p>
        </p:txBody>
      </p:sp>
      <p:sp>
        <p:nvSpPr>
          <p:cNvPr id="60" name="TextBox 59"/>
          <p:cNvSpPr txBox="1"/>
          <p:nvPr/>
        </p:nvSpPr>
        <p:spPr>
          <a:xfrm>
            <a:off x="9669917" y="5344786"/>
            <a:ext cx="301686" cy="369332"/>
          </a:xfrm>
          <a:prstGeom prst="rect">
            <a:avLst/>
          </a:prstGeom>
          <a:noFill/>
        </p:spPr>
        <p:txBody>
          <a:bodyPr wrap="none" rtlCol="0">
            <a:spAutoFit/>
          </a:bodyPr>
          <a:lstStyle/>
          <a:p>
            <a:r>
              <a:rPr lang="en-US" dirty="0" smtClean="0"/>
              <a:t>7</a:t>
            </a:r>
            <a:endParaRPr lang="en-US" dirty="0"/>
          </a:p>
        </p:txBody>
      </p:sp>
      <p:sp>
        <p:nvSpPr>
          <p:cNvPr id="61" name="TextBox 60"/>
          <p:cNvSpPr txBox="1"/>
          <p:nvPr/>
        </p:nvSpPr>
        <p:spPr>
          <a:xfrm>
            <a:off x="9669917" y="5866800"/>
            <a:ext cx="301686" cy="369332"/>
          </a:xfrm>
          <a:prstGeom prst="rect">
            <a:avLst/>
          </a:prstGeom>
          <a:noFill/>
        </p:spPr>
        <p:txBody>
          <a:bodyPr wrap="none" rtlCol="0">
            <a:spAutoFit/>
          </a:bodyPr>
          <a:lstStyle/>
          <a:p>
            <a:r>
              <a:rPr lang="en-US" dirty="0" smtClean="0"/>
              <a:t>8</a:t>
            </a:r>
            <a:endParaRPr lang="en-US" dirty="0"/>
          </a:p>
        </p:txBody>
      </p:sp>
      <p:sp>
        <p:nvSpPr>
          <p:cNvPr id="62" name="TextBox 61"/>
          <p:cNvSpPr txBox="1"/>
          <p:nvPr/>
        </p:nvSpPr>
        <p:spPr>
          <a:xfrm>
            <a:off x="9669917" y="6388812"/>
            <a:ext cx="301686" cy="369332"/>
          </a:xfrm>
          <a:prstGeom prst="rect">
            <a:avLst/>
          </a:prstGeom>
          <a:noFill/>
        </p:spPr>
        <p:txBody>
          <a:bodyPr wrap="none" rtlCol="0">
            <a:spAutoFit/>
          </a:bodyPr>
          <a:lstStyle/>
          <a:p>
            <a:r>
              <a:rPr lang="en-US" dirty="0" smtClean="0"/>
              <a:t>9</a:t>
            </a:r>
            <a:endParaRPr lang="en-US" dirty="0"/>
          </a:p>
        </p:txBody>
      </p:sp>
      <p:cxnSp>
        <p:nvCxnSpPr>
          <p:cNvPr id="64" name="Straight Arrow Connector 63"/>
          <p:cNvCxnSpPr/>
          <p:nvPr/>
        </p:nvCxnSpPr>
        <p:spPr>
          <a:xfrm>
            <a:off x="7945912" y="187535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1"/>
          </p:cNvCxnSpPr>
          <p:nvPr/>
        </p:nvCxnSpPr>
        <p:spPr>
          <a:xfrm>
            <a:off x="7945912" y="239736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45912" y="291938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945912" y="344139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45912" y="3963410"/>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945912" y="448542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945912" y="500743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945912" y="552945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945912" y="605146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05965" y="657347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eft Brace 81"/>
          <p:cNvSpPr/>
          <p:nvPr/>
        </p:nvSpPr>
        <p:spPr>
          <a:xfrm rot="5400000">
            <a:off x="6821753" y="606475"/>
            <a:ext cx="337346" cy="1831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6432331" y="1015993"/>
            <a:ext cx="1107996" cy="369332"/>
          </a:xfrm>
          <a:prstGeom prst="rect">
            <a:avLst/>
          </a:prstGeom>
          <a:noFill/>
        </p:spPr>
        <p:txBody>
          <a:bodyPr wrap="none" rtlCol="0">
            <a:spAutoFit/>
          </a:bodyPr>
          <a:lstStyle/>
          <a:p>
            <a:r>
              <a:rPr lang="zh-CN" altLang="en-US" dirty="0" smtClean="0"/>
              <a:t>训练数据</a:t>
            </a:r>
            <a:endParaRPr lang="en-US" dirty="0"/>
          </a:p>
        </p:txBody>
      </p:sp>
    </p:spTree>
    <p:extLst>
      <p:ext uri="{BB962C8B-B14F-4D97-AF65-F5344CB8AC3E}">
        <p14:creationId xmlns:p14="http://schemas.microsoft.com/office/powerpoint/2010/main" val="1771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across)">
                                      <p:cBhvr>
                                        <p:cTn id="45" dur="500"/>
                                        <p:tgtEl>
                                          <p:spTgt spid="2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across)">
                                      <p:cBhvr>
                                        <p:cTn id="48" dur="500"/>
                                        <p:tgtEl>
                                          <p:spTgt spid="2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across)">
                                      <p:cBhvr>
                                        <p:cTn id="57" dur="500"/>
                                        <p:tgtEl>
                                          <p:spTgt spid="2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across)">
                                      <p:cBhvr>
                                        <p:cTn id="60" dur="500"/>
                                        <p:tgtEl>
                                          <p:spTgt spid="2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across)">
                                      <p:cBhvr>
                                        <p:cTn id="66" dur="500"/>
                                        <p:tgtEl>
                                          <p:spTgt spid="27"/>
                                        </p:tgtEl>
                                      </p:cBhvr>
                                    </p:animEffect>
                                  </p:childTnLst>
                                </p:cTn>
                              </p:par>
                              <p:par>
                                <p:cTn id="67" presetID="5" presetClass="entr" presetSubtype="1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checkerboard(across)">
                                      <p:cBhvr>
                                        <p:cTn id="69" dur="500"/>
                                        <p:tgtEl>
                                          <p:spTgt spid="31"/>
                                        </p:tgtEl>
                                      </p:cBhvr>
                                    </p:animEffect>
                                  </p:childTnLst>
                                </p:cTn>
                              </p:par>
                              <p:par>
                                <p:cTn id="70" presetID="5" presetClass="entr" presetSubtype="1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checkerboard(across)">
                                      <p:cBhvr>
                                        <p:cTn id="72" dur="500"/>
                                        <p:tgtEl>
                                          <p:spTgt spid="33"/>
                                        </p:tgtEl>
                                      </p:cBhvr>
                                    </p:animEffect>
                                  </p:childTnLst>
                                </p:cTn>
                              </p:par>
                              <p:par>
                                <p:cTn id="73" presetID="5" presetClass="entr" presetSubtype="1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checkerboard(across)">
                                      <p:cBhvr>
                                        <p:cTn id="75" dur="500"/>
                                        <p:tgtEl>
                                          <p:spTgt spid="35"/>
                                        </p:tgtEl>
                                      </p:cBhvr>
                                    </p:animEffect>
                                  </p:childTnLst>
                                </p:cTn>
                              </p:par>
                              <p:par>
                                <p:cTn id="76" presetID="5" presetClass="entr" presetSubtype="1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checkerboard(across)">
                                      <p:cBhvr>
                                        <p:cTn id="78" dur="500"/>
                                        <p:tgtEl>
                                          <p:spTgt spid="37"/>
                                        </p:tgtEl>
                                      </p:cBhvr>
                                    </p:animEffect>
                                  </p:childTnLst>
                                </p:cTn>
                              </p:par>
                              <p:par>
                                <p:cTn id="79" presetID="5" presetClass="entr" presetSubtype="1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checkerboard(across)">
                                      <p:cBhvr>
                                        <p:cTn id="81" dur="500"/>
                                        <p:tgtEl>
                                          <p:spTgt spid="39"/>
                                        </p:tgtEl>
                                      </p:cBhvr>
                                    </p:animEffect>
                                  </p:childTnLst>
                                </p:cTn>
                              </p:par>
                              <p:par>
                                <p:cTn id="82" presetID="5" presetClass="entr" presetSubtype="1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checkerboard(across)">
                                      <p:cBhvr>
                                        <p:cTn id="84" dur="500"/>
                                        <p:tgtEl>
                                          <p:spTgt spid="43"/>
                                        </p:tgtEl>
                                      </p:cBhvr>
                                    </p:animEffect>
                                  </p:childTnLst>
                                </p:cTn>
                              </p:par>
                              <p:par>
                                <p:cTn id="85" presetID="5" presetClass="entr" presetSubtype="1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checkerboard(across)">
                                      <p:cBhvr>
                                        <p:cTn id="87" dur="500"/>
                                        <p:tgtEl>
                                          <p:spTgt spid="46"/>
                                        </p:tgtEl>
                                      </p:cBhvr>
                                    </p:animEffect>
                                  </p:childTnLst>
                                </p:cTn>
                              </p:par>
                              <p:par>
                                <p:cTn id="88" presetID="5" presetClass="entr" presetSubtype="1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checkerboard(across)">
                                      <p:cBhvr>
                                        <p:cTn id="90" dur="500"/>
                                        <p:tgtEl>
                                          <p:spTgt spid="48"/>
                                        </p:tgtEl>
                                      </p:cBhvr>
                                    </p:animEffect>
                                  </p:childTnLst>
                                </p:cTn>
                              </p:par>
                              <p:par>
                                <p:cTn id="91" presetID="5" presetClass="entr" presetSubtype="1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par>
                                <p:cTn id="94" presetID="5" presetClass="entr" presetSubtype="1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checkerboard(across)">
                                      <p:cBhvr>
                                        <p:cTn id="96" dur="500"/>
                                        <p:tgtEl>
                                          <p:spTgt spid="52"/>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checkerboard(across)">
                                      <p:cBhvr>
                                        <p:cTn id="99" dur="500"/>
                                        <p:tgtEl>
                                          <p:spTgt spid="83"/>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checkerboard(across)">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checkerboard(across)">
                                      <p:cBhvr>
                                        <p:cTn id="107" dur="500"/>
                                        <p:tgtEl>
                                          <p:spTgt spid="53"/>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checkerboard(across)">
                                      <p:cBhvr>
                                        <p:cTn id="113" dur="500"/>
                                        <p:tgtEl>
                                          <p:spTgt spid="55"/>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checkerboard(across)">
                                      <p:cBhvr>
                                        <p:cTn id="116" dur="500"/>
                                        <p:tgtEl>
                                          <p:spTgt spid="56"/>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checkerboard(across)">
                                      <p:cBhvr>
                                        <p:cTn id="119" dur="500"/>
                                        <p:tgtEl>
                                          <p:spTgt spid="5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checkerboard(across)">
                                      <p:cBhvr>
                                        <p:cTn id="122" dur="500"/>
                                        <p:tgtEl>
                                          <p:spTgt spid="5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checkerboard(across)">
                                      <p:cBhvr>
                                        <p:cTn id="125" dur="500"/>
                                        <p:tgtEl>
                                          <p:spTgt spid="59"/>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heckerboard(across)">
                                      <p:cBhvr>
                                        <p:cTn id="128" dur="500"/>
                                        <p:tgtEl>
                                          <p:spTgt spid="60"/>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checkerboard(across)">
                                      <p:cBhvr>
                                        <p:cTn id="131" dur="500"/>
                                        <p:tgtEl>
                                          <p:spTgt spid="61"/>
                                        </p:tgtEl>
                                      </p:cBhvr>
                                    </p:animEffect>
                                  </p:childTnLst>
                                </p:cTn>
                              </p:par>
                              <p:par>
                                <p:cTn id="132" presetID="5"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checkerboard(across)">
                                      <p:cBhvr>
                                        <p:cTn id="134" dur="500"/>
                                        <p:tgtEl>
                                          <p:spTgt spid="62"/>
                                        </p:tgtEl>
                                      </p:cBhvr>
                                    </p:animEffect>
                                  </p:childTnLst>
                                </p:cTn>
                              </p:par>
                              <p:par>
                                <p:cTn id="135" presetID="5" presetClass="entr" presetSubtype="1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checkerboard(across)">
                                      <p:cBhvr>
                                        <p:cTn id="137" dur="500"/>
                                        <p:tgtEl>
                                          <p:spTgt spid="64"/>
                                        </p:tgtEl>
                                      </p:cBhvr>
                                    </p:animEffect>
                                  </p:childTnLst>
                                </p:cTn>
                              </p:par>
                              <p:par>
                                <p:cTn id="138" presetID="5" presetClass="entr" presetSubtype="1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checkerboard(across)">
                                      <p:cBhvr>
                                        <p:cTn id="140" dur="500"/>
                                        <p:tgtEl>
                                          <p:spTgt spid="66"/>
                                        </p:tgtEl>
                                      </p:cBhvr>
                                    </p:animEffect>
                                  </p:childTnLst>
                                </p:cTn>
                              </p:par>
                              <p:par>
                                <p:cTn id="141" presetID="5" presetClass="entr" presetSubtype="10" fill="hold" nodeType="with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checkerboard(across)">
                                      <p:cBhvr>
                                        <p:cTn id="143" dur="500"/>
                                        <p:tgtEl>
                                          <p:spTgt spid="68"/>
                                        </p:tgtEl>
                                      </p:cBhvr>
                                    </p:animEffect>
                                  </p:childTnLst>
                                </p:cTn>
                              </p:par>
                              <p:par>
                                <p:cTn id="144" presetID="5"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checkerboard(across)">
                                      <p:cBhvr>
                                        <p:cTn id="146" dur="500"/>
                                        <p:tgtEl>
                                          <p:spTgt spid="70"/>
                                        </p:tgtEl>
                                      </p:cBhvr>
                                    </p:animEffect>
                                  </p:childTnLst>
                                </p:cTn>
                              </p:par>
                              <p:par>
                                <p:cTn id="147" presetID="5" presetClass="entr" presetSubtype="1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checkerboard(across)">
                                      <p:cBhvr>
                                        <p:cTn id="149" dur="500"/>
                                        <p:tgtEl>
                                          <p:spTgt spid="72"/>
                                        </p:tgtEl>
                                      </p:cBhvr>
                                    </p:animEffect>
                                  </p:childTnLst>
                                </p:cTn>
                              </p:par>
                              <p:par>
                                <p:cTn id="150" presetID="5"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checkerboard(across)">
                                      <p:cBhvr>
                                        <p:cTn id="152" dur="500"/>
                                        <p:tgtEl>
                                          <p:spTgt spid="76"/>
                                        </p:tgtEl>
                                      </p:cBhvr>
                                    </p:animEffect>
                                  </p:childTnLst>
                                </p:cTn>
                              </p:par>
                              <p:par>
                                <p:cTn id="153" presetID="5" presetClass="entr" presetSubtype="10" fill="hold" nodeType="with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checkerboard(across)">
                                      <p:cBhvr>
                                        <p:cTn id="155" dur="500"/>
                                        <p:tgtEl>
                                          <p:spTgt spid="77"/>
                                        </p:tgtEl>
                                      </p:cBhvr>
                                    </p:animEffect>
                                  </p:childTnLst>
                                </p:cTn>
                              </p:par>
                              <p:par>
                                <p:cTn id="156" presetID="5" presetClass="entr" presetSubtype="10" fill="hold"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checkerboard(across)">
                                      <p:cBhvr>
                                        <p:cTn id="158" dur="500"/>
                                        <p:tgtEl>
                                          <p:spTgt spid="78"/>
                                        </p:tgtEl>
                                      </p:cBhvr>
                                    </p:animEffect>
                                  </p:childTnLst>
                                </p:cTn>
                              </p:par>
                              <p:par>
                                <p:cTn id="159" presetID="5" presetClass="entr" presetSubtype="1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checkerboard(across)">
                                      <p:cBhvr>
                                        <p:cTn id="161" dur="500"/>
                                        <p:tgtEl>
                                          <p:spTgt spid="79"/>
                                        </p:tgtEl>
                                      </p:cBhvr>
                                    </p:animEffect>
                                  </p:childTnLst>
                                </p:cTn>
                              </p:par>
                              <p:par>
                                <p:cTn id="162" presetID="5" presetClass="entr" presetSubtype="10"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checkerboard(across)">
                                      <p:cBhvr>
                                        <p:cTn id="1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53" grpId="0"/>
      <p:bldP spid="54" grpId="0"/>
      <p:bldP spid="55" grpId="0"/>
      <p:bldP spid="56" grpId="0"/>
      <p:bldP spid="57" grpId="0"/>
      <p:bldP spid="58" grpId="0"/>
      <p:bldP spid="59" grpId="0"/>
      <p:bldP spid="60" grpId="0"/>
      <p:bldP spid="61" grpId="0"/>
      <p:bldP spid="62" grpId="0"/>
      <p:bldP spid="82" grpId="0" animBg="1"/>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39"/>
            <a:ext cx="10515600" cy="1325563"/>
          </a:xfrm>
        </p:spPr>
        <p:txBody>
          <a:bodyPr/>
          <a:lstStyle/>
          <a:p>
            <a:r>
              <a:rPr lang="zh-CN" altLang="en-US" dirty="0" smtClean="0"/>
              <a:t>数据合并训练</a:t>
            </a:r>
            <a:endParaRPr lang="en-US" dirty="0"/>
          </a:p>
        </p:txBody>
      </p:sp>
      <p:sp>
        <p:nvSpPr>
          <p:cNvPr id="4" name="TextBox 3"/>
          <p:cNvSpPr txBox="1"/>
          <p:nvPr/>
        </p:nvSpPr>
        <p:spPr>
          <a:xfrm>
            <a:off x="302172" y="1987295"/>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5" name="TextBox 4"/>
          <p:cNvSpPr txBox="1"/>
          <p:nvPr/>
        </p:nvSpPr>
        <p:spPr>
          <a:xfrm>
            <a:off x="302172" y="24707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6" name="TextBox 5"/>
          <p:cNvSpPr txBox="1"/>
          <p:nvPr/>
        </p:nvSpPr>
        <p:spPr>
          <a:xfrm>
            <a:off x="302172" y="29542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7" name="TextBox 6"/>
          <p:cNvSpPr txBox="1"/>
          <p:nvPr/>
        </p:nvSpPr>
        <p:spPr>
          <a:xfrm>
            <a:off x="302172" y="34377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8" name="TextBox 7"/>
          <p:cNvSpPr txBox="1"/>
          <p:nvPr/>
        </p:nvSpPr>
        <p:spPr>
          <a:xfrm>
            <a:off x="302172" y="39211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9" name="TextBox 8"/>
          <p:cNvSpPr txBox="1"/>
          <p:nvPr/>
        </p:nvSpPr>
        <p:spPr>
          <a:xfrm>
            <a:off x="302172" y="44046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0" name="TextBox 9"/>
          <p:cNvSpPr txBox="1"/>
          <p:nvPr/>
        </p:nvSpPr>
        <p:spPr>
          <a:xfrm>
            <a:off x="302172" y="48881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1" name="TextBox 10"/>
          <p:cNvSpPr txBox="1"/>
          <p:nvPr/>
        </p:nvSpPr>
        <p:spPr>
          <a:xfrm>
            <a:off x="302172" y="53716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2" name="TextBox 11"/>
          <p:cNvSpPr txBox="1"/>
          <p:nvPr/>
        </p:nvSpPr>
        <p:spPr>
          <a:xfrm>
            <a:off x="302172" y="58550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3" name="TextBox 12"/>
          <p:cNvSpPr txBox="1"/>
          <p:nvPr/>
        </p:nvSpPr>
        <p:spPr>
          <a:xfrm>
            <a:off x="302172" y="6338569"/>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34" name="Right Brace 33"/>
          <p:cNvSpPr/>
          <p:nvPr/>
        </p:nvSpPr>
        <p:spPr>
          <a:xfrm>
            <a:off x="2173197" y="2246687"/>
            <a:ext cx="520261" cy="43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652104" y="2513650"/>
            <a:ext cx="3373821" cy="3416320"/>
          </a:xfrm>
          <a:prstGeom prst="rect">
            <a:avLst/>
          </a:prstGeom>
          <a:noFill/>
        </p:spPr>
        <p:txBody>
          <a:bodyPr wrap="square" rtlCol="0">
            <a:spAutoFit/>
          </a:bodyPr>
          <a:lstStyle/>
          <a:p>
            <a:r>
              <a:rPr lang="en-US" dirty="0" smtClean="0"/>
              <a:t>[</a:t>
            </a:r>
            <a:endParaRPr lang="en-US" dirty="0"/>
          </a:p>
          <a:p>
            <a:r>
              <a:rPr lang="en-US" dirty="0" smtClean="0"/>
              <a:t>    [</a:t>
            </a:r>
            <a:r>
              <a:rPr lang="mr-IN" dirty="0" smtClean="0"/>
              <a:t>…</a:t>
            </a:r>
            <a:r>
              <a:rPr lang="en-US" dirty="0" smtClean="0"/>
              <a:t>],[</a:t>
            </a:r>
            <a:r>
              <a:rPr lang="mr-IN" dirty="0" smtClean="0"/>
              <a:t>…</a:t>
            </a:r>
            <a:r>
              <a:rPr lang="en-US" dirty="0" smtClean="0"/>
              <a:t>],[</a:t>
            </a:r>
            <a:r>
              <a:rPr lang="mr-IN" dirty="0" smtClean="0"/>
              <a:t>…</a:t>
            </a:r>
            <a:r>
              <a:rPr lang="en-US" dirty="0" smtClean="0"/>
              <a:t>],</a:t>
            </a:r>
            <a:r>
              <a:rPr lang="en-US" dirty="0"/>
              <a:t> </a:t>
            </a:r>
            <a:r>
              <a:rPr lang="mr-IN" dirty="0" smtClean="0"/>
              <a:t>…</a:t>
            </a:r>
            <a:r>
              <a:rPr lang="en-US" dirty="0" smtClean="0"/>
              <a:t>,[</a:t>
            </a:r>
            <a:r>
              <a:rPr lang="mr-IN" dirty="0" smtClean="0"/>
              <a:t>…</a:t>
            </a:r>
            <a:r>
              <a:rPr lang="en-US" dirty="0" smtClean="0"/>
              <a:t>], </a:t>
            </a:r>
            <a:r>
              <a:rPr lang="en-US" dirty="0" smtClean="0">
                <a:solidFill>
                  <a:schemeClr val="bg2">
                    <a:lumMod val="75000"/>
                  </a:schemeClr>
                </a:solidFill>
              </a:rPr>
              <a:t>//</a:t>
            </a:r>
            <a:r>
              <a:rPr lang="en-US" altLang="zh-CN" dirty="0" smtClean="0">
                <a:solidFill>
                  <a:schemeClr val="bg2">
                    <a:lumMod val="75000"/>
                  </a:schemeClr>
                </a:solidFill>
              </a:rPr>
              <a:t>10</a:t>
            </a:r>
            <a:r>
              <a:rPr lang="zh-CN" altLang="en-US" dirty="0" smtClean="0">
                <a:solidFill>
                  <a:schemeClr val="bg2">
                    <a:lumMod val="75000"/>
                  </a:schemeClr>
                </a:solidFill>
              </a:rPr>
              <a:t>个</a:t>
            </a:r>
            <a:r>
              <a:rPr lang="en-US" altLang="zh-CN" dirty="0" smtClean="0">
                <a:solidFill>
                  <a:schemeClr val="bg2">
                    <a:lumMod val="75000"/>
                  </a:schemeClr>
                </a:solidFill>
              </a:rPr>
              <a:t>0</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1</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2</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3</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4</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5</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6</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7</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8</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9</a:t>
            </a:r>
            <a:endParaRPr lang="en-US" dirty="0">
              <a:solidFill>
                <a:schemeClr val="bg2">
                  <a:lumMod val="75000"/>
                </a:schemeClr>
              </a:solidFill>
            </a:endParaRPr>
          </a:p>
          <a:p>
            <a:r>
              <a:rPr lang="en-US" dirty="0"/>
              <a:t>]</a:t>
            </a:r>
          </a:p>
        </p:txBody>
      </p:sp>
      <p:cxnSp>
        <p:nvCxnSpPr>
          <p:cNvPr id="38" name="Straight Connector 37"/>
          <p:cNvCxnSpPr/>
          <p:nvPr/>
        </p:nvCxnSpPr>
        <p:spPr>
          <a:xfrm>
            <a:off x="7228095" y="1858859"/>
            <a:ext cx="0" cy="486333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96720" y="2386909"/>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8496720" y="2854973"/>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8496720" y="3323037"/>
            <a:ext cx="301686" cy="369332"/>
          </a:xfrm>
          <a:prstGeom prst="rect">
            <a:avLst/>
          </a:prstGeom>
          <a:noFill/>
        </p:spPr>
        <p:txBody>
          <a:bodyPr wrap="none" rtlCol="0">
            <a:spAutoFit/>
          </a:bodyPr>
          <a:lstStyle/>
          <a:p>
            <a:r>
              <a:rPr lang="en-US" dirty="0" smtClean="0"/>
              <a:t>3</a:t>
            </a:r>
            <a:endParaRPr lang="en-US" dirty="0"/>
          </a:p>
        </p:txBody>
      </p:sp>
      <p:sp>
        <p:nvSpPr>
          <p:cNvPr id="42" name="TextBox 41"/>
          <p:cNvSpPr txBox="1"/>
          <p:nvPr/>
        </p:nvSpPr>
        <p:spPr>
          <a:xfrm>
            <a:off x="8496720" y="3791101"/>
            <a:ext cx="301686" cy="369332"/>
          </a:xfrm>
          <a:prstGeom prst="rect">
            <a:avLst/>
          </a:prstGeom>
          <a:noFill/>
        </p:spPr>
        <p:txBody>
          <a:bodyPr wrap="none" rtlCol="0">
            <a:spAutoFit/>
          </a:bodyPr>
          <a:lstStyle/>
          <a:p>
            <a:r>
              <a:rPr lang="en-US" dirty="0" smtClean="0"/>
              <a:t>4</a:t>
            </a:r>
            <a:endParaRPr lang="en-US" dirty="0"/>
          </a:p>
        </p:txBody>
      </p:sp>
      <p:sp>
        <p:nvSpPr>
          <p:cNvPr id="43" name="TextBox 42"/>
          <p:cNvSpPr txBox="1"/>
          <p:nvPr/>
        </p:nvSpPr>
        <p:spPr>
          <a:xfrm>
            <a:off x="8496720" y="4259165"/>
            <a:ext cx="301686"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8496720" y="4727229"/>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8496720" y="5195293"/>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8496720" y="5663357"/>
            <a:ext cx="301686" cy="369332"/>
          </a:xfrm>
          <a:prstGeom prst="rect">
            <a:avLst/>
          </a:prstGeom>
          <a:noFill/>
        </p:spPr>
        <p:txBody>
          <a:bodyPr wrap="none" rtlCol="0">
            <a:spAutoFit/>
          </a:bodyPr>
          <a:lstStyle/>
          <a:p>
            <a:r>
              <a:rPr lang="en-US" dirty="0" smtClean="0"/>
              <a:t>8</a:t>
            </a:r>
            <a:endParaRPr lang="en-US" dirty="0"/>
          </a:p>
        </p:txBody>
      </p:sp>
      <p:sp>
        <p:nvSpPr>
          <p:cNvPr id="47" name="TextBox 46"/>
          <p:cNvSpPr txBox="1"/>
          <p:nvPr/>
        </p:nvSpPr>
        <p:spPr>
          <a:xfrm>
            <a:off x="8496720" y="6131423"/>
            <a:ext cx="301686" cy="369332"/>
          </a:xfrm>
          <a:prstGeom prst="rect">
            <a:avLst/>
          </a:prstGeom>
          <a:noFill/>
        </p:spPr>
        <p:txBody>
          <a:bodyPr wrap="none" rtlCol="0">
            <a:spAutoFit/>
          </a:bodyPr>
          <a:lstStyle/>
          <a:p>
            <a:r>
              <a:rPr lang="en-US" dirty="0" smtClean="0"/>
              <a:t>9</a:t>
            </a:r>
            <a:endParaRPr lang="en-US" dirty="0"/>
          </a:p>
        </p:txBody>
      </p:sp>
      <p:sp>
        <p:nvSpPr>
          <p:cNvPr id="48" name="Right Brace 47"/>
          <p:cNvSpPr/>
          <p:nvPr/>
        </p:nvSpPr>
        <p:spPr>
          <a:xfrm>
            <a:off x="9020615" y="2100046"/>
            <a:ext cx="646386" cy="4328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9667001" y="2514050"/>
            <a:ext cx="2332933" cy="3416320"/>
          </a:xfrm>
          <a:prstGeom prst="rect">
            <a:avLst/>
          </a:prstGeom>
          <a:noFill/>
        </p:spPr>
        <p:txBody>
          <a:bodyPr wrap="square" rtlCol="0">
            <a:spAutoFit/>
          </a:bodyPr>
          <a:lstStyle/>
          <a:p>
            <a:r>
              <a:rPr lang="en-US" dirty="0" smtClean="0"/>
              <a:t>[</a:t>
            </a:r>
          </a:p>
          <a:p>
            <a:r>
              <a:rPr lang="en-US" dirty="0"/>
              <a:t> </a:t>
            </a:r>
            <a:r>
              <a:rPr lang="en-US" dirty="0" smtClean="0"/>
              <a:t>   </a:t>
            </a:r>
            <a:r>
              <a:rPr lang="en-US" dirty="0" smtClean="0"/>
              <a:t>0,0,0,0,0,0,0,0,0,0,</a:t>
            </a:r>
            <a:endParaRPr lang="en-US" dirty="0" smtClean="0"/>
          </a:p>
          <a:p>
            <a:r>
              <a:rPr lang="en-US" dirty="0"/>
              <a:t> </a:t>
            </a:r>
            <a:r>
              <a:rPr lang="en-US" dirty="0" smtClean="0"/>
              <a:t>   </a:t>
            </a:r>
            <a:r>
              <a:rPr lang="en-US" dirty="0" smtClean="0"/>
              <a:t>1,1,1,1,1,1,1,1,1,1,</a:t>
            </a:r>
            <a:endParaRPr lang="en-US" dirty="0" smtClean="0"/>
          </a:p>
          <a:p>
            <a:r>
              <a:rPr lang="en-US" dirty="0"/>
              <a:t> </a:t>
            </a:r>
            <a:r>
              <a:rPr lang="en-US" dirty="0" smtClean="0"/>
              <a:t>   </a:t>
            </a:r>
            <a:r>
              <a:rPr lang="en-US" dirty="0" smtClean="0"/>
              <a:t>2,2,2,2,2,2,2,2,2,2,</a:t>
            </a:r>
            <a:endParaRPr lang="en-US" dirty="0" smtClean="0"/>
          </a:p>
          <a:p>
            <a:r>
              <a:rPr lang="en-US" dirty="0"/>
              <a:t> </a:t>
            </a:r>
            <a:r>
              <a:rPr lang="en-US" dirty="0" smtClean="0"/>
              <a:t>   </a:t>
            </a:r>
            <a:r>
              <a:rPr lang="en-US" dirty="0" smtClean="0"/>
              <a:t>3,3,3,3,3,3,3,3,3,3,</a:t>
            </a:r>
            <a:endParaRPr lang="en-US" dirty="0" smtClean="0"/>
          </a:p>
          <a:p>
            <a:r>
              <a:rPr lang="en-US" dirty="0"/>
              <a:t> </a:t>
            </a:r>
            <a:r>
              <a:rPr lang="en-US" dirty="0" smtClean="0"/>
              <a:t>   </a:t>
            </a:r>
            <a:r>
              <a:rPr lang="en-US" dirty="0" smtClean="0"/>
              <a:t>4,4,4,4,4,4,4,4,4,4,</a:t>
            </a:r>
            <a:endParaRPr lang="en-US" dirty="0" smtClean="0"/>
          </a:p>
          <a:p>
            <a:r>
              <a:rPr lang="en-US" dirty="0"/>
              <a:t> </a:t>
            </a:r>
            <a:r>
              <a:rPr lang="en-US" dirty="0" smtClean="0"/>
              <a:t>   </a:t>
            </a:r>
            <a:r>
              <a:rPr lang="en-US" dirty="0" smtClean="0"/>
              <a:t>5,5,5,5,5,5,5,5,5,5,</a:t>
            </a:r>
            <a:endParaRPr lang="en-US" dirty="0" smtClean="0"/>
          </a:p>
          <a:p>
            <a:r>
              <a:rPr lang="en-US" dirty="0"/>
              <a:t> </a:t>
            </a:r>
            <a:r>
              <a:rPr lang="en-US" dirty="0" smtClean="0"/>
              <a:t>   </a:t>
            </a:r>
            <a:r>
              <a:rPr lang="en-US" dirty="0" smtClean="0"/>
              <a:t>6,6,6,6,6,6,6,6,6,6,</a:t>
            </a:r>
            <a:endParaRPr lang="en-US" dirty="0" smtClean="0"/>
          </a:p>
          <a:p>
            <a:r>
              <a:rPr lang="en-US" dirty="0"/>
              <a:t> </a:t>
            </a:r>
            <a:r>
              <a:rPr lang="en-US" dirty="0" smtClean="0"/>
              <a:t>   </a:t>
            </a:r>
            <a:r>
              <a:rPr lang="en-US" dirty="0" smtClean="0"/>
              <a:t>7,7,7,7,7,7,7,7,7,7,</a:t>
            </a:r>
            <a:endParaRPr lang="en-US" dirty="0" smtClean="0"/>
          </a:p>
          <a:p>
            <a:r>
              <a:rPr lang="en-US" dirty="0"/>
              <a:t> </a:t>
            </a:r>
            <a:r>
              <a:rPr lang="en-US" dirty="0" smtClean="0"/>
              <a:t>   </a:t>
            </a:r>
            <a:r>
              <a:rPr lang="en-US" dirty="0" smtClean="0"/>
              <a:t>8,8,8,8,8,8,8,8,8,8,</a:t>
            </a:r>
            <a:endParaRPr lang="en-US" dirty="0" smtClean="0"/>
          </a:p>
          <a:p>
            <a:r>
              <a:rPr lang="en-US" dirty="0"/>
              <a:t> </a:t>
            </a:r>
            <a:r>
              <a:rPr lang="en-US" dirty="0" smtClean="0"/>
              <a:t>   </a:t>
            </a:r>
            <a:r>
              <a:rPr lang="en-US" dirty="0" smtClean="0"/>
              <a:t>9,9,9,9,9,9,9,9,9,9</a:t>
            </a:r>
            <a:endParaRPr lang="en-US" dirty="0" smtClean="0"/>
          </a:p>
          <a:p>
            <a:r>
              <a:rPr lang="en-US" dirty="0" smtClean="0"/>
              <a:t>]</a:t>
            </a:r>
            <a:endParaRPr lang="en-US" dirty="0"/>
          </a:p>
        </p:txBody>
      </p:sp>
      <p:sp>
        <p:nvSpPr>
          <p:cNvPr id="50" name="TextBox 49"/>
          <p:cNvSpPr txBox="1"/>
          <p:nvPr/>
        </p:nvSpPr>
        <p:spPr>
          <a:xfrm>
            <a:off x="1481959" y="1576552"/>
            <a:ext cx="2129301" cy="369332"/>
          </a:xfrm>
          <a:prstGeom prst="rect">
            <a:avLst/>
          </a:prstGeom>
          <a:noFill/>
        </p:spPr>
        <p:txBody>
          <a:bodyPr wrap="none" rtlCol="0">
            <a:spAutoFit/>
          </a:bodyPr>
          <a:lstStyle/>
          <a:p>
            <a:r>
              <a:rPr lang="zh-CN" altLang="en-US" dirty="0" smtClean="0"/>
              <a:t>训练数据</a:t>
            </a:r>
            <a:r>
              <a:rPr lang="en-US" altLang="zh-CN" dirty="0" smtClean="0"/>
              <a:t> </a:t>
            </a:r>
            <a:r>
              <a:rPr lang="en-US" altLang="zh-CN" dirty="0" err="1" smtClean="0"/>
              <a:t>train_data</a:t>
            </a:r>
            <a:endParaRPr lang="en-US" dirty="0"/>
          </a:p>
        </p:txBody>
      </p:sp>
      <p:sp>
        <p:nvSpPr>
          <p:cNvPr id="51" name="TextBox 50"/>
          <p:cNvSpPr txBox="1"/>
          <p:nvPr/>
        </p:nvSpPr>
        <p:spPr>
          <a:xfrm>
            <a:off x="9004774" y="1576552"/>
            <a:ext cx="2251770" cy="369332"/>
          </a:xfrm>
          <a:prstGeom prst="rect">
            <a:avLst/>
          </a:prstGeom>
          <a:noFill/>
        </p:spPr>
        <p:txBody>
          <a:bodyPr wrap="none" rtlCol="0">
            <a:spAutoFit/>
          </a:bodyPr>
          <a:lstStyle/>
          <a:p>
            <a:r>
              <a:rPr lang="zh-CN" altLang="en-US" dirty="0" smtClean="0"/>
              <a:t>目标数据</a:t>
            </a:r>
            <a:r>
              <a:rPr lang="en-US" altLang="zh-CN" dirty="0" smtClean="0"/>
              <a:t> </a:t>
            </a:r>
            <a:r>
              <a:rPr lang="en-US" altLang="zh-CN" dirty="0" err="1" smtClean="0"/>
              <a:t>target_data</a:t>
            </a:r>
            <a:endParaRPr lang="en-US" dirty="0"/>
          </a:p>
        </p:txBody>
      </p:sp>
      <p:sp>
        <p:nvSpPr>
          <p:cNvPr id="52" name="TextBox 51"/>
          <p:cNvSpPr txBox="1"/>
          <p:nvPr/>
        </p:nvSpPr>
        <p:spPr>
          <a:xfrm>
            <a:off x="5333969" y="3760374"/>
            <a:ext cx="3346172" cy="369332"/>
          </a:xfrm>
          <a:prstGeom prst="rect">
            <a:avLst/>
          </a:prstGeom>
          <a:noFill/>
        </p:spPr>
        <p:txBody>
          <a:bodyPr wrap="none" rtlCol="0">
            <a:spAutoFit/>
          </a:bodyPr>
          <a:lstStyle/>
          <a:p>
            <a:r>
              <a:rPr lang="en-US" dirty="0" err="1" smtClean="0"/>
              <a:t>classify.fit</a:t>
            </a:r>
            <a:r>
              <a:rPr lang="en-US" dirty="0" smtClean="0"/>
              <a:t>(</a:t>
            </a:r>
            <a:r>
              <a:rPr lang="en-US" dirty="0" err="1" smtClean="0"/>
              <a:t>train_data,target_data</a:t>
            </a:r>
            <a:r>
              <a:rPr lang="en-US" dirty="0" smtClean="0"/>
              <a:t>)</a:t>
            </a:r>
            <a:endParaRPr lang="en-US" dirty="0"/>
          </a:p>
        </p:txBody>
      </p:sp>
      <p:sp>
        <p:nvSpPr>
          <p:cNvPr id="53" name="Right Arrow 52"/>
          <p:cNvSpPr/>
          <p:nvPr/>
        </p:nvSpPr>
        <p:spPr>
          <a:xfrm>
            <a:off x="6585791" y="4388136"/>
            <a:ext cx="1277007" cy="1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8496720" y="1918845"/>
            <a:ext cx="30168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3494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heckerboard(across)">
                                      <p:cBhvr>
                                        <p:cTn id="23" dur="500"/>
                                        <p:tgtEl>
                                          <p:spTgt spid="4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checkerboard(across)">
                                      <p:cBhvr>
                                        <p:cTn id="26" dur="500"/>
                                        <p:tgtEl>
                                          <p:spTgt spid="4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heckerboard(across)">
                                      <p:cBhvr>
                                        <p:cTn id="29" dur="500"/>
                                        <p:tgtEl>
                                          <p:spTgt spid="4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heckerboard(across)">
                                      <p:cBhvr>
                                        <p:cTn id="35" dur="500"/>
                                        <p:tgtEl>
                                          <p:spTgt spid="5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heckerboard(across)">
                                      <p:cBhvr>
                                        <p:cTn id="38" dur="500"/>
                                        <p:tgtEl>
                                          <p:spTgt spid="4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checkerboard(across)">
                                      <p:cBhvr>
                                        <p:cTn id="41" dur="500"/>
                                        <p:tgtEl>
                                          <p:spTgt spid="4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checkerboard(across)">
                                      <p:cBhvr>
                                        <p:cTn id="44" dur="500"/>
                                        <p:tgtEl>
                                          <p:spTgt spid="4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checkerboard(across)">
                                      <p:cBhvr>
                                        <p:cTn id="50" dur="500"/>
                                        <p:tgtEl>
                                          <p:spTgt spid="4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checkerboard(across)">
                                      <p:cBhvr>
                                        <p:cTn id="53" dur="500"/>
                                        <p:tgtEl>
                                          <p:spTgt spid="4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checkerboard(across)">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heckerboard(across)">
                                      <p:cBhvr>
                                        <p:cTn id="61" dur="500"/>
                                        <p:tgtEl>
                                          <p:spTgt spid="5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9" grpId="0"/>
      <p:bldP spid="40" grpId="0"/>
      <p:bldP spid="41" grpId="0"/>
      <p:bldP spid="42" grpId="0"/>
      <p:bldP spid="43" grpId="0"/>
      <p:bldP spid="44" grpId="0"/>
      <p:bldP spid="45" grpId="0"/>
      <p:bldP spid="46" grpId="0"/>
      <p:bldP spid="47" grpId="0"/>
      <p:bldP spid="48" grpId="0" animBg="1"/>
      <p:bldP spid="49" grpId="0"/>
      <p:bldP spid="51" grpId="0"/>
      <p:bldP spid="52" grpId="0"/>
      <p:bldP spid="53" grpId="0" animBg="1"/>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a:t>
            </a:r>
            <a:endParaRPr lang="en-US" dirty="0"/>
          </a:p>
        </p:txBody>
      </p:sp>
      <p:sp>
        <p:nvSpPr>
          <p:cNvPr id="16" name="TextBox 15"/>
          <p:cNvSpPr txBox="1"/>
          <p:nvPr/>
        </p:nvSpPr>
        <p:spPr>
          <a:xfrm>
            <a:off x="3916985" y="6061892"/>
            <a:ext cx="5115631" cy="584775"/>
          </a:xfrm>
          <a:prstGeom prst="rect">
            <a:avLst/>
          </a:prstGeom>
          <a:noFill/>
        </p:spPr>
        <p:txBody>
          <a:bodyPr wrap="none" rtlCol="0">
            <a:spAutoFit/>
          </a:bodyPr>
          <a:lstStyle/>
          <a:p>
            <a:r>
              <a:rPr lang="en-US" sz="3200" dirty="0" err="1" smtClean="0"/>
              <a:t>classify.predict</a:t>
            </a:r>
            <a:r>
              <a:rPr lang="en-US" sz="3200" dirty="0" smtClean="0"/>
              <a:t>(                        )</a:t>
            </a:r>
            <a:endParaRPr lang="en-US" sz="32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79" y="2292854"/>
            <a:ext cx="1800000" cy="1800000"/>
          </a:xfrm>
          <a:prstGeom prst="rect">
            <a:avLst/>
          </a:prstGeom>
        </p:spPr>
      </p:pic>
      <p:sp>
        <p:nvSpPr>
          <p:cNvPr id="22" name="TextBox 21"/>
          <p:cNvSpPr txBox="1"/>
          <p:nvPr/>
        </p:nvSpPr>
        <p:spPr>
          <a:xfrm>
            <a:off x="5359111" y="1335398"/>
            <a:ext cx="3570208" cy="369331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a:t>
            </a:r>
          </a:p>
          <a:p>
            <a:r>
              <a:rPr lang="is-IS" dirty="0" smtClean="0"/>
              <a:t>...</a:t>
            </a:r>
          </a:p>
          <a:p>
            <a:r>
              <a:rPr lang="is-IS" dirty="0" smtClean="0"/>
              <a:t>...</a:t>
            </a:r>
          </a:p>
          <a:p>
            <a:r>
              <a:rPr lang="is-IS" dirty="0" smtClean="0"/>
              <a:t> 255,255,255,255,255,255,255,255,</a:t>
            </a:r>
          </a:p>
          <a:p>
            <a:r>
              <a:rPr lang="is-IS" dirty="0" smtClean="0"/>
              <a:t>255,255,255,255,255,255,255,255</a:t>
            </a:r>
            <a:r>
              <a:rPr lang="is-IS" dirty="0"/>
              <a:t>]</a:t>
            </a:r>
            <a:endParaRPr lang="en-US" dirty="0"/>
          </a:p>
        </p:txBody>
      </p:sp>
      <p:sp>
        <p:nvSpPr>
          <p:cNvPr id="23" name="Right Arrow 22"/>
          <p:cNvSpPr/>
          <p:nvPr/>
        </p:nvSpPr>
        <p:spPr>
          <a:xfrm>
            <a:off x="4132679" y="3042257"/>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22" idx="2"/>
          </p:cNvCxnSpPr>
          <p:nvPr/>
        </p:nvCxnSpPr>
        <p:spPr>
          <a:xfrm>
            <a:off x="7144215" y="5028717"/>
            <a:ext cx="460917" cy="103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9715" y="6061892"/>
            <a:ext cx="691215" cy="584775"/>
          </a:xfrm>
          <a:prstGeom prst="rect">
            <a:avLst/>
          </a:prstGeom>
          <a:noFill/>
        </p:spPr>
        <p:txBody>
          <a:bodyPr wrap="none" rtlCol="0">
            <a:spAutoFit/>
          </a:bodyPr>
          <a:lstStyle/>
          <a:p>
            <a:r>
              <a:rPr lang="en-US" sz="3200" dirty="0" smtClean="0"/>
              <a:t>= 0</a:t>
            </a:r>
            <a:endParaRPr lang="en-US" sz="3200" dirty="0"/>
          </a:p>
        </p:txBody>
      </p:sp>
      <p:sp>
        <p:nvSpPr>
          <p:cNvPr id="30" name="TextBox 29"/>
          <p:cNvSpPr txBox="1"/>
          <p:nvPr/>
        </p:nvSpPr>
        <p:spPr>
          <a:xfrm>
            <a:off x="6747991" y="6078843"/>
            <a:ext cx="1892698" cy="523220"/>
          </a:xfrm>
          <a:prstGeom prst="rect">
            <a:avLst/>
          </a:prstGeom>
          <a:noFill/>
        </p:spPr>
        <p:txBody>
          <a:bodyPr wrap="none" rtlCol="0">
            <a:spAutoFit/>
          </a:bodyPr>
          <a:lstStyle/>
          <a:p>
            <a:r>
              <a:rPr lang="en-US" sz="2800" dirty="0" err="1" smtClean="0"/>
              <a:t>image_data</a:t>
            </a:r>
            <a:endParaRPr lang="en-US" sz="2800" dirty="0"/>
          </a:p>
        </p:txBody>
      </p:sp>
    </p:spTree>
    <p:extLst>
      <p:ext uri="{BB962C8B-B14F-4D97-AF65-F5344CB8AC3E}">
        <p14:creationId xmlns:p14="http://schemas.microsoft.com/office/powerpoint/2010/main" val="16497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heckerboard(across)">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animBg="1"/>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504" y="2461939"/>
            <a:ext cx="3891455" cy="1325563"/>
          </a:xfrm>
        </p:spPr>
        <p:txBody>
          <a:bodyPr/>
          <a:lstStyle/>
          <a:p>
            <a:r>
              <a:rPr lang="zh-CN" altLang="en-US" smtClean="0"/>
              <a:t>提取图片数据</a:t>
            </a:r>
            <a:endParaRPr lang="en-US" dirty="0"/>
          </a:p>
        </p:txBody>
      </p:sp>
    </p:spTree>
    <p:extLst>
      <p:ext uri="{BB962C8B-B14F-4D97-AF65-F5344CB8AC3E}">
        <p14:creationId xmlns:p14="http://schemas.microsoft.com/office/powerpoint/2010/main" val="1617052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13" y="328544"/>
            <a:ext cx="10515600" cy="1325563"/>
          </a:xfrm>
        </p:spPr>
        <p:txBody>
          <a:bodyPr/>
          <a:lstStyle/>
          <a:p>
            <a:r>
              <a:rPr lang="zh-CN" altLang="en-US" dirty="0" smtClean="0"/>
              <a:t>提取数据流程</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2" y="2800430"/>
            <a:ext cx="1800000" cy="1800000"/>
          </a:xfrm>
          <a:prstGeom prst="rect">
            <a:avLst/>
          </a:prstGeom>
        </p:spPr>
      </p:pic>
      <p:sp>
        <p:nvSpPr>
          <p:cNvPr id="6" name="Left Brace 5"/>
          <p:cNvSpPr/>
          <p:nvPr/>
        </p:nvSpPr>
        <p:spPr>
          <a:xfrm rot="5400000">
            <a:off x="856054"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44854" y="2128542"/>
            <a:ext cx="635302" cy="369332"/>
          </a:xfrm>
          <a:prstGeom prst="rect">
            <a:avLst/>
          </a:prstGeom>
          <a:noFill/>
        </p:spPr>
        <p:txBody>
          <a:bodyPr wrap="none" rtlCol="0">
            <a:spAutoFit/>
          </a:bodyPr>
          <a:lstStyle/>
          <a:p>
            <a:r>
              <a:rPr lang="en-US" dirty="0" smtClean="0"/>
              <a:t>20px</a:t>
            </a:r>
            <a:endParaRPr lang="en-US" dirty="0"/>
          </a:p>
        </p:txBody>
      </p:sp>
      <p:sp>
        <p:nvSpPr>
          <p:cNvPr id="8" name="Right Brace 7"/>
          <p:cNvSpPr/>
          <p:nvPr/>
        </p:nvSpPr>
        <p:spPr>
          <a:xfrm>
            <a:off x="2079515"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379056" y="3500144"/>
            <a:ext cx="635302" cy="369332"/>
          </a:xfrm>
          <a:prstGeom prst="rect">
            <a:avLst/>
          </a:prstGeom>
          <a:noFill/>
        </p:spPr>
        <p:txBody>
          <a:bodyPr wrap="none" rtlCol="0">
            <a:spAutoFit/>
          </a:bodyPr>
          <a:lstStyle/>
          <a:p>
            <a:r>
              <a:rPr lang="en-US" dirty="0" smtClean="0"/>
              <a:t>20px</a:t>
            </a:r>
            <a:endParaRPr lang="en-US" dirty="0"/>
          </a:p>
        </p:txBody>
      </p:sp>
      <p:sp>
        <p:nvSpPr>
          <p:cNvPr id="10" name="TextBox 9"/>
          <p:cNvSpPr txBox="1"/>
          <p:nvPr/>
        </p:nvSpPr>
        <p:spPr>
          <a:xfrm>
            <a:off x="3499032" y="1688563"/>
            <a:ext cx="2454518" cy="4154984"/>
          </a:xfrm>
          <a:prstGeom prst="rect">
            <a:avLst/>
          </a:prstGeom>
          <a:noFill/>
        </p:spPr>
        <p:txBody>
          <a:bodyPr wrap="none" rtlCol="0">
            <a:spAutoFit/>
          </a:bodyPr>
          <a:lstStyle/>
          <a:p>
            <a:r>
              <a:rPr lang="is-IS" sz="1200" dirty="0"/>
              <a:t>[</a:t>
            </a:r>
            <a:r>
              <a:rPr lang="is-IS" sz="1200" dirty="0" smtClean="0"/>
              <a:t>255,255,255,255,255,255,255,255,</a:t>
            </a:r>
          </a:p>
          <a:p>
            <a:r>
              <a:rPr lang="is-IS" sz="1200" dirty="0" smtClean="0"/>
              <a:t>255,255,255,255,255,255,255,255,</a:t>
            </a:r>
          </a:p>
          <a:p>
            <a:r>
              <a:rPr lang="is-IS" sz="1200" dirty="0" smtClean="0"/>
              <a:t>255,255,255,255,255,255,255,255,</a:t>
            </a:r>
          </a:p>
          <a:p>
            <a:r>
              <a:rPr lang="is-IS" sz="1200" dirty="0" smtClean="0"/>
              <a:t>255,255,255,255,192,208,255,255,</a:t>
            </a:r>
          </a:p>
          <a:p>
            <a:r>
              <a:rPr lang="is-IS" sz="1200" dirty="0" smtClean="0"/>
              <a:t>255,255,255,255,255,255,255,255,</a:t>
            </a:r>
          </a:p>
          <a:p>
            <a:r>
              <a:rPr lang="is-IS" sz="1200" dirty="0" smtClean="0"/>
              <a:t>255,255,255,255,255,255,255,112,</a:t>
            </a:r>
          </a:p>
          <a:p>
            <a:r>
              <a:rPr lang="is-IS" sz="1200" dirty="0" smtClean="0"/>
              <a:t>0,0,16,80,160,255,255,255,255,255,</a:t>
            </a:r>
          </a:p>
          <a:p>
            <a:r>
              <a:rPr lang="is-IS" sz="1200" dirty="0" smtClean="0"/>
              <a:t>255,255,255,255,255,255,255,240,</a:t>
            </a:r>
          </a:p>
          <a:p>
            <a:r>
              <a:rPr lang="is-IS" sz="1200" dirty="0" smtClean="0"/>
              <a:t>96,0,0,0,0,0,0,80,255,255,255,255,</a:t>
            </a:r>
          </a:p>
          <a:p>
            <a:r>
              <a:rPr lang="is-IS" sz="1200" dirty="0" smtClean="0"/>
              <a:t>255,255,255,255,255,255,255,64,0,</a:t>
            </a:r>
          </a:p>
          <a:p>
            <a:r>
              <a:rPr lang="is-IS" sz="1200" dirty="0" smtClean="0"/>
              <a:t>48,176,255,208,144,32,0,128,255,</a:t>
            </a:r>
          </a:p>
          <a:p>
            <a:r>
              <a:rPr lang="is-IS" sz="1200" dirty="0" smtClean="0"/>
              <a:t>255,255,255,255,255,255,255,255,</a:t>
            </a:r>
          </a:p>
          <a:p>
            <a:r>
              <a:rPr lang="is-IS" sz="1200" dirty="0" smtClean="0"/>
              <a:t>160,0,80,255,255, 255,255,255,224,</a:t>
            </a:r>
          </a:p>
          <a:p>
            <a:r>
              <a:rPr lang="is-IS" sz="1200" dirty="0" smtClean="0"/>
              <a:t>0,0,255,255, 255,255,255,255,255,</a:t>
            </a:r>
          </a:p>
          <a:p>
            <a:r>
              <a:rPr lang="is-IS" sz="1200" dirty="0" smtClean="0"/>
              <a:t>255,240,16,0,224,255,255,255,255,</a:t>
            </a:r>
          </a:p>
          <a:p>
            <a:r>
              <a:rPr lang="is-IS" sz="1200" dirty="0" smtClean="0"/>
              <a:t>255,255,48,0,192,255,</a:t>
            </a:r>
          </a:p>
          <a:p>
            <a:r>
              <a:rPr lang="is-IS" sz="1200" dirty="0" smtClean="0"/>
              <a:t>...</a:t>
            </a:r>
          </a:p>
          <a:p>
            <a:r>
              <a:rPr lang="is-IS" sz="1200" dirty="0" smtClean="0"/>
              <a:t>...</a:t>
            </a:r>
          </a:p>
          <a:p>
            <a:r>
              <a:rPr lang="is-IS" sz="1200" dirty="0" smtClean="0"/>
              <a:t>...</a:t>
            </a:r>
          </a:p>
          <a:p>
            <a:r>
              <a:rPr lang="is-IS" sz="1200" dirty="0" smtClean="0"/>
              <a:t>255,255,255,255,255,255,255,255,</a:t>
            </a:r>
          </a:p>
          <a:p>
            <a:r>
              <a:rPr lang="is-IS" sz="1200" dirty="0" smtClean="0"/>
              <a:t>255,255,255,255,255,255,255,255,</a:t>
            </a:r>
          </a:p>
          <a:p>
            <a:r>
              <a:rPr lang="is-IS" sz="1200" dirty="0" smtClean="0"/>
              <a:t>255,255,255,255,255,255,255,255</a:t>
            </a:r>
            <a:r>
              <a:rPr lang="is-IS" sz="1200" dirty="0"/>
              <a:t>]</a:t>
            </a:r>
            <a:endParaRPr lang="en-US" sz="1200" dirty="0"/>
          </a:p>
        </p:txBody>
      </p:sp>
      <p:sp>
        <p:nvSpPr>
          <p:cNvPr id="11" name="Right Arrow 10"/>
          <p:cNvSpPr/>
          <p:nvPr/>
        </p:nvSpPr>
        <p:spPr>
          <a:xfrm>
            <a:off x="2966158" y="3589872"/>
            <a:ext cx="3600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6486718" y="1873229"/>
            <a:ext cx="5729454" cy="3785652"/>
          </a:xfrm>
          <a:prstGeom prst="rect">
            <a:avLst/>
          </a:prstGeom>
          <a:noFill/>
        </p:spPr>
        <p:txBody>
          <a:bodyPr wrap="none" rtlCol="0">
            <a:spAutoFit/>
          </a:bodyPr>
          <a:lstStyle/>
          <a:p>
            <a:r>
              <a:rPr lang="is-IS" sz="1200" dirty="0" smtClean="0"/>
              <a:t>[255,255,255,255,255,255,255,255,255,255,255,255,255,255,255,255,255,255,255,255,</a:t>
            </a:r>
          </a:p>
          <a:p>
            <a:r>
              <a:rPr lang="is-IS" sz="1200" dirty="0" smtClean="0"/>
              <a:t>255,255,255,255,255,255,255,255,192,208,255,255,255,255,255,255,255,255,255,255,</a:t>
            </a:r>
          </a:p>
          <a:p>
            <a:r>
              <a:rPr lang="is-IS" sz="1200" dirty="0" smtClean="0"/>
              <a:t>255,255,255,255,255,255,255,112,0    ,0.    ,16. ,80. ,160,255,255,255,255,255,255,255,</a:t>
            </a:r>
          </a:p>
          <a:p>
            <a:r>
              <a:rPr lang="is-IS" sz="1200" dirty="0" smtClean="0"/>
              <a:t>255,255,255,255,255,240,96  ,0.    ,0.   ,0.   ,0.    ,0.   ,0.    ,80  ,255,255,255,255,255,255,</a:t>
            </a:r>
          </a:p>
          <a:p>
            <a:r>
              <a:rPr lang="is-IS" sz="1200" dirty="0" smtClean="0"/>
              <a:t>255,255,255,255,255,64  ,0.    ,48. ,176,255,208,144,32   ,0.   ,128,255,255,255,255,255,</a:t>
            </a:r>
          </a:p>
          <a:p>
            <a:r>
              <a:rPr lang="is-IS" sz="1200" dirty="0" smtClean="0"/>
              <a:t>255,255,255,255,160,0    ,80.  ,255,255,255,255,255,224,0.    ,0.   ,255,255,255,255,255,</a:t>
            </a:r>
          </a:p>
          <a:p>
            <a:r>
              <a:rPr lang="is-IS" sz="1200" dirty="0" smtClean="0"/>
              <a:t>255,255,255,240,16  ,0.   ,224,255,255,255,255,255,255,48.   ,0.   ,192,255,255,255,255,</a:t>
            </a:r>
          </a:p>
          <a:p>
            <a:r>
              <a:rPr lang="is-IS" sz="1200" dirty="0" smtClean="0"/>
              <a:t>255,255,255,160,0.   ,96. ,255,255,255,255,255,255,255,64.   ,0.   ,192,255,255,255,255,</a:t>
            </a:r>
          </a:p>
          <a:p>
            <a:r>
              <a:rPr lang="is-IS" sz="1200" dirty="0" smtClean="0"/>
              <a:t>255,255,255,80  ,0.   ,160,255,255,255,255,255,255,255,64.   ,0.   ,192,255,255,255,255,</a:t>
            </a:r>
          </a:p>
          <a:p>
            <a:r>
              <a:rPr lang="is-IS" sz="1200" dirty="0" smtClean="0"/>
              <a:t>255,255,255,64  ,0.   ,192,255,255,255,255,255,255,255,16.   ,0.   ,240,255,255,255,255,</a:t>
            </a:r>
          </a:p>
          <a:p>
            <a:r>
              <a:rPr lang="is-IS" sz="1200" dirty="0" smtClean="0"/>
              <a:t>255,255,255,64  ,0.   ,192,255,255,255,255,255,255,208,0.     ,48. ,255,255,255,255,255,</a:t>
            </a:r>
          </a:p>
          <a:p>
            <a:r>
              <a:rPr lang="is-IS" sz="1200" dirty="0" smtClean="0"/>
              <a:t>255,255,255,96  ,0.   ,112,255,255,255,255,255,255,96. ,0.     ,144,255,255,255,255,255,</a:t>
            </a:r>
          </a:p>
          <a:p>
            <a:r>
              <a:rPr lang="is-IS" sz="1200" dirty="0" smtClean="0"/>
              <a:t>255,255,255,192,0.   ,16  ,208,255,255,255,255,144,0.   ,32.   ,240,255,255,255,255,255,</a:t>
            </a:r>
          </a:p>
          <a:p>
            <a:r>
              <a:rPr lang="is-IS" sz="1200" dirty="0" smtClean="0"/>
              <a:t>255,255,255,255,64.  ,0.  ,16. ,112,192,192,112,0     ,16. ,208  ,255,255,255,255,255,255,</a:t>
            </a:r>
          </a:p>
          <a:p>
            <a:r>
              <a:rPr lang="is-IS" sz="1200" dirty="0" smtClean="0"/>
              <a:t>255,255,255,255,240,80  ,0.   ,0.   ,0.     ,0.   ,0.   ,32.  ,208,255,255,255,255,255,255,255,</a:t>
            </a:r>
          </a:p>
          <a:p>
            <a:r>
              <a:rPr lang="is-IS" sz="1200" dirty="0" smtClean="0"/>
              <a:t>255,255,255,255,255,255,176,64 ,64    ,64. ,112,240,255,255,255,255,255,255,255,255,</a:t>
            </a:r>
          </a:p>
          <a:p>
            <a:r>
              <a:rPr lang="is-IS" sz="1200" dirty="0" smtClean="0"/>
              <a:t>255,255,255,255,255,255,255,255,255,255,255,255,255,255,255,255,255,255,255,255,</a:t>
            </a:r>
          </a:p>
          <a:p>
            <a:r>
              <a:rPr lang="is-IS" sz="1200" dirty="0" smtClean="0"/>
              <a:t>255,255,255,255,255,255,255,255,255,255,255,255,255,255,255,255,255,255,255,255,</a:t>
            </a:r>
          </a:p>
          <a:p>
            <a:r>
              <a:rPr lang="is-IS" sz="1200" dirty="0" smtClean="0"/>
              <a:t>255,255,255,255,255,255,255,255,255,255,255,255,255,255,255,255,255,255,255,255,</a:t>
            </a:r>
          </a:p>
          <a:p>
            <a:r>
              <a:rPr lang="is-IS" sz="1200" dirty="0" smtClean="0"/>
              <a:t>255,255,255,255,255,255,255,255,255,255,255,255,255,255,255,255,255,255,255,255]</a:t>
            </a:r>
            <a:endParaRPr lang="is-IS" sz="1200" dirty="0"/>
          </a:p>
        </p:txBody>
      </p:sp>
      <p:sp>
        <p:nvSpPr>
          <p:cNvPr id="22" name="Right Arrow 21"/>
          <p:cNvSpPr/>
          <p:nvPr/>
        </p:nvSpPr>
        <p:spPr>
          <a:xfrm>
            <a:off x="6126424" y="3585076"/>
            <a:ext cx="3600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3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heckerboard(across)">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20" grpId="0"/>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868" y="2256555"/>
            <a:ext cx="4961351" cy="1325563"/>
          </a:xfrm>
        </p:spPr>
        <p:txBody>
          <a:bodyPr/>
          <a:lstStyle/>
          <a:p>
            <a:r>
              <a:rPr lang="zh-CN" altLang="en-US" dirty="0" smtClean="0"/>
              <a:t>选择合适的分类器</a:t>
            </a:r>
            <a:endParaRPr lang="en-US" dirty="0"/>
          </a:p>
        </p:txBody>
      </p:sp>
    </p:spTree>
    <p:extLst>
      <p:ext uri="{BB962C8B-B14F-4D97-AF65-F5344CB8AC3E}">
        <p14:creationId xmlns:p14="http://schemas.microsoft.com/office/powerpoint/2010/main" val="590413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sp>
        <p:nvSpPr>
          <p:cNvPr id="5" name="TextBox 4"/>
          <p:cNvSpPr txBox="1"/>
          <p:nvPr/>
        </p:nvSpPr>
        <p:spPr>
          <a:xfrm>
            <a:off x="3696004" y="2261093"/>
            <a:ext cx="646331" cy="369332"/>
          </a:xfrm>
          <a:prstGeom prst="rect">
            <a:avLst/>
          </a:prstGeom>
          <a:noFill/>
        </p:spPr>
        <p:txBody>
          <a:bodyPr wrap="none" rtlCol="0">
            <a:spAutoFit/>
          </a:bodyPr>
          <a:lstStyle/>
          <a:p>
            <a:r>
              <a:rPr lang="zh-CN" altLang="en-US" dirty="0" smtClean="0"/>
              <a:t>邮件</a:t>
            </a:r>
            <a:endParaRPr lang="en-US" dirty="0"/>
          </a:p>
        </p:txBody>
      </p:sp>
      <p:sp>
        <p:nvSpPr>
          <p:cNvPr id="7" name="Left Brace 6"/>
          <p:cNvSpPr/>
          <p:nvPr/>
        </p:nvSpPr>
        <p:spPr>
          <a:xfrm>
            <a:off x="6739831" y="208105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985384" y="2062451"/>
            <a:ext cx="1107996" cy="369332"/>
          </a:xfrm>
          <a:prstGeom prst="rect">
            <a:avLst/>
          </a:prstGeom>
          <a:noFill/>
        </p:spPr>
        <p:txBody>
          <a:bodyPr wrap="none" rtlCol="0">
            <a:spAutoFit/>
          </a:bodyPr>
          <a:lstStyle/>
          <a:p>
            <a:r>
              <a:rPr lang="zh-CN" altLang="en-US" dirty="0" smtClean="0"/>
              <a:t>垃圾邮件</a:t>
            </a:r>
            <a:endParaRPr lang="en-US" dirty="0"/>
          </a:p>
        </p:txBody>
      </p:sp>
      <p:sp>
        <p:nvSpPr>
          <p:cNvPr id="9" name="TextBox 8"/>
          <p:cNvSpPr txBox="1"/>
          <p:nvPr/>
        </p:nvSpPr>
        <p:spPr>
          <a:xfrm>
            <a:off x="6985384" y="2515475"/>
            <a:ext cx="1338828" cy="369332"/>
          </a:xfrm>
          <a:prstGeom prst="rect">
            <a:avLst/>
          </a:prstGeom>
          <a:noFill/>
        </p:spPr>
        <p:txBody>
          <a:bodyPr wrap="none" rtlCol="0">
            <a:spAutoFit/>
          </a:bodyPr>
          <a:lstStyle/>
          <a:p>
            <a:r>
              <a:rPr lang="zh-CN" altLang="en-US" dirty="0" smtClean="0"/>
              <a:t>非垃圾邮件</a:t>
            </a:r>
            <a:endParaRPr lang="en-US" dirty="0"/>
          </a:p>
        </p:txBody>
      </p:sp>
      <p:sp>
        <p:nvSpPr>
          <p:cNvPr id="14" name="TextBox 13"/>
          <p:cNvSpPr txBox="1"/>
          <p:nvPr/>
        </p:nvSpPr>
        <p:spPr>
          <a:xfrm>
            <a:off x="3696004" y="4003447"/>
            <a:ext cx="877163" cy="369332"/>
          </a:xfrm>
          <a:prstGeom prst="rect">
            <a:avLst/>
          </a:prstGeom>
          <a:noFill/>
        </p:spPr>
        <p:txBody>
          <a:bodyPr wrap="none" rtlCol="0">
            <a:spAutoFit/>
          </a:bodyPr>
          <a:lstStyle/>
          <a:p>
            <a:r>
              <a:rPr lang="zh-CN" altLang="en-US" dirty="0" smtClean="0"/>
              <a:t>照明灯</a:t>
            </a:r>
            <a:endParaRPr lang="en-US" dirty="0"/>
          </a:p>
        </p:txBody>
      </p:sp>
      <p:sp>
        <p:nvSpPr>
          <p:cNvPr id="16" name="Left Brace 15"/>
          <p:cNvSpPr/>
          <p:nvPr/>
        </p:nvSpPr>
        <p:spPr>
          <a:xfrm>
            <a:off x="6739831" y="3752926"/>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48441" y="3634115"/>
            <a:ext cx="877163" cy="369332"/>
          </a:xfrm>
          <a:prstGeom prst="rect">
            <a:avLst/>
          </a:prstGeom>
          <a:noFill/>
        </p:spPr>
        <p:txBody>
          <a:bodyPr wrap="none" rtlCol="0">
            <a:spAutoFit/>
          </a:bodyPr>
          <a:lstStyle/>
          <a:p>
            <a:r>
              <a:rPr lang="zh-CN" altLang="en-US" dirty="0" smtClean="0"/>
              <a:t>白炽灯</a:t>
            </a:r>
            <a:endParaRPr lang="en-US" dirty="0"/>
          </a:p>
        </p:txBody>
      </p:sp>
      <p:sp>
        <p:nvSpPr>
          <p:cNvPr id="18" name="TextBox 17"/>
          <p:cNvSpPr txBox="1"/>
          <p:nvPr/>
        </p:nvSpPr>
        <p:spPr>
          <a:xfrm>
            <a:off x="7048441" y="3987975"/>
            <a:ext cx="877163" cy="369332"/>
          </a:xfrm>
          <a:prstGeom prst="rect">
            <a:avLst/>
          </a:prstGeom>
          <a:noFill/>
        </p:spPr>
        <p:txBody>
          <a:bodyPr wrap="none" rtlCol="0">
            <a:spAutoFit/>
          </a:bodyPr>
          <a:lstStyle/>
          <a:p>
            <a:r>
              <a:rPr lang="zh-CN" altLang="en-US" dirty="0" smtClean="0"/>
              <a:t>节能灯</a:t>
            </a:r>
            <a:endParaRPr lang="en-US" dirty="0"/>
          </a:p>
        </p:txBody>
      </p:sp>
      <p:sp>
        <p:nvSpPr>
          <p:cNvPr id="19" name="TextBox 18"/>
          <p:cNvSpPr txBox="1"/>
          <p:nvPr/>
        </p:nvSpPr>
        <p:spPr>
          <a:xfrm>
            <a:off x="7048441" y="434183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cxnSp>
        <p:nvCxnSpPr>
          <p:cNvPr id="21" name="Straight Arrow Connector 20"/>
          <p:cNvCxnSpPr>
            <a:stCxn id="5" idx="3"/>
          </p:cNvCxnSpPr>
          <p:nvPr/>
        </p:nvCxnSpPr>
        <p:spPr>
          <a:xfrm flipV="1">
            <a:off x="4342335" y="243951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5352" y="2050666"/>
            <a:ext cx="1107996" cy="369332"/>
          </a:xfrm>
          <a:prstGeom prst="rect">
            <a:avLst/>
          </a:prstGeom>
          <a:noFill/>
        </p:spPr>
        <p:txBody>
          <a:bodyPr wrap="none" rtlCol="0">
            <a:spAutoFit/>
          </a:bodyPr>
          <a:lstStyle/>
          <a:p>
            <a:r>
              <a:rPr lang="zh-CN" altLang="en-US" dirty="0" smtClean="0"/>
              <a:t>人工智能</a:t>
            </a:r>
            <a:endParaRPr lang="en-US" dirty="0"/>
          </a:p>
        </p:txBody>
      </p:sp>
      <p:cxnSp>
        <p:nvCxnSpPr>
          <p:cNvPr id="23" name="Straight Arrow Connector 22"/>
          <p:cNvCxnSpPr/>
          <p:nvPr/>
        </p:nvCxnSpPr>
        <p:spPr>
          <a:xfrm flipV="1">
            <a:off x="4577244" y="418009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9648" y="3752926"/>
            <a:ext cx="1107996" cy="369332"/>
          </a:xfrm>
          <a:prstGeom prst="rect">
            <a:avLst/>
          </a:prstGeom>
          <a:noFill/>
        </p:spPr>
        <p:txBody>
          <a:bodyPr wrap="none" rtlCol="0">
            <a:spAutoFit/>
          </a:bodyPr>
          <a:lstStyle/>
          <a:p>
            <a:r>
              <a:rPr lang="zh-CN" altLang="en-US" dirty="0" smtClean="0"/>
              <a:t>人工智能</a:t>
            </a:r>
            <a:endParaRPr lang="en-US" dirty="0"/>
          </a:p>
        </p:txBody>
      </p:sp>
      <p:sp>
        <p:nvSpPr>
          <p:cNvPr id="26" name="TextBox 25"/>
          <p:cNvSpPr txBox="1"/>
          <p:nvPr/>
        </p:nvSpPr>
        <p:spPr>
          <a:xfrm>
            <a:off x="3069074" y="5430865"/>
            <a:ext cx="1570815" cy="369332"/>
          </a:xfrm>
          <a:prstGeom prst="rect">
            <a:avLst/>
          </a:prstGeom>
          <a:noFill/>
        </p:spPr>
        <p:txBody>
          <a:bodyPr wrap="none" rtlCol="0">
            <a:spAutoFit/>
          </a:bodyPr>
          <a:lstStyle/>
          <a:p>
            <a:r>
              <a:rPr lang="zh-CN" altLang="en-US" smtClean="0"/>
              <a:t>用户消费习惯</a:t>
            </a:r>
            <a:endParaRPr lang="en-US" dirty="0"/>
          </a:p>
        </p:txBody>
      </p:sp>
      <p:sp>
        <p:nvSpPr>
          <p:cNvPr id="27" name="Left Brace 26"/>
          <p:cNvSpPr/>
          <p:nvPr/>
        </p:nvSpPr>
        <p:spPr>
          <a:xfrm>
            <a:off x="6759282" y="518034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067892" y="5140363"/>
            <a:ext cx="415498" cy="369332"/>
          </a:xfrm>
          <a:prstGeom prst="rect">
            <a:avLst/>
          </a:prstGeom>
          <a:noFill/>
        </p:spPr>
        <p:txBody>
          <a:bodyPr wrap="none" rtlCol="0">
            <a:spAutoFit/>
          </a:bodyPr>
          <a:lstStyle/>
          <a:p>
            <a:r>
              <a:rPr lang="zh-CN" altLang="en-US" dirty="0" smtClean="0"/>
              <a:t>男</a:t>
            </a:r>
            <a:endParaRPr lang="en-US" dirty="0"/>
          </a:p>
        </p:txBody>
      </p:sp>
      <p:sp>
        <p:nvSpPr>
          <p:cNvPr id="29" name="TextBox 28"/>
          <p:cNvSpPr txBox="1"/>
          <p:nvPr/>
        </p:nvSpPr>
        <p:spPr>
          <a:xfrm>
            <a:off x="7067892" y="5620351"/>
            <a:ext cx="415498" cy="369332"/>
          </a:xfrm>
          <a:prstGeom prst="rect">
            <a:avLst/>
          </a:prstGeom>
          <a:noFill/>
        </p:spPr>
        <p:txBody>
          <a:bodyPr wrap="none" rtlCol="0">
            <a:spAutoFit/>
          </a:bodyPr>
          <a:lstStyle/>
          <a:p>
            <a:r>
              <a:rPr lang="zh-CN" altLang="en-US" dirty="0" smtClean="0"/>
              <a:t>女</a:t>
            </a:r>
            <a:endParaRPr lang="en-US" dirty="0"/>
          </a:p>
        </p:txBody>
      </p:sp>
      <p:cxnSp>
        <p:nvCxnSpPr>
          <p:cNvPr id="31" name="Straight Arrow Connector 30"/>
          <p:cNvCxnSpPr/>
          <p:nvPr/>
        </p:nvCxnSpPr>
        <p:spPr>
          <a:xfrm flipV="1">
            <a:off x="4596695" y="5607517"/>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69099" y="5180344"/>
            <a:ext cx="1107996" cy="369332"/>
          </a:xfrm>
          <a:prstGeom prst="rect">
            <a:avLst/>
          </a:prstGeom>
          <a:noFill/>
        </p:spPr>
        <p:txBody>
          <a:bodyPr wrap="none" rtlCol="0">
            <a:spAutoFit/>
          </a:bodyPr>
          <a:lstStyle/>
          <a:p>
            <a:r>
              <a:rPr lang="zh-CN" altLang="en-US" dirty="0" smtClean="0"/>
              <a:t>人工智能</a:t>
            </a:r>
            <a:endParaRPr lang="en-US" dirty="0"/>
          </a:p>
        </p:txBody>
      </p:sp>
    </p:spTree>
    <p:extLst>
      <p:ext uri="{BB962C8B-B14F-4D97-AF65-F5344CB8AC3E}">
        <p14:creationId xmlns:p14="http://schemas.microsoft.com/office/powerpoint/2010/main" val="8124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heckerboard(across)">
                                      <p:cBhvr>
                                        <p:cTn id="30" dur="500"/>
                                        <p:tgtEl>
                                          <p:spTgt spid="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500"/>
                                        <p:tgtEl>
                                          <p:spTgt spid="2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checkerboard(across)">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4" grpId="0"/>
      <p:bldP spid="16" grpId="0" animBg="1"/>
      <p:bldP spid="17" grpId="0"/>
      <p:bldP spid="18" grpId="0"/>
      <p:bldP spid="19" grpId="0"/>
      <p:bldP spid="22" grpId="0"/>
      <p:bldP spid="24" grpId="0"/>
      <p:bldP spid="26" grpId="0"/>
      <p:bldP spid="27" grpId="0" animBg="1"/>
      <p:bldP spid="28" grpId="0"/>
      <p:bldP spid="29"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邮递时间预测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87" y="1690688"/>
            <a:ext cx="4923425" cy="4913357"/>
          </a:xfrm>
          <a:prstGeom prst="rect">
            <a:avLst/>
          </a:prstGeom>
        </p:spPr>
      </p:pic>
    </p:spTree>
    <p:extLst>
      <p:ext uri="{BB962C8B-B14F-4D97-AF65-F5344CB8AC3E}">
        <p14:creationId xmlns:p14="http://schemas.microsoft.com/office/powerpoint/2010/main" val="79841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528" y="1394619"/>
            <a:ext cx="5404945" cy="1325563"/>
          </a:xfrm>
        </p:spPr>
        <p:txBody>
          <a:bodyPr/>
          <a:lstStyle/>
          <a:p>
            <a:r>
              <a:rPr lang="zh-CN" altLang="en-US" dirty="0" smtClean="0"/>
              <a:t>识别照明灯范例讲解</a:t>
            </a:r>
            <a:endParaRPr lang="en-US" dirty="0"/>
          </a:p>
        </p:txBody>
      </p:sp>
      <p:sp>
        <p:nvSpPr>
          <p:cNvPr id="4" name="TextBox 3"/>
          <p:cNvSpPr txBox="1"/>
          <p:nvPr/>
        </p:nvSpPr>
        <p:spPr>
          <a:xfrm>
            <a:off x="4964921" y="3042746"/>
            <a:ext cx="2262158" cy="369332"/>
          </a:xfrm>
          <a:prstGeom prst="rect">
            <a:avLst/>
          </a:prstGeom>
          <a:noFill/>
        </p:spPr>
        <p:txBody>
          <a:bodyPr wrap="none" rtlCol="0">
            <a:spAutoFit/>
          </a:bodyPr>
          <a:lstStyle/>
          <a:p>
            <a:r>
              <a:rPr lang="zh-CN" altLang="en-US" dirty="0" smtClean="0"/>
              <a:t>决策树分类器的应用</a:t>
            </a:r>
            <a:endParaRPr lang="en-US" dirty="0"/>
          </a:p>
        </p:txBody>
      </p:sp>
    </p:spTree>
    <p:extLst>
      <p:ext uri="{BB962C8B-B14F-4D97-AF65-F5344CB8AC3E}">
        <p14:creationId xmlns:p14="http://schemas.microsoft.com/office/powerpoint/2010/main" val="1876972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近邻分类器</a:t>
            </a:r>
            <a:endParaRPr lang="en-US" dirty="0"/>
          </a:p>
        </p:txBody>
      </p:sp>
      <p:cxnSp>
        <p:nvCxnSpPr>
          <p:cNvPr id="5" name="Straight Arrow Connector 4"/>
          <p:cNvCxnSpPr/>
          <p:nvPr/>
        </p:nvCxnSpPr>
        <p:spPr>
          <a:xfrm>
            <a:off x="3056351" y="3582444"/>
            <a:ext cx="581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2181" y="1340285"/>
            <a:ext cx="0" cy="470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72208" y="18914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79551" y="2404759"/>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4977008" y="21962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568940" y="2201281"/>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4229622" y="2177115"/>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390373" y="275155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066851" y="2473652"/>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840446" y="2786713"/>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6679764" y="41688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832164" y="43212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514185" y="4553449"/>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049778" y="423545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6911991" y="4712200"/>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7356954" y="4390121"/>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651972" y="5166734"/>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494741" y="502894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6086351" y="3762451"/>
            <a:ext cx="137787" cy="137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6164870" y="3510842"/>
            <a:ext cx="375424" cy="584775"/>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8907517" y="3373821"/>
            <a:ext cx="284052" cy="369332"/>
          </a:xfrm>
          <a:prstGeom prst="rect">
            <a:avLst/>
          </a:prstGeom>
          <a:noFill/>
        </p:spPr>
        <p:txBody>
          <a:bodyPr wrap="none" rtlCol="0">
            <a:spAutoFit/>
          </a:bodyPr>
          <a:lstStyle/>
          <a:p>
            <a:r>
              <a:rPr lang="en-US" dirty="0" smtClean="0"/>
              <a:t>x</a:t>
            </a:r>
            <a:endParaRPr lang="en-US" dirty="0"/>
          </a:p>
        </p:txBody>
      </p:sp>
      <p:sp>
        <p:nvSpPr>
          <p:cNvPr id="27" name="TextBox 26"/>
          <p:cNvSpPr txBox="1"/>
          <p:nvPr/>
        </p:nvSpPr>
        <p:spPr>
          <a:xfrm>
            <a:off x="6053959" y="1308538"/>
            <a:ext cx="288862" cy="369332"/>
          </a:xfrm>
          <a:prstGeom prst="rect">
            <a:avLst/>
          </a:prstGeom>
          <a:noFill/>
        </p:spPr>
        <p:txBody>
          <a:bodyPr wrap="none" rtlCol="0">
            <a:spAutoFit/>
          </a:bodyPr>
          <a:lstStyle/>
          <a:p>
            <a:r>
              <a:rPr lang="en-US" dirty="0" smtClean="0"/>
              <a:t>y</a:t>
            </a:r>
            <a:endParaRPr lang="en-US" dirty="0"/>
          </a:p>
        </p:txBody>
      </p:sp>
      <p:cxnSp>
        <p:nvCxnSpPr>
          <p:cNvPr id="29" name="Straight Connector 28"/>
          <p:cNvCxnSpPr>
            <a:stCxn id="24" idx="1"/>
            <a:endCxn id="15" idx="5"/>
          </p:cNvCxnSpPr>
          <p:nvPr/>
        </p:nvCxnSpPr>
        <p:spPr>
          <a:xfrm flipH="1" flipV="1">
            <a:off x="4958055" y="2904322"/>
            <a:ext cx="1148474" cy="87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16" idx="1"/>
          </p:cNvCxnSpPr>
          <p:nvPr/>
        </p:nvCxnSpPr>
        <p:spPr>
          <a:xfrm>
            <a:off x="6203960" y="3880060"/>
            <a:ext cx="495982" cy="308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heckerboard(across)">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计算两点之间距离</a:t>
            </a:r>
            <a:endParaRPr lang="en-US" dirty="0"/>
          </a:p>
        </p:txBody>
      </p:sp>
      <p:cxnSp>
        <p:nvCxnSpPr>
          <p:cNvPr id="5" name="Straight Arrow Connector 4"/>
          <p:cNvCxnSpPr/>
          <p:nvPr/>
        </p:nvCxnSpPr>
        <p:spPr>
          <a:xfrm>
            <a:off x="2916616" y="4776952"/>
            <a:ext cx="655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6616" y="1387367"/>
            <a:ext cx="0" cy="33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91019" y="4324272"/>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3153095" y="1418894"/>
            <a:ext cx="288862" cy="369332"/>
          </a:xfrm>
          <a:prstGeom prst="rect">
            <a:avLst/>
          </a:prstGeom>
          <a:noFill/>
        </p:spPr>
        <p:txBody>
          <a:bodyPr wrap="none" rtlCol="0">
            <a:spAutoFit/>
          </a:bodyPr>
          <a:lstStyle/>
          <a:p>
            <a:r>
              <a:rPr lang="en-US" dirty="0" smtClean="0"/>
              <a:t>y</a:t>
            </a:r>
            <a:endParaRPr lang="en-US" dirty="0"/>
          </a:p>
        </p:txBody>
      </p:sp>
      <p:sp>
        <p:nvSpPr>
          <p:cNvPr id="12" name="Oval 11"/>
          <p:cNvSpPr/>
          <p:nvPr/>
        </p:nvSpPr>
        <p:spPr>
          <a:xfrm>
            <a:off x="4319750" y="4162103"/>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6111766" y="2233447"/>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3762" y="2135917"/>
            <a:ext cx="821059" cy="369332"/>
          </a:xfrm>
          <a:prstGeom prst="rect">
            <a:avLst/>
          </a:prstGeom>
          <a:noFill/>
        </p:spPr>
        <p:txBody>
          <a:bodyPr wrap="none" rtlCol="0">
            <a:spAutoFit/>
          </a:bodyPr>
          <a:lstStyle/>
          <a:p>
            <a:r>
              <a:rPr lang="en-US" smtClean="0"/>
              <a:t>(x1,y1)</a:t>
            </a:r>
            <a:endParaRPr lang="en-US" dirty="0"/>
          </a:p>
        </p:txBody>
      </p:sp>
      <p:sp>
        <p:nvSpPr>
          <p:cNvPr id="15" name="TextBox 14"/>
          <p:cNvSpPr txBox="1"/>
          <p:nvPr/>
        </p:nvSpPr>
        <p:spPr>
          <a:xfrm>
            <a:off x="3774762" y="4303992"/>
            <a:ext cx="821059" cy="369332"/>
          </a:xfrm>
          <a:prstGeom prst="rect">
            <a:avLst/>
          </a:prstGeom>
          <a:noFill/>
        </p:spPr>
        <p:txBody>
          <a:bodyPr wrap="none" rtlCol="0">
            <a:spAutoFit/>
          </a:bodyPr>
          <a:lstStyle/>
          <a:p>
            <a:r>
              <a:rPr lang="en-US" dirty="0" smtClean="0"/>
              <a:t>(x2,y2)</a:t>
            </a:r>
            <a:endParaRPr lang="en-US" dirty="0"/>
          </a:p>
        </p:txBody>
      </p:sp>
      <p:cxnSp>
        <p:nvCxnSpPr>
          <p:cNvPr id="18" name="Straight Connector 17"/>
          <p:cNvCxnSpPr/>
          <p:nvPr/>
        </p:nvCxnSpPr>
        <p:spPr>
          <a:xfrm>
            <a:off x="3297526" y="4233047"/>
            <a:ext cx="52789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82710" y="1387367"/>
            <a:ext cx="0" cy="322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083269" y="1907628"/>
            <a:ext cx="2570400" cy="2601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197" y="4193621"/>
            <a:ext cx="909864" cy="369332"/>
          </a:xfrm>
          <a:prstGeom prst="rect">
            <a:avLst/>
          </a:prstGeom>
          <a:noFill/>
        </p:spPr>
        <p:txBody>
          <a:bodyPr wrap="none" rtlCol="0">
            <a:spAutoFit/>
          </a:bodyPr>
          <a:lstStyle/>
          <a:p>
            <a:r>
              <a:rPr lang="en-US" dirty="0" smtClean="0"/>
              <a:t>a=x1-x2</a:t>
            </a:r>
            <a:endParaRPr lang="en-US" dirty="0"/>
          </a:p>
        </p:txBody>
      </p:sp>
      <p:sp>
        <p:nvSpPr>
          <p:cNvPr id="25" name="TextBox 24"/>
          <p:cNvSpPr txBox="1"/>
          <p:nvPr/>
        </p:nvSpPr>
        <p:spPr>
          <a:xfrm>
            <a:off x="6243141" y="3279228"/>
            <a:ext cx="932819" cy="369332"/>
          </a:xfrm>
          <a:prstGeom prst="rect">
            <a:avLst/>
          </a:prstGeom>
          <a:noFill/>
        </p:spPr>
        <p:txBody>
          <a:bodyPr wrap="none" rtlCol="0">
            <a:spAutoFit/>
          </a:bodyPr>
          <a:lstStyle/>
          <a:p>
            <a:r>
              <a:rPr lang="en-US" dirty="0"/>
              <a:t>b</a:t>
            </a:r>
            <a:r>
              <a:rPr lang="en-US" dirty="0" smtClean="0"/>
              <a:t>=y1-y2</a:t>
            </a:r>
            <a:endParaRPr lang="en-US" dirty="0"/>
          </a:p>
        </p:txBody>
      </p:sp>
      <p:sp>
        <p:nvSpPr>
          <p:cNvPr id="26" name="TextBox 25"/>
          <p:cNvSpPr txBox="1"/>
          <p:nvPr/>
        </p:nvSpPr>
        <p:spPr>
          <a:xfrm>
            <a:off x="4644715" y="2998811"/>
            <a:ext cx="359394" cy="369332"/>
          </a:xfrm>
          <a:prstGeom prst="rect">
            <a:avLst/>
          </a:prstGeom>
          <a:noFill/>
        </p:spPr>
        <p:txBody>
          <a:bodyPr wrap="none" rtlCol="0">
            <a:spAutoFit/>
          </a:bodyPr>
          <a:lstStyle/>
          <a:p>
            <a:r>
              <a:rPr lang="en-US" dirty="0" smtClean="0"/>
              <a:t>c²</a:t>
            </a:r>
            <a:endParaRPr lang="en-US" dirty="0"/>
          </a:p>
        </p:txBody>
      </p:sp>
      <p:sp>
        <p:nvSpPr>
          <p:cNvPr id="27" name="TextBox 26"/>
          <p:cNvSpPr txBox="1"/>
          <p:nvPr/>
        </p:nvSpPr>
        <p:spPr>
          <a:xfrm>
            <a:off x="4067503" y="5108024"/>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
        <p:nvSpPr>
          <p:cNvPr id="28" name="TextBox 27"/>
          <p:cNvSpPr txBox="1"/>
          <p:nvPr/>
        </p:nvSpPr>
        <p:spPr>
          <a:xfrm>
            <a:off x="4083269" y="5508896"/>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
        <p:nvSpPr>
          <p:cNvPr id="30" name="TextBox 29"/>
          <p:cNvSpPr txBox="1"/>
          <p:nvPr/>
        </p:nvSpPr>
        <p:spPr>
          <a:xfrm>
            <a:off x="4078009" y="5960844"/>
            <a:ext cx="4254178" cy="369332"/>
          </a:xfrm>
          <a:prstGeom prst="rect">
            <a:avLst/>
          </a:prstGeom>
          <a:noFill/>
        </p:spPr>
        <p:txBody>
          <a:bodyPr wrap="none" rtlCol="0">
            <a:spAutoFit/>
          </a:bodyPr>
          <a:lstStyle/>
          <a:p>
            <a:r>
              <a:rPr lang="zh-CN" altLang="en-US" dirty="0" smtClean="0"/>
              <a:t>多维点距离 </a:t>
            </a:r>
            <a:r>
              <a:rPr lang="en-US" altLang="zh-CN" dirty="0" smtClean="0"/>
              <a:t>distance</a:t>
            </a:r>
            <a:r>
              <a:rPr lang="en-US" dirty="0" smtClean="0"/>
              <a:t>²=d1²+d2²+d3²+</a:t>
            </a:r>
            <a:r>
              <a:rPr lang="mr-IN" dirty="0" smtClean="0"/>
              <a:t>…</a:t>
            </a:r>
            <a:r>
              <a:rPr lang="en-US" dirty="0" smtClean="0"/>
              <a:t>+dn</a:t>
            </a:r>
            <a:r>
              <a:rPr lang="en-US" dirty="0"/>
              <a:t>²</a:t>
            </a:r>
          </a:p>
        </p:txBody>
      </p:sp>
      <p:sp>
        <p:nvSpPr>
          <p:cNvPr id="31" name="TextBox 30"/>
          <p:cNvSpPr txBox="1"/>
          <p:nvPr/>
        </p:nvSpPr>
        <p:spPr>
          <a:xfrm>
            <a:off x="4886153" y="3013115"/>
            <a:ext cx="801823" cy="369332"/>
          </a:xfrm>
          <a:prstGeom prst="rect">
            <a:avLst/>
          </a:prstGeom>
          <a:noFill/>
        </p:spPr>
        <p:txBody>
          <a:bodyPr wrap="none" rtlCol="0">
            <a:spAutoFit/>
          </a:bodyPr>
          <a:lstStyle/>
          <a:p>
            <a:r>
              <a:rPr lang="en-US"/>
              <a:t>=</a:t>
            </a:r>
            <a:r>
              <a:rPr lang="en-US" smtClean="0"/>
              <a:t>a²+b²</a:t>
            </a:r>
            <a:endParaRPr lang="en-US"/>
          </a:p>
        </p:txBody>
      </p:sp>
    </p:spTree>
    <p:extLst>
      <p:ext uri="{BB962C8B-B14F-4D97-AF65-F5344CB8AC3E}">
        <p14:creationId xmlns:p14="http://schemas.microsoft.com/office/powerpoint/2010/main" val="1972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checkerboard(across)">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checkerboard(across)">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图片数据</a:t>
            </a:r>
            <a:endParaRPr lang="en-US" dirty="0"/>
          </a:p>
        </p:txBody>
      </p:sp>
      <p:sp>
        <p:nvSpPr>
          <p:cNvPr id="3" name="Content Placeholder 2"/>
          <p:cNvSpPr>
            <a:spLocks noGrp="1"/>
          </p:cNvSpPr>
          <p:nvPr>
            <p:ph idx="1"/>
          </p:nvPr>
        </p:nvSpPr>
        <p:spPr>
          <a:xfrm>
            <a:off x="838200" y="1352659"/>
            <a:ext cx="10515600" cy="4054913"/>
          </a:xfrm>
        </p:spPr>
        <p:txBody>
          <a:bodyPr>
            <a:normAutofit fontScale="70000" lnSpcReduction="20000"/>
          </a:bodyPr>
          <a:lstStyle/>
          <a:p>
            <a:r>
              <a:rPr lang="de-DE"/>
              <a:t>[255 255 255 255 255 255 255 255 255 255 255 255 255 255 255 255 255 255 255 255 255 255 255 255 255 255 255 255 192 208 255 255 255 255 255 255 255 255 255 255 255 255 255 255 255 255 255 112   0   0  16  80 160 255 255 255 255 255 255 255 255 255 255 255 255 240  96   0   0   0   0   0   0  80 255 255 255 255 255 255 255 255 255 255 255  64   0  48 176 255 208 144  32   0 128 255 255 255 255 255 255 255 255 255 160   0  80 255 255 255 255 255 224   0   0 255 255 255 255 255 255 255 255 240  16   0 224 255 255 255 255 255 255  48   0 192 255 255 255 255 255 255 255 160   0  96 255 255 255 255 255 255 255  64   0 192 255 255 255 255 255 255 255  80   0 160 255 255 255 255 255 255 255  64   0 192 255 255 255 255 255 255 255  64   0 192 255 255 255 255 255 255 255  16   0 240 255 255 255 255 255 255 255  64   0 192 255 255 255 255 255 255 208   0  48 255 255 255 255 255 255 255 255  96   0 112 255 255 255 255 255 255  96   0 144 255 255 255 255 255 255 255 255 192   0  16 208 255 255 255 255 144   0  32 240 255 255 255 255 255 255 255 255 255  64   0  16 112 192 192 112   0  16 208 255 255 255 255 255 255 255 255 255 255 240  80   0   0   0   0   0  32 208 255 255 255 255 255 255 255 255 255 255 255 255 255 176  64  64  64 112 240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a:t>
            </a:r>
            <a:endParaRPr lang="en-US" dirty="0"/>
          </a:p>
        </p:txBody>
      </p:sp>
      <p:sp>
        <p:nvSpPr>
          <p:cNvPr id="4" name="TextBox 3"/>
          <p:cNvSpPr txBox="1"/>
          <p:nvPr/>
        </p:nvSpPr>
        <p:spPr>
          <a:xfrm>
            <a:off x="5075528" y="5810331"/>
            <a:ext cx="2040943" cy="584775"/>
          </a:xfrm>
          <a:prstGeom prst="rect">
            <a:avLst/>
          </a:prstGeom>
          <a:noFill/>
        </p:spPr>
        <p:txBody>
          <a:bodyPr wrap="none" rtlCol="0">
            <a:spAutoFit/>
          </a:bodyPr>
          <a:lstStyle/>
          <a:p>
            <a:r>
              <a:rPr lang="en-US" sz="3200" dirty="0" smtClean="0"/>
              <a:t>400</a:t>
            </a:r>
            <a:r>
              <a:rPr lang="zh-CN" altLang="en-US" sz="3200" dirty="0" smtClean="0"/>
              <a:t>维坐标</a:t>
            </a:r>
            <a:endParaRPr lang="en-US" sz="3200" dirty="0"/>
          </a:p>
        </p:txBody>
      </p:sp>
    </p:spTree>
    <p:extLst>
      <p:ext uri="{BB962C8B-B14F-4D97-AF65-F5344CB8AC3E}">
        <p14:creationId xmlns:p14="http://schemas.microsoft.com/office/powerpoint/2010/main" val="8022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区分照明灯</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51896"/>
            <a:ext cx="6634655" cy="4197435"/>
          </a:xfrm>
          <a:prstGeom prst="rect">
            <a:avLst/>
          </a:prstGeom>
        </p:spPr>
      </p:pic>
      <p:sp>
        <p:nvSpPr>
          <p:cNvPr id="11" name="TextBox 10"/>
          <p:cNvSpPr txBox="1"/>
          <p:nvPr/>
        </p:nvSpPr>
        <p:spPr>
          <a:xfrm>
            <a:off x="3610304" y="5825354"/>
            <a:ext cx="877163" cy="369332"/>
          </a:xfrm>
          <a:prstGeom prst="rect">
            <a:avLst/>
          </a:prstGeom>
          <a:noFill/>
        </p:spPr>
        <p:txBody>
          <a:bodyPr wrap="none" rtlCol="0">
            <a:spAutoFit/>
          </a:bodyPr>
          <a:lstStyle/>
          <a:p>
            <a:r>
              <a:rPr lang="zh-CN" altLang="en-US" dirty="0" smtClean="0"/>
              <a:t>白炽灯</a:t>
            </a:r>
            <a:endParaRPr lang="en-US" dirty="0"/>
          </a:p>
        </p:txBody>
      </p:sp>
      <p:sp>
        <p:nvSpPr>
          <p:cNvPr id="12" name="TextBox 11"/>
          <p:cNvSpPr txBox="1"/>
          <p:nvPr/>
        </p:nvSpPr>
        <p:spPr>
          <a:xfrm>
            <a:off x="5604642" y="5825354"/>
            <a:ext cx="877163" cy="369332"/>
          </a:xfrm>
          <a:prstGeom prst="rect">
            <a:avLst/>
          </a:prstGeom>
          <a:noFill/>
        </p:spPr>
        <p:txBody>
          <a:bodyPr wrap="none" rtlCol="0">
            <a:spAutoFit/>
          </a:bodyPr>
          <a:lstStyle/>
          <a:p>
            <a:r>
              <a:rPr lang="zh-CN" altLang="en-US" dirty="0" smtClean="0"/>
              <a:t>节能灯</a:t>
            </a:r>
            <a:endParaRPr lang="en-US" dirty="0"/>
          </a:p>
        </p:txBody>
      </p:sp>
      <p:sp>
        <p:nvSpPr>
          <p:cNvPr id="13" name="TextBox 12"/>
          <p:cNvSpPr txBox="1"/>
          <p:nvPr/>
        </p:nvSpPr>
        <p:spPr>
          <a:xfrm>
            <a:off x="7598980" y="5825354"/>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2280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通过外观不容易区分的照明灯</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998" y="1844565"/>
            <a:ext cx="2033387" cy="3708837"/>
          </a:xfrm>
          <a:prstGeom prst="rect">
            <a:avLst/>
          </a:prstGeom>
        </p:spPr>
      </p:pic>
      <p:sp>
        <p:nvSpPr>
          <p:cNvPr id="5" name="TextBox 4"/>
          <p:cNvSpPr txBox="1"/>
          <p:nvPr/>
        </p:nvSpPr>
        <p:spPr>
          <a:xfrm>
            <a:off x="3310766" y="5967245"/>
            <a:ext cx="877163" cy="369332"/>
          </a:xfrm>
          <a:prstGeom prst="rect">
            <a:avLst/>
          </a:prstGeom>
          <a:noFill/>
        </p:spPr>
        <p:txBody>
          <a:bodyPr wrap="none" rtlCol="0">
            <a:spAutoFit/>
          </a:bodyPr>
          <a:lstStyle/>
          <a:p>
            <a:r>
              <a:rPr lang="zh-CN" altLang="en-US" dirty="0" smtClean="0"/>
              <a:t>节能灯</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138" y="1844565"/>
            <a:ext cx="2399424" cy="3697846"/>
          </a:xfrm>
          <a:prstGeom prst="rect">
            <a:avLst/>
          </a:prstGeom>
        </p:spPr>
      </p:pic>
      <p:sp>
        <p:nvSpPr>
          <p:cNvPr id="7" name="TextBox 6"/>
          <p:cNvSpPr txBox="1"/>
          <p:nvPr/>
        </p:nvSpPr>
        <p:spPr>
          <a:xfrm>
            <a:off x="8213845" y="596724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7086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照明灯特征参数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06071"/>
              </p:ext>
            </p:extLst>
          </p:nvPr>
        </p:nvGraphicFramePr>
        <p:xfrm>
          <a:off x="2304393" y="1574800"/>
          <a:ext cx="7583214" cy="3708400"/>
        </p:xfrm>
        <a:graphic>
          <a:graphicData uri="http://schemas.openxmlformats.org/drawingml/2006/table">
            <a:tbl>
              <a:tblPr firstRow="1" bandRow="1">
                <a:tableStyleId>{5C22544A-7EE6-4342-B048-85BDC9FD1C3A}</a:tableStyleId>
              </a:tblPr>
              <a:tblGrid>
                <a:gridCol w="2527738"/>
                <a:gridCol w="2527738"/>
                <a:gridCol w="2527738"/>
              </a:tblGrid>
              <a:tr h="370840">
                <a:tc>
                  <a:txBody>
                    <a:bodyPr/>
                    <a:lstStyle/>
                    <a:p>
                      <a:r>
                        <a:rPr lang="zh-CN" altLang="en-US" dirty="0" smtClean="0"/>
                        <a:t>照明灯</a:t>
                      </a:r>
                      <a:endParaRPr lang="en-US" dirty="0"/>
                    </a:p>
                  </a:txBody>
                  <a:tcPr/>
                </a:tc>
                <a:tc>
                  <a:txBody>
                    <a:bodyPr/>
                    <a:lstStyle/>
                    <a:p>
                      <a:r>
                        <a:rPr lang="zh-CN" altLang="en-US" dirty="0" smtClean="0"/>
                        <a:t>功率（</a:t>
                      </a:r>
                      <a:r>
                        <a:rPr lang="en-US" altLang="zh-CN" dirty="0" smtClean="0"/>
                        <a:t>W</a:t>
                      </a:r>
                      <a:r>
                        <a:rPr lang="zh-CN" altLang="en-US" dirty="0" smtClean="0"/>
                        <a:t>）</a:t>
                      </a:r>
                      <a:endParaRPr lang="en-US" dirty="0"/>
                    </a:p>
                  </a:txBody>
                  <a:tcPr/>
                </a:tc>
                <a:tc>
                  <a:txBody>
                    <a:bodyPr/>
                    <a:lstStyle/>
                    <a:p>
                      <a:r>
                        <a:rPr lang="zh-CN" altLang="en-US" dirty="0" smtClean="0"/>
                        <a:t>光通量（</a:t>
                      </a:r>
                      <a:r>
                        <a:rPr lang="en-US" altLang="zh-CN" dirty="0" smtClean="0"/>
                        <a:t>LM</a:t>
                      </a:r>
                      <a:r>
                        <a:rPr lang="zh-CN" altLang="en-US" dirty="0" smtClean="0"/>
                        <a:t>）</a:t>
                      </a:r>
                      <a:endParaRPr lang="en-US" dirty="0"/>
                    </a:p>
                  </a:txBody>
                  <a:tcPr/>
                </a:tc>
              </a:tr>
              <a:tr h="370840">
                <a:tc>
                  <a:txBody>
                    <a:bodyPr/>
                    <a:lstStyle/>
                    <a:p>
                      <a:r>
                        <a:rPr lang="en-US" dirty="0" smtClean="0"/>
                        <a:t>LED</a:t>
                      </a:r>
                      <a:r>
                        <a:rPr lang="zh-CN" altLang="en-US" dirty="0" smtClean="0"/>
                        <a:t>灯</a:t>
                      </a:r>
                      <a:endParaRPr lang="en-US" dirty="0"/>
                    </a:p>
                  </a:txBody>
                  <a:tcPr/>
                </a:tc>
                <a:tc>
                  <a:txBody>
                    <a:bodyPr/>
                    <a:lstStyle/>
                    <a:p>
                      <a:r>
                        <a:rPr lang="en-US" dirty="0" smtClean="0"/>
                        <a:t>3.5</a:t>
                      </a:r>
                    </a:p>
                  </a:txBody>
                  <a:tcPr/>
                </a:tc>
                <a:tc>
                  <a:txBody>
                    <a:bodyPr/>
                    <a:lstStyle/>
                    <a:p>
                      <a:r>
                        <a:rPr lang="en-US" dirty="0" smtClean="0"/>
                        <a:t>300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5</a:t>
                      </a:r>
                      <a:endParaRPr lang="en-US" dirty="0"/>
                    </a:p>
                  </a:txBody>
                  <a:tcPr/>
                </a:tc>
                <a:tc>
                  <a:txBody>
                    <a:bodyPr/>
                    <a:lstStyle/>
                    <a:p>
                      <a:r>
                        <a:rPr lang="en-US" dirty="0" smtClean="0"/>
                        <a:t>500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6.5</a:t>
                      </a:r>
                      <a:endParaRPr lang="en-US" dirty="0"/>
                    </a:p>
                  </a:txBody>
                  <a:tcPr/>
                </a:tc>
                <a:tc>
                  <a:txBody>
                    <a:bodyPr/>
                    <a:lstStyle/>
                    <a:p>
                      <a:r>
                        <a:rPr lang="en-US" dirty="0" smtClean="0"/>
                        <a:t>600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8</a:t>
                      </a:r>
                      <a:endParaRPr lang="en-US" dirty="0"/>
                    </a:p>
                  </a:txBody>
                  <a:tcPr/>
                </a:tc>
                <a:tc>
                  <a:txBody>
                    <a:bodyPr/>
                    <a:lstStyle/>
                    <a:p>
                      <a:r>
                        <a:rPr lang="en-US" dirty="0" smtClean="0"/>
                        <a:t>150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11</a:t>
                      </a:r>
                      <a:endParaRPr lang="en-US" dirty="0"/>
                    </a:p>
                  </a:txBody>
                  <a:tcPr/>
                </a:tc>
                <a:tc>
                  <a:txBody>
                    <a:bodyPr/>
                    <a:lstStyle/>
                    <a:p>
                      <a:r>
                        <a:rPr lang="en-US" dirty="0" smtClean="0"/>
                        <a:t>200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13</a:t>
                      </a:r>
                      <a:endParaRPr lang="en-US" dirty="0"/>
                    </a:p>
                  </a:txBody>
                  <a:tcPr/>
                </a:tc>
                <a:tc>
                  <a:txBody>
                    <a:bodyPr/>
                    <a:lstStyle/>
                    <a:p>
                      <a:r>
                        <a:rPr lang="en-US" dirty="0" smtClean="0"/>
                        <a:t>240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25</a:t>
                      </a:r>
                      <a:endParaRPr lang="en-US" dirty="0"/>
                    </a:p>
                  </a:txBody>
                  <a:tcPr/>
                </a:tc>
                <a:tc>
                  <a:txBody>
                    <a:bodyPr/>
                    <a:lstStyle/>
                    <a:p>
                      <a:r>
                        <a:rPr lang="en-US" dirty="0" smtClean="0"/>
                        <a:t>280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40</a:t>
                      </a:r>
                      <a:endParaRPr lang="en-US" dirty="0"/>
                    </a:p>
                  </a:txBody>
                  <a:tcPr/>
                </a:tc>
                <a:tc>
                  <a:txBody>
                    <a:bodyPr/>
                    <a:lstStyle/>
                    <a:p>
                      <a:r>
                        <a:rPr lang="en-US" dirty="0" smtClean="0"/>
                        <a:t>450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60</a:t>
                      </a:r>
                      <a:endParaRPr lang="en-US" dirty="0"/>
                    </a:p>
                  </a:txBody>
                  <a:tcPr/>
                </a:tc>
                <a:tc>
                  <a:txBody>
                    <a:bodyPr/>
                    <a:lstStyle/>
                    <a:p>
                      <a:r>
                        <a:rPr lang="en-US" dirty="0" smtClean="0"/>
                        <a:t>680</a:t>
                      </a:r>
                      <a:endParaRPr lang="en-US" dirty="0"/>
                    </a:p>
                  </a:txBody>
                  <a:tcPr/>
                </a:tc>
              </a:tr>
            </a:tbl>
          </a:graphicData>
        </a:graphic>
      </p:graphicFrame>
    </p:spTree>
    <p:extLst>
      <p:ext uri="{BB962C8B-B14F-4D97-AF65-F5344CB8AC3E}">
        <p14:creationId xmlns:p14="http://schemas.microsoft.com/office/powerpoint/2010/main" val="178511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对特征样本</a:t>
            </a:r>
            <a:r>
              <a:rPr lang="en-US" altLang="zh-CN" dirty="0" smtClean="0"/>
              <a:t>[30W,400LM]</a:t>
            </a:r>
            <a:r>
              <a:rPr lang="zh-CN" altLang="en-US" dirty="0" smtClean="0"/>
              <a:t>进行预测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233" y="1516182"/>
            <a:ext cx="8099534" cy="5086507"/>
          </a:xfrm>
          <a:prstGeom prst="rect">
            <a:avLst/>
          </a:prstGeom>
        </p:spPr>
      </p:pic>
    </p:spTree>
    <p:extLst>
      <p:ext uri="{BB962C8B-B14F-4D97-AF65-F5344CB8AC3E}">
        <p14:creationId xmlns:p14="http://schemas.microsoft.com/office/powerpoint/2010/main" val="49142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131" y="1488564"/>
            <a:ext cx="1479115" cy="1325563"/>
          </a:xfrm>
        </p:spPr>
        <p:txBody>
          <a:bodyPr/>
          <a:lstStyle/>
          <a:p>
            <a:r>
              <a:rPr lang="zh-CN" altLang="en-US" smtClean="0"/>
              <a:t>位图</a:t>
            </a:r>
            <a:endParaRPr lang="en-US" dirty="0"/>
          </a:p>
        </p:txBody>
      </p:sp>
      <p:sp>
        <p:nvSpPr>
          <p:cNvPr id="4" name="TextBox 3"/>
          <p:cNvSpPr txBox="1"/>
          <p:nvPr/>
        </p:nvSpPr>
        <p:spPr>
          <a:xfrm>
            <a:off x="4128428" y="3056352"/>
            <a:ext cx="3634521" cy="369332"/>
          </a:xfrm>
          <a:prstGeom prst="rect">
            <a:avLst/>
          </a:prstGeom>
          <a:noFill/>
        </p:spPr>
        <p:txBody>
          <a:bodyPr wrap="none" rtlCol="0">
            <a:spAutoFit/>
          </a:bodyPr>
          <a:lstStyle/>
          <a:p>
            <a:r>
              <a:rPr lang="zh-CN" altLang="en-US" dirty="0" smtClean="0"/>
              <a:t>理解计算机存储及呈现图像的原理</a:t>
            </a:r>
            <a:endParaRPr lang="en-US" dirty="0"/>
          </a:p>
        </p:txBody>
      </p:sp>
    </p:spTree>
    <p:extLst>
      <p:ext uri="{BB962C8B-B14F-4D97-AF65-F5344CB8AC3E}">
        <p14:creationId xmlns:p14="http://schemas.microsoft.com/office/powerpoint/2010/main" val="155565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906269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08895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079788"/>
                <a:gd name="adj2" fmla="val 908801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77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3618</TotalTime>
  <Words>1519</Words>
  <Application>Microsoft Macintosh PowerPoint</Application>
  <PresentationFormat>Widescreen</PresentationFormat>
  <Paragraphs>274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Calibri Light</vt:lpstr>
      <vt:lpstr>DengXian</vt:lpstr>
      <vt:lpstr>DengXian Light</vt:lpstr>
      <vt:lpstr>Mangal</vt:lpstr>
      <vt:lpstr>Arial</vt:lpstr>
      <vt:lpstr>Office Theme</vt:lpstr>
      <vt:lpstr>机器学习之手写识别</vt:lpstr>
      <vt:lpstr>机器学习程序工作流程</vt:lpstr>
      <vt:lpstr>识别照明灯范例讲解</vt:lpstr>
      <vt:lpstr>区分照明灯</vt:lpstr>
      <vt:lpstr>通过外观不容易区分的照明灯</vt:lpstr>
      <vt:lpstr>照明灯特征参数</vt:lpstr>
      <vt:lpstr>对特征样本[30W,400LM]进行预测</vt:lpstr>
      <vt:lpstr>位图</vt:lpstr>
      <vt:lpstr>三原色</vt:lpstr>
      <vt:lpstr>红绿</vt:lpstr>
      <vt:lpstr>红蓝</vt:lpstr>
      <vt:lpstr>蓝绿</vt:lpstr>
      <vt:lpstr>三原色不同比例可以搭配出所有颜色</vt:lpstr>
      <vt:lpstr>图像叠加</vt:lpstr>
      <vt:lpstr>位图放大</vt:lpstr>
      <vt:lpstr>总结</vt:lpstr>
      <vt:lpstr>延伸</vt:lpstr>
      <vt:lpstr>JavaScript获取图片数据</vt:lpstr>
      <vt:lpstr>JavaScript获取图片数据流程</vt:lpstr>
      <vt:lpstr>手写识别原理</vt:lpstr>
      <vt:lpstr>定义图片规格</vt:lpstr>
      <vt:lpstr>数据对应</vt:lpstr>
      <vt:lpstr>数据合并训练</vt:lpstr>
      <vt:lpstr>预测</vt:lpstr>
      <vt:lpstr>提取图片数据</vt:lpstr>
      <vt:lpstr>提取数据流程</vt:lpstr>
      <vt:lpstr>选择合适的分类器</vt:lpstr>
      <vt:lpstr>决策树</vt:lpstr>
      <vt:lpstr>邮递时间预测</vt:lpstr>
      <vt:lpstr>近邻分类器</vt:lpstr>
      <vt:lpstr>计算两点之间距离</vt:lpstr>
      <vt:lpstr>图片数据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机器学习之手写识别</dc:title>
  <dc:creator>Peter Chaney</dc:creator>
  <cp:lastModifiedBy>Peter Chaney</cp:lastModifiedBy>
  <cp:revision>645</cp:revision>
  <dcterms:created xsi:type="dcterms:W3CDTF">2018-03-08T05:48:04Z</dcterms:created>
  <dcterms:modified xsi:type="dcterms:W3CDTF">2018-03-23T02:01:16Z</dcterms:modified>
</cp:coreProperties>
</file>