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  <p:sldId id="271" r:id="rId17"/>
    <p:sldId id="272" r:id="rId18"/>
    <p:sldId id="277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部分" id="{F640F652-D37C-7842-B50E-D86FF0870DF9}">
          <p14:sldIdLst>
            <p14:sldId id="256"/>
            <p14:sldId id="257"/>
          </p14:sldIdLst>
        </p14:section>
        <p14:section name="识别照明灯" id="{B39833D8-8DC8-A447-88F0-149E622D934A}">
          <p14:sldIdLst>
            <p14:sldId id="262"/>
            <p14:sldId id="258"/>
            <p14:sldId id="259"/>
            <p14:sldId id="260"/>
            <p14:sldId id="261"/>
          </p14:sldIdLst>
        </p14:section>
        <p14:section name="位图" id="{BFB8DD58-21AA-CB41-BD86-A38573269500}">
          <p14:sldIdLst>
            <p14:sldId id="263"/>
            <p14:sldId id="265"/>
            <p14:sldId id="266"/>
            <p14:sldId id="267"/>
            <p14:sldId id="268"/>
            <p14:sldId id="269"/>
            <p14:sldId id="270"/>
            <p14:sldId id="264"/>
            <p14:sldId id="271"/>
            <p14:sldId id="272"/>
          </p14:sldIdLst>
        </p14:section>
        <p14:section name="手写识别原理" id="{FEAA8BB8-61E1-BF43-9761-75F4248FC9AD}">
          <p14:sldIdLst>
            <p14:sldId id="277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DEC778"/>
    <a:srgbClr val="FFB54C"/>
    <a:srgbClr val="00FF00"/>
    <a:srgbClr val="FFFF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268"/>
  </p:normalViewPr>
  <p:slideViewPr>
    <p:cSldViewPr snapToGrid="0" snapToObjects="1">
      <p:cViewPr varScale="1">
        <p:scale>
          <a:sx n="81" d="100"/>
          <a:sy n="81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1808-FC4B-3644-BDA2-BAA4F954847D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BA30-4F85-DF4D-9B65-77C2D4EA1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机器学习之手写识别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</a:t>
            </a:r>
            <a:r>
              <a:rPr lang="en-US" dirty="0" err="1" smtClean="0"/>
              <a:t>unp.top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红绿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39159" y="2317531"/>
            <a:ext cx="2880000" cy="2880000"/>
            <a:chOff x="1939159" y="2317531"/>
            <a:chExt cx="2880000" cy="2880000"/>
          </a:xfrm>
        </p:grpSpPr>
        <p:sp>
          <p:nvSpPr>
            <p:cNvPr id="4" name="Pie 3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5358167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Pie 4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16182713"/>
                <a:gd name="adj2" fmla="val 5356804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7062953" y="2317531"/>
            <a:ext cx="2880000" cy="288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21249" y="3623524"/>
            <a:ext cx="1639613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红蓝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9159" y="2317531"/>
            <a:ext cx="2880000" cy="2880000"/>
            <a:chOff x="1939159" y="2317531"/>
            <a:chExt cx="2880000" cy="2880000"/>
          </a:xfrm>
        </p:grpSpPr>
        <p:sp>
          <p:nvSpPr>
            <p:cNvPr id="5" name="Pie 4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5358167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16182713"/>
                <a:gd name="adj2" fmla="val 5356804"/>
              </a:avLst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7062953" y="2317531"/>
            <a:ext cx="2880000" cy="28800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21249" y="3623524"/>
            <a:ext cx="1639613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蓝绿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9159" y="2317531"/>
            <a:ext cx="2880000" cy="2880000"/>
            <a:chOff x="1939159" y="2317531"/>
            <a:chExt cx="2880000" cy="2880000"/>
          </a:xfrm>
        </p:grpSpPr>
        <p:sp>
          <p:nvSpPr>
            <p:cNvPr id="5" name="Pie 4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5358167"/>
                <a:gd name="adj2" fmla="val 16200000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1939159" y="2317531"/>
              <a:ext cx="2880000" cy="2880000"/>
            </a:xfrm>
            <a:prstGeom prst="pie">
              <a:avLst>
                <a:gd name="adj1" fmla="val 16182713"/>
                <a:gd name="adj2" fmla="val 5356804"/>
              </a:avLst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7062953" y="2317531"/>
            <a:ext cx="2880000" cy="28800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21249" y="3623524"/>
            <a:ext cx="1639613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三原色不同比例可以搭配出所有颜色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49517" y="1923394"/>
            <a:ext cx="2880000" cy="2880000"/>
            <a:chOff x="1040524" y="1860332"/>
            <a:chExt cx="2880000" cy="2880000"/>
          </a:xfrm>
        </p:grpSpPr>
        <p:sp>
          <p:nvSpPr>
            <p:cNvPr id="5" name="Pie 4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2594665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16190817"/>
                <a:gd name="adj2" fmla="val 21527691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21520002"/>
                <a:gd name="adj2" fmla="val 2657180"/>
              </a:avLst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441325" y="1923394"/>
            <a:ext cx="2880000" cy="2880000"/>
          </a:xfrm>
          <a:prstGeom prst="ellipse">
            <a:avLst/>
          </a:prstGeom>
          <a:solidFill>
            <a:srgbClr val="FFB5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71021" y="3247696"/>
            <a:ext cx="1828800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图像叠加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9807" y="1513489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5144" y="2839052"/>
            <a:ext cx="2880000" cy="288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02763" y="1513489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08100" y="2839052"/>
            <a:ext cx="2880000" cy="2880000"/>
          </a:xfrm>
          <a:prstGeom prst="ellipse">
            <a:avLst/>
          </a:prstGeom>
          <a:solidFill>
            <a:srgbClr val="0000FF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80946" y="3531476"/>
            <a:ext cx="882869" cy="28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74" y="1914415"/>
            <a:ext cx="2794000" cy="35179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693572" y="3815255"/>
            <a:ext cx="1198180" cy="77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位图放大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9" y="2427430"/>
            <a:ext cx="2540000" cy="2540000"/>
          </a:xfrm>
        </p:spPr>
      </p:pic>
      <p:sp>
        <p:nvSpPr>
          <p:cNvPr id="6" name="Rectangle 5"/>
          <p:cNvSpPr/>
          <p:nvPr/>
        </p:nvSpPr>
        <p:spPr>
          <a:xfrm>
            <a:off x="1601959" y="3228475"/>
            <a:ext cx="342378" cy="34237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0" y="2478230"/>
            <a:ext cx="2590800" cy="24892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960103" y="3326521"/>
            <a:ext cx="1949741" cy="244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1376" y="2474732"/>
            <a:ext cx="108000" cy="10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316" y="2884630"/>
            <a:ext cx="27813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48935" y="3263902"/>
            <a:ext cx="917856" cy="917856"/>
          </a:xfrm>
          <a:prstGeom prst="rect">
            <a:avLst/>
          </a:prstGeom>
          <a:solidFill>
            <a:srgbClr val="DEC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>
          <a:xfrm>
            <a:off x="4049376" y="2528732"/>
            <a:ext cx="3155465" cy="119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8332055" y="3602834"/>
            <a:ext cx="688431" cy="212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8687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计算机存储颜色用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个数值，分别为</a:t>
            </a:r>
            <a:r>
              <a:rPr lang="en-US" altLang="zh-CN" dirty="0" smtClean="0"/>
              <a:t>RGBA(</a:t>
            </a:r>
            <a:r>
              <a:rPr lang="en-US" altLang="zh-CN" dirty="0" err="1" smtClean="0"/>
              <a:t>Red,Green,Blue,Alpha</a:t>
            </a:r>
            <a:r>
              <a:rPr lang="en-US" altLang="zh-CN" dirty="0" smtClean="0"/>
              <a:t>)</a:t>
            </a:r>
            <a:r>
              <a:rPr lang="zh-CN" altLang="en-US" dirty="0" smtClean="0"/>
              <a:t>四个颜色通道的值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一个通道用一个字节存储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一个字节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个位，取值范围为 </a:t>
            </a:r>
            <a:r>
              <a:rPr lang="en-US" altLang="zh-CN" dirty="0" smtClean="0"/>
              <a:t>[0,256)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一个颜色值用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个字节存储，也称用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位存储，这种方式存储的颜色称为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位颜色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65826" y="3973116"/>
            <a:ext cx="1260000" cy="12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41" y="3168016"/>
            <a:ext cx="2768600" cy="287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15654" y="4002951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00000000</a:t>
            </a:r>
          </a:p>
          <a:p>
            <a:r>
              <a:rPr lang="en-US" dirty="0" smtClean="0"/>
              <a:t>00000000</a:t>
            </a:r>
          </a:p>
          <a:p>
            <a:r>
              <a:rPr lang="en-US" dirty="0" smtClean="0"/>
              <a:t>11111111</a:t>
            </a:r>
          </a:p>
          <a:p>
            <a:r>
              <a:rPr lang="en-US" dirty="0" smtClean="0"/>
              <a:t>11111111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38347" y="4493579"/>
            <a:ext cx="835573" cy="236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367561" y="4484874"/>
            <a:ext cx="835573" cy="236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406"/>
            <a:ext cx="2540000" cy="2540000"/>
          </a:xfrm>
        </p:spPr>
      </p:pic>
      <p:sp>
        <p:nvSpPr>
          <p:cNvPr id="5" name="TextBox 4"/>
          <p:cNvSpPr txBox="1"/>
          <p:nvPr/>
        </p:nvSpPr>
        <p:spPr>
          <a:xfrm>
            <a:off x="4067573" y="2806571"/>
            <a:ext cx="190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200x200=40000</a:t>
            </a:r>
            <a:r>
              <a:rPr lang="en-US" altLang="zh-CN" dirty="0" smtClean="0"/>
              <a:t>px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573" y="3319436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40000x4=160000b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573" y="383230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160000/1024 = 156.25kb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174665" y="3465748"/>
            <a:ext cx="1382751" cy="303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4596" y="2943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压缩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33329" y="24372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55631" y="303675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55631" y="363627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gif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33329" y="4235795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webp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>
          <a:xfrm>
            <a:off x="8720253" y="2605853"/>
            <a:ext cx="257680" cy="1937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58148" y="437507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图片实际大小</a:t>
            </a:r>
            <a:r>
              <a:rPr lang="en-US" altLang="zh-CN" dirty="0" smtClean="0"/>
              <a:t>8kb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2776" y="2528461"/>
            <a:ext cx="3889917" cy="1325563"/>
          </a:xfrm>
        </p:spPr>
        <p:txBody>
          <a:bodyPr/>
          <a:lstStyle/>
          <a:p>
            <a:r>
              <a:rPr lang="zh-CN" altLang="en-US" dirty="0" smtClean="0"/>
              <a:t>手写识别原理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8857"/>
            <a:ext cx="2542032" cy="2542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定义图片规格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64" y="2800430"/>
            <a:ext cx="1800000" cy="180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318857"/>
            <a:ext cx="234689" cy="221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>
            <a:off x="1072889" y="2429417"/>
            <a:ext cx="2954775" cy="127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4797436" y="1770204"/>
            <a:ext cx="260456" cy="180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86236" y="2128542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20px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6020897" y="2800430"/>
            <a:ext cx="346842" cy="180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20438" y="350014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20px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45186" y="365125"/>
            <a:ext cx="357020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[</a:t>
            </a:r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255,255,255,255,192,208,255,255,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255,255,255,255,255,255,255,112,</a:t>
            </a:r>
          </a:p>
          <a:p>
            <a:r>
              <a:rPr lang="is-IS" dirty="0" smtClean="0"/>
              <a:t>0,0,16,80,160,255,255,255,255,255,</a:t>
            </a:r>
          </a:p>
          <a:p>
            <a:r>
              <a:rPr lang="is-IS" dirty="0" smtClean="0"/>
              <a:t>255,255,255,255,255,255,255,240,</a:t>
            </a:r>
          </a:p>
          <a:p>
            <a:r>
              <a:rPr lang="is-IS" dirty="0" smtClean="0"/>
              <a:t>96,0,0,0,0,0,0,80,255,255,255,255,</a:t>
            </a:r>
          </a:p>
          <a:p>
            <a:r>
              <a:rPr lang="is-IS" dirty="0" smtClean="0"/>
              <a:t>255,255,255,255,255,255,255,64,0,</a:t>
            </a:r>
          </a:p>
          <a:p>
            <a:r>
              <a:rPr lang="is-IS" dirty="0" smtClean="0"/>
              <a:t>48,176,255,208,144,32,0,128,255,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160,0,80,255,255, 255,255,255,224,</a:t>
            </a:r>
          </a:p>
          <a:p>
            <a:r>
              <a:rPr lang="is-IS" dirty="0" smtClean="0"/>
              <a:t>0,0,255,255, 255,255,255,255,255,</a:t>
            </a:r>
          </a:p>
          <a:p>
            <a:r>
              <a:rPr lang="is-IS" dirty="0" smtClean="0"/>
              <a:t>255,240,16,0,224,255,255,255,255,</a:t>
            </a:r>
          </a:p>
          <a:p>
            <a:r>
              <a:rPr lang="is-IS" dirty="0" smtClean="0"/>
              <a:t>255,255,48,0,192,255,</a:t>
            </a:r>
          </a:p>
          <a:p>
            <a:r>
              <a:rPr lang="is-IS" dirty="0" smtClean="0"/>
              <a:t>...</a:t>
            </a:r>
          </a:p>
          <a:p>
            <a:r>
              <a:rPr lang="is-IS" dirty="0" smtClean="0"/>
              <a:t>...</a:t>
            </a:r>
          </a:p>
          <a:p>
            <a:r>
              <a:rPr lang="is-IS" dirty="0" smtClean="0"/>
              <a:t>...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255,255,255,255,255,255,255,255</a:t>
            </a:r>
            <a:r>
              <a:rPr lang="is-IS" dirty="0"/>
              <a:t>]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7033668" y="3589873"/>
            <a:ext cx="675670" cy="279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8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3" grpId="0"/>
      <p:bldP spid="15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机器学习程序工作流程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041" y="3137338"/>
            <a:ext cx="203132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收集数据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30985" y="3137338"/>
            <a:ext cx="11079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训练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753599" y="3137338"/>
            <a:ext cx="110799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600" dirty="0" smtClean="0"/>
              <a:t>预测</a:t>
            </a:r>
            <a:endParaRPr lang="en-US" sz="3600" dirty="0"/>
          </a:p>
        </p:txBody>
      </p:sp>
      <p:sp>
        <p:nvSpPr>
          <p:cNvPr id="12" name="Right Arrow 11"/>
          <p:cNvSpPr/>
          <p:nvPr/>
        </p:nvSpPr>
        <p:spPr>
          <a:xfrm>
            <a:off x="3682924" y="3370503"/>
            <a:ext cx="1781503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505539" y="3370503"/>
            <a:ext cx="1781503" cy="18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数据对应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81639"/>
            <a:ext cx="2542032" cy="2542032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752600" y="2967199"/>
            <a:ext cx="2542032" cy="23515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1752600" y="3221527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1752600" y="3477181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752600" y="3732835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752600" y="3988489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752600" y="4244143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1752600" y="4499797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752600" y="4755451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1752600" y="5011105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752600" y="5266757"/>
            <a:ext cx="2542032" cy="2364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74887" y="169068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</a:t>
            </a:r>
            <a:r>
              <a:rPr lang="mr-IN" dirty="0" smtClean="0"/>
              <a:t>…</a:t>
            </a:r>
            <a:r>
              <a:rPr lang="en-US" dirty="0" smtClean="0"/>
              <a:t>[</a:t>
            </a:r>
            <a:r>
              <a:rPr lang="mr-IN" dirty="0" smtClean="0"/>
              <a:t>…</a:t>
            </a:r>
            <a:r>
              <a:rPr lang="en-US" dirty="0" smtClean="0"/>
              <a:t>]]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74887" y="221270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74887" y="273471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74887" y="325673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74887" y="3778744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74887" y="430075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74887" y="482277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74887" y="534478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74887" y="586680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74887" y="63888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</a:t>
            </a:r>
            <a:r>
              <a:rPr lang="mr-IN" dirty="0" smtClean="0"/>
              <a:t>…</a:t>
            </a:r>
            <a:r>
              <a:rPr lang="en-US" dirty="0" smtClean="0"/>
              <a:t>[</a:t>
            </a:r>
            <a:r>
              <a:rPr lang="mr-IN" dirty="0" smtClean="0"/>
              <a:t>…</a:t>
            </a:r>
            <a:r>
              <a:rPr lang="en-US" dirty="0" smtClean="0"/>
              <a:t>]]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" idx="3"/>
            <a:endCxn id="18" idx="1"/>
          </p:cNvCxnSpPr>
          <p:nvPr/>
        </p:nvCxnSpPr>
        <p:spPr>
          <a:xfrm flipV="1">
            <a:off x="4294632" y="1875354"/>
            <a:ext cx="1780255" cy="120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9" idx="1"/>
          </p:cNvCxnSpPr>
          <p:nvPr/>
        </p:nvCxnSpPr>
        <p:spPr>
          <a:xfrm flipV="1">
            <a:off x="4294632" y="2397368"/>
            <a:ext cx="1780255" cy="94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20" idx="1"/>
          </p:cNvCxnSpPr>
          <p:nvPr/>
        </p:nvCxnSpPr>
        <p:spPr>
          <a:xfrm flipV="1">
            <a:off x="4294632" y="2919382"/>
            <a:ext cx="1780255" cy="67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21" idx="1"/>
          </p:cNvCxnSpPr>
          <p:nvPr/>
        </p:nvCxnSpPr>
        <p:spPr>
          <a:xfrm flipV="1">
            <a:off x="4294632" y="3441396"/>
            <a:ext cx="1780255" cy="40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22" idx="1"/>
          </p:cNvCxnSpPr>
          <p:nvPr/>
        </p:nvCxnSpPr>
        <p:spPr>
          <a:xfrm flipV="1">
            <a:off x="4294632" y="3963410"/>
            <a:ext cx="1780255" cy="14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3"/>
            <a:endCxn id="23" idx="1"/>
          </p:cNvCxnSpPr>
          <p:nvPr/>
        </p:nvCxnSpPr>
        <p:spPr>
          <a:xfrm>
            <a:off x="4294632" y="4362385"/>
            <a:ext cx="1780255" cy="12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24" idx="1"/>
          </p:cNvCxnSpPr>
          <p:nvPr/>
        </p:nvCxnSpPr>
        <p:spPr>
          <a:xfrm>
            <a:off x="4294632" y="4618039"/>
            <a:ext cx="1780255" cy="38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25" idx="1"/>
          </p:cNvCxnSpPr>
          <p:nvPr/>
        </p:nvCxnSpPr>
        <p:spPr>
          <a:xfrm>
            <a:off x="4294632" y="4873693"/>
            <a:ext cx="1780255" cy="65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26" idx="1"/>
          </p:cNvCxnSpPr>
          <p:nvPr/>
        </p:nvCxnSpPr>
        <p:spPr>
          <a:xfrm>
            <a:off x="4294632" y="5129347"/>
            <a:ext cx="1780255" cy="92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3"/>
            <a:endCxn id="27" idx="1"/>
          </p:cNvCxnSpPr>
          <p:nvPr/>
        </p:nvCxnSpPr>
        <p:spPr>
          <a:xfrm>
            <a:off x="4294632" y="5384999"/>
            <a:ext cx="1780255" cy="118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69917" y="169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669917" y="2212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669917" y="2734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669917" y="3256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669917" y="3778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669917" y="43007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669917" y="4822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669917" y="5344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669917" y="586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669917" y="6388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945912" y="1875354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4" idx="1"/>
          </p:cNvCxnSpPr>
          <p:nvPr/>
        </p:nvCxnSpPr>
        <p:spPr>
          <a:xfrm>
            <a:off x="7945912" y="2397368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945912" y="2919382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945912" y="3441396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945912" y="3963410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945912" y="4485424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945912" y="5007438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945912" y="5529452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945912" y="6051466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905965" y="6573478"/>
            <a:ext cx="1724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eft Brace 81"/>
          <p:cNvSpPr/>
          <p:nvPr/>
        </p:nvSpPr>
        <p:spPr>
          <a:xfrm rot="5400000">
            <a:off x="6821753" y="606475"/>
            <a:ext cx="337346" cy="18310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432331" y="10159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82" grpId="0" animBg="1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数据合并训练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172" y="198729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</a:t>
            </a:r>
            <a:r>
              <a:rPr lang="mr-IN" dirty="0" smtClean="0"/>
              <a:t>…</a:t>
            </a:r>
            <a:r>
              <a:rPr lang="en-US" dirty="0" smtClean="0"/>
              <a:t>[</a:t>
            </a:r>
            <a:r>
              <a:rPr lang="mr-IN" dirty="0" smtClean="0"/>
              <a:t>…</a:t>
            </a:r>
            <a:r>
              <a:rPr lang="en-US" dirty="0" smtClean="0"/>
              <a:t>]]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172" y="247077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172" y="295424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172" y="343772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2172" y="392119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2172" y="440467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2172" y="488814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2172" y="537162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172" y="585509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],[</a:t>
            </a:r>
            <a:r>
              <a:rPr lang="mr-IN" smtClean="0"/>
              <a:t>…</a:t>
            </a:r>
            <a:r>
              <a:rPr lang="en-US" smtClean="0"/>
              <a:t>],</a:t>
            </a:r>
            <a:r>
              <a:rPr lang="mr-IN" smtClean="0"/>
              <a:t>…</a:t>
            </a:r>
            <a:r>
              <a:rPr lang="en-US" smtClean="0"/>
              <a:t>[</a:t>
            </a:r>
            <a:r>
              <a:rPr lang="mr-IN" smtClean="0"/>
              <a:t>…</a:t>
            </a:r>
            <a:r>
              <a:rPr lang="en-US" smtClean="0"/>
              <a:t>]]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2172" y="63385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</a:t>
            </a:r>
            <a:r>
              <a:rPr lang="mr-IN" dirty="0" smtClean="0"/>
              <a:t>…</a:t>
            </a:r>
            <a:r>
              <a:rPr lang="en-US" dirty="0" smtClean="0"/>
              <a:t>[</a:t>
            </a:r>
            <a:r>
              <a:rPr lang="mr-IN" dirty="0" smtClean="0"/>
              <a:t>…</a:t>
            </a:r>
            <a:r>
              <a:rPr lang="en-US" dirty="0" smtClean="0"/>
              <a:t>]]</a:t>
            </a:r>
            <a:endParaRPr lang="en-US" dirty="0"/>
          </a:p>
        </p:txBody>
      </p:sp>
      <p:sp>
        <p:nvSpPr>
          <p:cNvPr id="34" name="Right Brace 33"/>
          <p:cNvSpPr/>
          <p:nvPr/>
        </p:nvSpPr>
        <p:spPr>
          <a:xfrm>
            <a:off x="2173197" y="2246687"/>
            <a:ext cx="520261" cy="43159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77572" y="2513650"/>
            <a:ext cx="3373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endParaRPr lang="en-US" dirty="0"/>
          </a:p>
          <a:p>
            <a:r>
              <a:rPr lang="en-US" dirty="0" smtClean="0"/>
              <a:t>    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],[</a:t>
            </a:r>
            <a:r>
              <a:rPr lang="mr-IN" dirty="0" smtClean="0"/>
              <a:t>…</a:t>
            </a:r>
            <a:r>
              <a:rPr lang="en-US" dirty="0" smtClean="0"/>
              <a:t>],</a:t>
            </a:r>
            <a:r>
              <a:rPr lang="en-US" dirty="0"/>
              <a:t> </a:t>
            </a:r>
            <a:r>
              <a:rPr lang="mr-IN" dirty="0" smtClean="0"/>
              <a:t>…</a:t>
            </a:r>
            <a:r>
              <a:rPr lang="en-US" dirty="0" smtClean="0"/>
              <a:t>,[</a:t>
            </a:r>
            <a:r>
              <a:rPr lang="mr-IN" dirty="0" smtClean="0"/>
              <a:t>…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    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],[</a:t>
            </a:r>
            <a:r>
              <a:rPr lang="mr-IN" dirty="0"/>
              <a:t>…</a:t>
            </a:r>
            <a:r>
              <a:rPr lang="en-US" dirty="0"/>
              <a:t>], </a:t>
            </a:r>
            <a:r>
              <a:rPr lang="mr-IN" dirty="0"/>
              <a:t>…</a:t>
            </a:r>
            <a:r>
              <a:rPr lang="en-US" dirty="0"/>
              <a:t>,[</a:t>
            </a:r>
            <a:r>
              <a:rPr lang="mr-IN" dirty="0"/>
              <a:t>…</a:t>
            </a:r>
            <a:r>
              <a:rPr lang="en-US" dirty="0" smtClean="0"/>
              <a:t>]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9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]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7704083" y="1858859"/>
            <a:ext cx="0" cy="486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36794" y="2386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736794" y="2854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36794" y="332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736794" y="3791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36794" y="4259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36794" y="4727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736794" y="5195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736794" y="5663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736794" y="6131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>
            <a:off x="10260689" y="2100046"/>
            <a:ext cx="646386" cy="432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1398689" y="2514050"/>
            <a:ext cx="5709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</a:p>
          <a:p>
            <a:r>
              <a:rPr lang="en-US" dirty="0"/>
              <a:t> </a:t>
            </a:r>
            <a:r>
              <a:rPr lang="en-US" dirty="0" smtClean="0"/>
              <a:t>   0,</a:t>
            </a:r>
          </a:p>
          <a:p>
            <a:r>
              <a:rPr lang="en-US" dirty="0"/>
              <a:t> </a:t>
            </a:r>
            <a:r>
              <a:rPr lang="en-US" dirty="0" smtClean="0"/>
              <a:t>   1,</a:t>
            </a:r>
          </a:p>
          <a:p>
            <a:r>
              <a:rPr lang="en-US" dirty="0"/>
              <a:t> </a:t>
            </a:r>
            <a:r>
              <a:rPr lang="en-US" dirty="0" smtClean="0"/>
              <a:t>   2,</a:t>
            </a:r>
          </a:p>
          <a:p>
            <a:r>
              <a:rPr lang="en-US" dirty="0"/>
              <a:t> </a:t>
            </a:r>
            <a:r>
              <a:rPr lang="en-US" dirty="0" smtClean="0"/>
              <a:t>   3,</a:t>
            </a:r>
          </a:p>
          <a:p>
            <a:r>
              <a:rPr lang="en-US" dirty="0"/>
              <a:t> </a:t>
            </a:r>
            <a:r>
              <a:rPr lang="en-US" dirty="0" smtClean="0"/>
              <a:t>   4,</a:t>
            </a:r>
          </a:p>
          <a:p>
            <a:r>
              <a:rPr lang="en-US" dirty="0"/>
              <a:t> </a:t>
            </a:r>
            <a:r>
              <a:rPr lang="en-US" dirty="0" smtClean="0"/>
              <a:t>   5,</a:t>
            </a:r>
          </a:p>
          <a:p>
            <a:r>
              <a:rPr lang="en-US" dirty="0"/>
              <a:t> </a:t>
            </a:r>
            <a:r>
              <a:rPr lang="en-US" dirty="0" smtClean="0"/>
              <a:t>   6,</a:t>
            </a:r>
          </a:p>
          <a:p>
            <a:r>
              <a:rPr lang="en-US" dirty="0"/>
              <a:t> </a:t>
            </a:r>
            <a:r>
              <a:rPr lang="en-US" dirty="0" smtClean="0"/>
              <a:t>   7,</a:t>
            </a:r>
          </a:p>
          <a:p>
            <a:r>
              <a:rPr lang="en-US" dirty="0"/>
              <a:t> </a:t>
            </a:r>
            <a:r>
              <a:rPr lang="en-US" dirty="0" smtClean="0"/>
              <a:t>   8,</a:t>
            </a:r>
          </a:p>
          <a:p>
            <a:r>
              <a:rPr lang="en-US" dirty="0"/>
              <a:t> </a:t>
            </a:r>
            <a:r>
              <a:rPr lang="en-US" dirty="0" smtClean="0"/>
              <a:t>   9</a:t>
            </a:r>
          </a:p>
          <a:p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481959" y="1576552"/>
            <a:ext cx="21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训练数据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train_data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004774" y="1576552"/>
            <a:ext cx="22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目标数据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target_data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09957" y="376037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classify.fit</a:t>
            </a:r>
            <a:r>
              <a:rPr lang="en-US" dirty="0" smtClean="0"/>
              <a:t>(</a:t>
            </a:r>
            <a:r>
              <a:rPr lang="en-US" dirty="0" err="1" smtClean="0"/>
              <a:t>train_data,target_data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7061779" y="4388136"/>
            <a:ext cx="1277007" cy="188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36794" y="1918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/>
      <p:bldP spid="51" grpId="0"/>
      <p:bldP spid="52" grpId="0"/>
      <p:bldP spid="53" grpId="0" animBg="1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16985" y="6061892"/>
            <a:ext cx="5115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classify.predict</a:t>
            </a:r>
            <a:r>
              <a:rPr lang="en-US" sz="3200" dirty="0" smtClean="0"/>
              <a:t>(                        )</a:t>
            </a:r>
            <a:endParaRPr lang="en-US" sz="3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79" y="2292854"/>
            <a:ext cx="1800000" cy="180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359111" y="1335398"/>
            <a:ext cx="357020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[</a:t>
            </a:r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255,255,255,255,192,208,255,255,</a:t>
            </a:r>
          </a:p>
          <a:p>
            <a:r>
              <a:rPr lang="is-IS" dirty="0" smtClean="0"/>
              <a:t>255,255,255,255,255,255,255,255,</a:t>
            </a:r>
          </a:p>
          <a:p>
            <a:r>
              <a:rPr lang="is-IS" dirty="0" smtClean="0"/>
              <a:t>255,255,255,255,255,255,255,112,</a:t>
            </a:r>
          </a:p>
          <a:p>
            <a:r>
              <a:rPr lang="is-IS" dirty="0" smtClean="0"/>
              <a:t>0,0,16,80,160,255,255,255,255,255,</a:t>
            </a:r>
          </a:p>
          <a:p>
            <a:r>
              <a:rPr lang="is-IS" dirty="0" smtClean="0"/>
              <a:t>255,255,255,255,255,255,255,240,</a:t>
            </a:r>
          </a:p>
          <a:p>
            <a:r>
              <a:rPr lang="is-IS" dirty="0" smtClean="0"/>
              <a:t>...</a:t>
            </a:r>
          </a:p>
          <a:p>
            <a:r>
              <a:rPr lang="is-IS" dirty="0" smtClean="0"/>
              <a:t>...</a:t>
            </a:r>
          </a:p>
          <a:p>
            <a:r>
              <a:rPr lang="is-IS" dirty="0" smtClean="0"/>
              <a:t>...</a:t>
            </a:r>
          </a:p>
          <a:p>
            <a:r>
              <a:rPr lang="is-IS" dirty="0" smtClean="0"/>
              <a:t> 255,255,255,255,255,255,255,255,</a:t>
            </a:r>
          </a:p>
          <a:p>
            <a:r>
              <a:rPr lang="is-IS" dirty="0" smtClean="0"/>
              <a:t>255,255,255,255,255,255,255,255</a:t>
            </a:r>
            <a:r>
              <a:rPr lang="is-IS" dirty="0"/>
              <a:t>]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132679" y="3042257"/>
            <a:ext cx="675670" cy="279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2" idx="2"/>
          </p:cNvCxnSpPr>
          <p:nvPr/>
        </p:nvCxnSpPr>
        <p:spPr>
          <a:xfrm>
            <a:off x="7144215" y="5028717"/>
            <a:ext cx="460917" cy="103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29715" y="6061892"/>
            <a:ext cx="691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 0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47991" y="6078843"/>
            <a:ext cx="1892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image_data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97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 animBg="1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3528" y="1394619"/>
            <a:ext cx="5404945" cy="1325563"/>
          </a:xfrm>
        </p:spPr>
        <p:txBody>
          <a:bodyPr/>
          <a:lstStyle/>
          <a:p>
            <a:r>
              <a:rPr lang="zh-CN" altLang="en-US" dirty="0" smtClean="0"/>
              <a:t>识别照明灯范例讲解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4921" y="30427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决策树分类器的应用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区分照明灯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51896"/>
            <a:ext cx="6634655" cy="41974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10304" y="5825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白炽灯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4642" y="58253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节能灯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98980" y="582535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r>
              <a:rPr lang="zh-CN" altLang="en-US" dirty="0" smtClean="0"/>
              <a:t>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通过外观不容易区分的照明灯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98" y="1844565"/>
            <a:ext cx="2033387" cy="3708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766" y="59672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节能灯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38" y="1844565"/>
            <a:ext cx="2399424" cy="3697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13845" y="596724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r>
              <a:rPr lang="zh-CN" altLang="en-US" dirty="0" smtClean="0"/>
              <a:t>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照明灯特征参数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6071"/>
              </p:ext>
            </p:extLst>
          </p:nvPr>
        </p:nvGraphicFramePr>
        <p:xfrm>
          <a:off x="2304393" y="1574800"/>
          <a:ext cx="75832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738"/>
                <a:gridCol w="2527738"/>
                <a:gridCol w="25277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照明灯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功率（</a:t>
                      </a:r>
                      <a:r>
                        <a:rPr lang="en-US" altLang="zh-CN" dirty="0" smtClean="0"/>
                        <a:t>W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光通量（</a:t>
                      </a:r>
                      <a:r>
                        <a:rPr lang="en-US" altLang="zh-CN" dirty="0" smtClean="0"/>
                        <a:t>LM</a:t>
                      </a:r>
                      <a:r>
                        <a:rPr lang="zh-CN" altLang="en-US" dirty="0" smtClean="0"/>
                        <a:t>）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白炽灯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1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对特征样本</a:t>
            </a:r>
            <a:r>
              <a:rPr lang="en-US" altLang="zh-CN" dirty="0" smtClean="0"/>
              <a:t>[30W,400LM]</a:t>
            </a:r>
            <a:r>
              <a:rPr lang="zh-CN" altLang="en-US" dirty="0" smtClean="0"/>
              <a:t>进行预测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33" y="1516182"/>
            <a:ext cx="8099534" cy="50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131" y="1488564"/>
            <a:ext cx="1479115" cy="1325563"/>
          </a:xfrm>
        </p:spPr>
        <p:txBody>
          <a:bodyPr/>
          <a:lstStyle/>
          <a:p>
            <a:r>
              <a:rPr lang="zh-CN" altLang="en-US" smtClean="0"/>
              <a:t>位图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28" y="3056352"/>
            <a:ext cx="363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理解计算机存储及呈现图像的原理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三原色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49517" y="1923394"/>
            <a:ext cx="2880000" cy="2880000"/>
            <a:chOff x="1040524" y="1860332"/>
            <a:chExt cx="2880000" cy="2880000"/>
          </a:xfrm>
        </p:grpSpPr>
        <p:sp>
          <p:nvSpPr>
            <p:cNvPr id="5" name="Pie 4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9062697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16190817"/>
                <a:gd name="adj2" fmla="val 2088956"/>
              </a:avLst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1040524" y="1860332"/>
              <a:ext cx="2880000" cy="2880000"/>
            </a:xfrm>
            <a:prstGeom prst="pie">
              <a:avLst>
                <a:gd name="adj1" fmla="val 2079788"/>
                <a:gd name="adj2" fmla="val 9088010"/>
              </a:avLst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441325" y="1923394"/>
            <a:ext cx="2880000" cy="28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71021" y="3247696"/>
            <a:ext cx="1828800" cy="268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746</Words>
  <Application>Microsoft Macintosh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机器学习之手写识别</vt:lpstr>
      <vt:lpstr>机器学习程序工作流程</vt:lpstr>
      <vt:lpstr>识别照明灯范例讲解</vt:lpstr>
      <vt:lpstr>区分照明灯</vt:lpstr>
      <vt:lpstr>通过外观不容易区分的照明灯</vt:lpstr>
      <vt:lpstr>照明灯特征参数</vt:lpstr>
      <vt:lpstr>对特征样本[30W,400LM]进行预测</vt:lpstr>
      <vt:lpstr>位图</vt:lpstr>
      <vt:lpstr>三原色</vt:lpstr>
      <vt:lpstr>红绿</vt:lpstr>
      <vt:lpstr>红蓝</vt:lpstr>
      <vt:lpstr>蓝绿</vt:lpstr>
      <vt:lpstr>三原色不同比例可以搭配出所有颜色</vt:lpstr>
      <vt:lpstr>图像叠加</vt:lpstr>
      <vt:lpstr>位图放大</vt:lpstr>
      <vt:lpstr>总结</vt:lpstr>
      <vt:lpstr>延伸</vt:lpstr>
      <vt:lpstr>手写识别原理</vt:lpstr>
      <vt:lpstr>定义图片规格</vt:lpstr>
      <vt:lpstr>数据对应</vt:lpstr>
      <vt:lpstr>数据合并训练</vt:lpstr>
      <vt:lpstr>预测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机器学习之手写识别</dc:title>
  <dc:creator>Peter Chaney</dc:creator>
  <cp:lastModifiedBy>Peter Chaney</cp:lastModifiedBy>
  <cp:revision>482</cp:revision>
  <dcterms:created xsi:type="dcterms:W3CDTF">2018-03-08T05:48:04Z</dcterms:created>
  <dcterms:modified xsi:type="dcterms:W3CDTF">2018-03-14T03:05:46Z</dcterms:modified>
</cp:coreProperties>
</file>