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3"/>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CEF0A-CDDF-AB49-8AC7-E2C3C7ABDB8D}" type="datetimeFigureOut">
              <a:rPr kumimoji="1" lang="zh-CN" altLang="en-US" smtClean="0"/>
              <a:t>2017/6/10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6F0F3-A7A8-6A44-944C-4D0C62C30799}" type="slidenum">
              <a:rPr kumimoji="1" lang="zh-CN" altLang="en-US" smtClean="0"/>
              <a:t>‹#›</a:t>
            </a:fld>
            <a:endParaRPr kumimoji="1" lang="zh-CN" altLang="en-US"/>
          </a:p>
        </p:txBody>
      </p:sp>
    </p:spTree>
    <p:extLst>
      <p:ext uri="{BB962C8B-B14F-4D97-AF65-F5344CB8AC3E}">
        <p14:creationId xmlns:p14="http://schemas.microsoft.com/office/powerpoint/2010/main" val="174156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啃西瓜第</a:t>
            </a:r>
            <a:r>
              <a:rPr kumimoji="1" lang="en-US" altLang="zh-CN" dirty="0" smtClean="0"/>
              <a:t>2</a:t>
            </a:r>
            <a:r>
              <a:rPr kumimoji="1" lang="zh-CN" altLang="en-US" dirty="0" smtClean="0"/>
              <a:t>周</a:t>
            </a:r>
            <a:endParaRPr kumimoji="1" lang="zh-CN" altLang="en-US" dirty="0"/>
          </a:p>
        </p:txBody>
      </p:sp>
      <p:sp>
        <p:nvSpPr>
          <p:cNvPr id="3" name="副标题 2"/>
          <p:cNvSpPr>
            <a:spLocks noGrp="1"/>
          </p:cNvSpPr>
          <p:nvPr>
            <p:ph type="subTitle" idx="1"/>
          </p:nvPr>
        </p:nvSpPr>
        <p:spPr/>
        <p:txBody>
          <a:bodyPr/>
          <a:lstStyle/>
          <a:p>
            <a:r>
              <a:rPr kumimoji="1" lang="en-US" altLang="zh-CN" dirty="0" smtClean="0"/>
              <a:t>2017/6/10</a:t>
            </a:r>
          </a:p>
          <a:p>
            <a:r>
              <a:rPr kumimoji="1" lang="zh-CN" altLang="en-US" dirty="0" smtClean="0"/>
              <a:t>寒塘月色</a:t>
            </a:r>
            <a:endParaRPr kumimoji="1" lang="zh-CN" altLang="en-US" dirty="0"/>
          </a:p>
        </p:txBody>
      </p:sp>
    </p:spTree>
    <p:extLst>
      <p:ext uri="{BB962C8B-B14F-4D97-AF65-F5344CB8AC3E}">
        <p14:creationId xmlns:p14="http://schemas.microsoft.com/office/powerpoint/2010/main" val="103262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a:t>
            </a:r>
            <a:r>
              <a:rPr kumimoji="1" lang="en-US" altLang="zh-CN" dirty="0" smtClean="0"/>
              <a:t>2</a:t>
            </a:r>
            <a:r>
              <a:rPr kumimoji="1" lang="zh-CN" altLang="en-US" dirty="0" smtClean="0"/>
              <a:t>章概览</a:t>
            </a:r>
            <a:endParaRPr kumimoji="1" lang="zh-CN" altLang="en-US" dirty="0"/>
          </a:p>
        </p:txBody>
      </p:sp>
      <p:sp>
        <p:nvSpPr>
          <p:cNvPr id="3" name="内容占位符 2"/>
          <p:cNvSpPr>
            <a:spLocks noGrp="1"/>
          </p:cNvSpPr>
          <p:nvPr>
            <p:ph idx="1"/>
          </p:nvPr>
        </p:nvSpPr>
        <p:spPr>
          <a:xfrm>
            <a:off x="685802" y="2142067"/>
            <a:ext cx="5061856" cy="3649133"/>
          </a:xfrm>
        </p:spPr>
        <p:txBody>
          <a:bodyPr>
            <a:normAutofit/>
          </a:bodyPr>
          <a:lstStyle/>
          <a:p>
            <a:r>
              <a:rPr lang="en-US" altLang="zh-CN" dirty="0"/>
              <a:t>2.1 </a:t>
            </a:r>
            <a:r>
              <a:rPr lang="zh-CN" altLang="en-US" dirty="0"/>
              <a:t>经验误差与过拟合</a:t>
            </a:r>
          </a:p>
          <a:p>
            <a:r>
              <a:rPr lang="en-US" altLang="zh-CN" dirty="0"/>
              <a:t>2.2 </a:t>
            </a:r>
            <a:r>
              <a:rPr lang="zh-CN" altLang="en-US" dirty="0"/>
              <a:t>评估方法 </a:t>
            </a:r>
          </a:p>
          <a:p>
            <a:pPr lvl="1"/>
            <a:r>
              <a:rPr lang="en-US" altLang="zh-CN" dirty="0"/>
              <a:t>2.2.1 </a:t>
            </a:r>
            <a:r>
              <a:rPr lang="zh-CN" altLang="en-US" dirty="0"/>
              <a:t>留出法 </a:t>
            </a:r>
            <a:r>
              <a:rPr lang="en-US" altLang="zh-CN" dirty="0"/>
              <a:t>hold-out</a:t>
            </a:r>
          </a:p>
          <a:p>
            <a:pPr lvl="1"/>
            <a:r>
              <a:rPr lang="en-US" altLang="zh-CN" dirty="0"/>
              <a:t>2.2.2 </a:t>
            </a:r>
            <a:r>
              <a:rPr lang="zh-CN" altLang="en-US" dirty="0"/>
              <a:t>交叉验证法 </a:t>
            </a:r>
            <a:r>
              <a:rPr lang="en-US" altLang="zh-CN" dirty="0"/>
              <a:t>cross-validation</a:t>
            </a:r>
          </a:p>
          <a:p>
            <a:pPr lvl="1"/>
            <a:r>
              <a:rPr lang="en-US" altLang="zh-CN" dirty="0"/>
              <a:t>2.2.3 </a:t>
            </a:r>
            <a:r>
              <a:rPr lang="zh-CN" altLang="en-US" dirty="0"/>
              <a:t>自助法 </a:t>
            </a:r>
            <a:r>
              <a:rPr lang="en-US" altLang="zh-CN" dirty="0"/>
              <a:t>bootstrapping</a:t>
            </a:r>
          </a:p>
          <a:p>
            <a:pPr lvl="1"/>
            <a:r>
              <a:rPr lang="en-US" altLang="zh-CN" dirty="0"/>
              <a:t>2.2.4 </a:t>
            </a:r>
            <a:r>
              <a:rPr lang="zh-CN" altLang="en-US" dirty="0"/>
              <a:t>调参与最终</a:t>
            </a:r>
            <a:r>
              <a:rPr lang="zh-CN" altLang="en-US" dirty="0" smtClean="0"/>
              <a:t>模型</a:t>
            </a:r>
            <a:endParaRPr lang="zh-CN" altLang="en-US" dirty="0"/>
          </a:p>
        </p:txBody>
      </p:sp>
      <p:sp>
        <p:nvSpPr>
          <p:cNvPr id="4" name="内容占位符 2"/>
          <p:cNvSpPr txBox="1">
            <a:spLocks/>
          </p:cNvSpPr>
          <p:nvPr/>
        </p:nvSpPr>
        <p:spPr>
          <a:xfrm>
            <a:off x="5612082" y="2142067"/>
            <a:ext cx="5061856" cy="364913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2.3 </a:t>
            </a:r>
            <a:r>
              <a:rPr lang="zh-CN" altLang="en-US" dirty="0" smtClean="0"/>
              <a:t>性能度量 </a:t>
            </a:r>
          </a:p>
          <a:p>
            <a:pPr lvl="1"/>
            <a:r>
              <a:rPr lang="en-US" altLang="zh-CN" dirty="0" smtClean="0"/>
              <a:t>2.3.1 </a:t>
            </a:r>
            <a:r>
              <a:rPr lang="zh-CN" altLang="en-US" dirty="0" smtClean="0"/>
              <a:t>错误率与精度</a:t>
            </a:r>
          </a:p>
          <a:p>
            <a:pPr lvl="1"/>
            <a:r>
              <a:rPr lang="en-US" altLang="zh-CN" dirty="0" smtClean="0"/>
              <a:t>2.3.2 </a:t>
            </a:r>
            <a:r>
              <a:rPr lang="zh-CN" altLang="en-US" dirty="0" smtClean="0"/>
              <a:t>查准率、查全率与</a:t>
            </a:r>
            <a:r>
              <a:rPr lang="en-US" altLang="zh-CN" dirty="0" smtClean="0"/>
              <a:t>F1</a:t>
            </a:r>
          </a:p>
          <a:p>
            <a:pPr lvl="1"/>
            <a:r>
              <a:rPr lang="en-US" altLang="zh-CN" dirty="0" smtClean="0"/>
              <a:t>2.3.3 ROC </a:t>
            </a:r>
            <a:r>
              <a:rPr lang="zh-CN" altLang="en-US" dirty="0" smtClean="0"/>
              <a:t>与 </a:t>
            </a:r>
            <a:r>
              <a:rPr lang="en-US" altLang="zh-CN" dirty="0" smtClean="0"/>
              <a:t>AUC</a:t>
            </a:r>
          </a:p>
          <a:p>
            <a:pPr lvl="1"/>
            <a:r>
              <a:rPr lang="en-US" altLang="zh-CN" dirty="0" smtClean="0"/>
              <a:t>2.3.4 </a:t>
            </a:r>
            <a:r>
              <a:rPr lang="zh-CN" altLang="en-US" dirty="0" smtClean="0"/>
              <a:t>代价敏感错误率与代价曲线</a:t>
            </a:r>
          </a:p>
          <a:p>
            <a:r>
              <a:rPr lang="en-US" altLang="zh-CN" dirty="0" smtClean="0"/>
              <a:t>2.4 </a:t>
            </a:r>
            <a:r>
              <a:rPr lang="zh-CN" altLang="en-US" dirty="0" smtClean="0"/>
              <a:t>比较检验 </a:t>
            </a:r>
          </a:p>
          <a:p>
            <a:pPr lvl="1"/>
            <a:r>
              <a:rPr lang="en-US" altLang="zh-CN" dirty="0" smtClean="0"/>
              <a:t>2.4.1 </a:t>
            </a:r>
            <a:r>
              <a:rPr lang="zh-CN" altLang="en-US" dirty="0" smtClean="0"/>
              <a:t>假设检验</a:t>
            </a:r>
          </a:p>
          <a:p>
            <a:pPr lvl="1"/>
            <a:r>
              <a:rPr lang="en-US" altLang="zh-CN" dirty="0" smtClean="0"/>
              <a:t>2.4.2 </a:t>
            </a:r>
            <a:r>
              <a:rPr lang="zh-CN" altLang="en-US" dirty="0" smtClean="0"/>
              <a:t>交叉验证</a:t>
            </a:r>
            <a:r>
              <a:rPr lang="en-US" altLang="zh-CN" dirty="0" smtClean="0"/>
              <a:t>t</a:t>
            </a:r>
            <a:r>
              <a:rPr lang="zh-CN" altLang="en-US" dirty="0" smtClean="0"/>
              <a:t>检验</a:t>
            </a:r>
          </a:p>
          <a:p>
            <a:pPr lvl="1"/>
            <a:r>
              <a:rPr lang="en-US" altLang="zh-CN" dirty="0" smtClean="0"/>
              <a:t>2.4.3 </a:t>
            </a:r>
            <a:r>
              <a:rPr lang="en-US" altLang="zh-CN" dirty="0" err="1" smtClean="0"/>
              <a:t>McNemar</a:t>
            </a:r>
            <a:r>
              <a:rPr lang="zh-CN" altLang="en-US" dirty="0" smtClean="0"/>
              <a:t>检验</a:t>
            </a:r>
          </a:p>
          <a:p>
            <a:pPr lvl="1"/>
            <a:r>
              <a:rPr lang="en-US" altLang="zh-CN" dirty="0" smtClean="0"/>
              <a:t>2.4.4 Friedman</a:t>
            </a:r>
            <a:r>
              <a:rPr lang="zh-CN" altLang="en-US" dirty="0" smtClean="0"/>
              <a:t>检验与</a:t>
            </a:r>
            <a:r>
              <a:rPr lang="en-US" altLang="zh-CN" dirty="0" err="1" smtClean="0"/>
              <a:t>Nemenyi</a:t>
            </a:r>
            <a:r>
              <a:rPr lang="zh-CN" altLang="en-US" dirty="0" smtClean="0"/>
              <a:t>后续检验</a:t>
            </a:r>
          </a:p>
          <a:p>
            <a:r>
              <a:rPr lang="en-US" altLang="zh-CN" dirty="0" smtClean="0"/>
              <a:t>2.5 </a:t>
            </a:r>
            <a:r>
              <a:rPr lang="zh-CN" altLang="en-US" dirty="0" smtClean="0"/>
              <a:t>偏差与方差</a:t>
            </a:r>
            <a:endParaRPr lang="zh-CN" altLang="en-US" dirty="0"/>
          </a:p>
        </p:txBody>
      </p:sp>
    </p:spTree>
    <p:extLst>
      <p:ext uri="{BB962C8B-B14F-4D97-AF65-F5344CB8AC3E}">
        <p14:creationId xmlns:p14="http://schemas.microsoft.com/office/powerpoint/2010/main" val="19997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习题讲解</a:t>
            </a:r>
            <a:endParaRPr kumimoji="1" lang="zh-CN" altLang="en-US" dirty="0"/>
          </a:p>
        </p:txBody>
      </p:sp>
      <p:sp>
        <p:nvSpPr>
          <p:cNvPr id="3" name="内容占位符 2"/>
          <p:cNvSpPr>
            <a:spLocks noGrp="1"/>
          </p:cNvSpPr>
          <p:nvPr>
            <p:ph idx="1"/>
          </p:nvPr>
        </p:nvSpPr>
        <p:spPr/>
        <p:txBody>
          <a:bodyPr/>
          <a:lstStyle/>
          <a:p>
            <a:r>
              <a:rPr lang="en-US" altLang="zh-CN" b="1" dirty="0"/>
              <a:t>1.</a:t>
            </a:r>
            <a:r>
              <a:rPr lang="zh-CN" altLang="en-US" b="1" dirty="0"/>
              <a:t>数据集包含</a:t>
            </a:r>
            <a:r>
              <a:rPr lang="en-US" altLang="zh-CN" b="1" dirty="0"/>
              <a:t>1000</a:t>
            </a:r>
            <a:r>
              <a:rPr lang="zh-CN" altLang="en-US" b="1" dirty="0"/>
              <a:t>个样本，其中</a:t>
            </a:r>
            <a:r>
              <a:rPr lang="en-US" altLang="zh-CN" b="1" dirty="0"/>
              <a:t>500</a:t>
            </a:r>
            <a:r>
              <a:rPr lang="zh-CN" altLang="en-US" b="1" dirty="0"/>
              <a:t>个正例，</a:t>
            </a:r>
            <a:r>
              <a:rPr lang="en-US" altLang="zh-CN" b="1" dirty="0"/>
              <a:t>500</a:t>
            </a:r>
            <a:r>
              <a:rPr lang="zh-CN" altLang="en-US" b="1" dirty="0"/>
              <a:t>个反例，将其划分为包含</a:t>
            </a:r>
            <a:r>
              <a:rPr lang="en-US" altLang="zh-CN" b="1" dirty="0"/>
              <a:t>70%</a:t>
            </a:r>
            <a:r>
              <a:rPr lang="zh-CN" altLang="en-US" b="1" dirty="0"/>
              <a:t>样本的训练集和</a:t>
            </a:r>
            <a:r>
              <a:rPr lang="en-US" altLang="zh-CN" b="1" dirty="0"/>
              <a:t>30%</a:t>
            </a:r>
            <a:r>
              <a:rPr lang="zh-CN" altLang="en-US" b="1" dirty="0"/>
              <a:t>样本的测试集用于留出法评估，试估算共有多少种划分方式</a:t>
            </a:r>
            <a:r>
              <a:rPr lang="zh-CN" altLang="en-US" b="1" dirty="0" smtClean="0"/>
              <a:t>。</a:t>
            </a:r>
            <a:endParaRPr lang="en-US" altLang="zh-CN" b="1" dirty="0" smtClean="0"/>
          </a:p>
          <a:p>
            <a:endParaRPr lang="en-US" altLang="zh-CN" b="1" dirty="0"/>
          </a:p>
          <a:p>
            <a:endParaRPr lang="en-US" altLang="zh-CN" b="1" dirty="0" smtClean="0"/>
          </a:p>
          <a:p>
            <a:r>
              <a:rPr lang="en-US" altLang="zh-CN" b="1" dirty="0"/>
              <a:t>2.</a:t>
            </a:r>
            <a:r>
              <a:rPr lang="zh-CN" altLang="en-US" b="1" dirty="0"/>
              <a:t>数据集包含</a:t>
            </a:r>
            <a:r>
              <a:rPr lang="en-US" altLang="zh-CN" b="1" dirty="0"/>
              <a:t>100</a:t>
            </a:r>
            <a:r>
              <a:rPr lang="zh-CN" altLang="en-US" b="1" dirty="0"/>
              <a:t>个样本，其中正反例各一半，假定学习算法所产生的模型是将新样本预测为训练样本数较多的类别（训练样本数相同时进行随机猜测），试给出用</a:t>
            </a:r>
            <a:r>
              <a:rPr lang="en-US" altLang="zh-CN" b="1" dirty="0"/>
              <a:t>10</a:t>
            </a:r>
            <a:r>
              <a:rPr lang="zh-CN" altLang="en-US" b="1" dirty="0"/>
              <a:t>折交叉验证法和留一法分别对错误率进行评估所得的结果。</a:t>
            </a:r>
          </a:p>
          <a:p>
            <a:endParaRPr lang="zh-CN" altLang="en-US" b="1" dirty="0"/>
          </a:p>
          <a:p>
            <a:endParaRPr kumimoji="1" lang="zh-CN" altLang="en-US" dirty="0"/>
          </a:p>
        </p:txBody>
      </p:sp>
    </p:spTree>
    <p:extLst>
      <p:ext uri="{BB962C8B-B14F-4D97-AF65-F5344CB8AC3E}">
        <p14:creationId xmlns:p14="http://schemas.microsoft.com/office/powerpoint/2010/main" val="14321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习题讲解</a:t>
            </a:r>
            <a:endParaRPr kumimoji="1" lang="zh-CN" altLang="en-US" dirty="0"/>
          </a:p>
        </p:txBody>
      </p:sp>
      <p:sp>
        <p:nvSpPr>
          <p:cNvPr id="3" name="内容占位符 2"/>
          <p:cNvSpPr>
            <a:spLocks noGrp="1"/>
          </p:cNvSpPr>
          <p:nvPr>
            <p:ph idx="1"/>
          </p:nvPr>
        </p:nvSpPr>
        <p:spPr/>
        <p:txBody>
          <a:bodyPr/>
          <a:lstStyle/>
          <a:p>
            <a:r>
              <a:rPr lang="en-US" altLang="zh-CN" b="1" dirty="0" smtClean="0"/>
              <a:t>3</a:t>
            </a:r>
            <a:r>
              <a:rPr lang="en-US" altLang="zh-CN" b="1" dirty="0"/>
              <a:t>.</a:t>
            </a:r>
            <a:r>
              <a:rPr lang="zh-CN" altLang="en-US" b="1" dirty="0"/>
              <a:t>若学习器</a:t>
            </a:r>
            <a:r>
              <a:rPr lang="en-US" altLang="zh-CN" b="1" dirty="0"/>
              <a:t>A</a:t>
            </a:r>
            <a:r>
              <a:rPr lang="zh-CN" altLang="en-US" b="1" dirty="0"/>
              <a:t>的</a:t>
            </a:r>
            <a:r>
              <a:rPr lang="en-US" altLang="zh-CN" b="1" dirty="0"/>
              <a:t>F1</a:t>
            </a:r>
            <a:r>
              <a:rPr lang="zh-CN" altLang="en-US" b="1" dirty="0"/>
              <a:t>值比学习器</a:t>
            </a:r>
            <a:r>
              <a:rPr lang="en-US" altLang="zh-CN" b="1" dirty="0"/>
              <a:t>B</a:t>
            </a:r>
            <a:r>
              <a:rPr lang="zh-CN" altLang="en-US" b="1" dirty="0"/>
              <a:t>高，试析</a:t>
            </a:r>
            <a:r>
              <a:rPr lang="en-US" altLang="zh-CN" b="1" dirty="0"/>
              <a:t>A</a:t>
            </a:r>
            <a:r>
              <a:rPr lang="zh-CN" altLang="en-US" b="1" dirty="0"/>
              <a:t>的</a:t>
            </a:r>
            <a:r>
              <a:rPr lang="en-US" altLang="zh-CN" b="1" dirty="0"/>
              <a:t>BEP</a:t>
            </a:r>
            <a:r>
              <a:rPr lang="zh-CN" altLang="en-US" b="1" dirty="0"/>
              <a:t>值是否也比</a:t>
            </a:r>
            <a:r>
              <a:rPr lang="en-US" altLang="zh-CN" b="1" dirty="0"/>
              <a:t>B</a:t>
            </a:r>
            <a:r>
              <a:rPr lang="zh-CN" altLang="en-US" b="1" dirty="0"/>
              <a:t>高。</a:t>
            </a:r>
          </a:p>
          <a:p>
            <a:endParaRPr lang="en-US" altLang="zh-CN" b="1" dirty="0" smtClean="0"/>
          </a:p>
          <a:p>
            <a:endParaRPr lang="en-US" altLang="zh-CN" b="1" dirty="0"/>
          </a:p>
          <a:p>
            <a:endParaRPr lang="en-US" altLang="zh-CN" b="1" dirty="0" smtClean="0"/>
          </a:p>
          <a:p>
            <a:r>
              <a:rPr lang="en-US" altLang="zh-CN" b="1" dirty="0"/>
              <a:t>4. </a:t>
            </a:r>
            <a:r>
              <a:rPr lang="zh-CN" altLang="en-US" b="1" dirty="0" smtClean="0"/>
              <a:t>试述</a:t>
            </a:r>
            <a:r>
              <a:rPr lang="zh-CN" altLang="en-US" b="1" dirty="0"/>
              <a:t>真正例率（</a:t>
            </a:r>
            <a:r>
              <a:rPr lang="en-US" altLang="zh-CN" b="1" dirty="0"/>
              <a:t>TPR</a:t>
            </a:r>
            <a:r>
              <a:rPr lang="zh-CN" altLang="en-US" b="1" dirty="0"/>
              <a:t>）、假正例率（</a:t>
            </a:r>
            <a:r>
              <a:rPr lang="en-US" altLang="zh-CN" b="1" dirty="0"/>
              <a:t>FPR</a:t>
            </a:r>
            <a:r>
              <a:rPr lang="zh-CN" altLang="en-US" b="1" dirty="0"/>
              <a:t>）与查准率（</a:t>
            </a:r>
            <a:r>
              <a:rPr lang="en-US" altLang="zh-CN" b="1" dirty="0"/>
              <a:t>P</a:t>
            </a:r>
            <a:r>
              <a:rPr lang="zh-CN" altLang="en-US" b="1" dirty="0"/>
              <a:t>）、查全率（</a:t>
            </a:r>
            <a:r>
              <a:rPr lang="en-US" altLang="zh-CN" b="1" dirty="0"/>
              <a:t>R</a:t>
            </a:r>
            <a:r>
              <a:rPr lang="zh-CN" altLang="en-US" b="1" dirty="0"/>
              <a:t>）之间的联系。</a:t>
            </a:r>
          </a:p>
          <a:p>
            <a:endParaRPr lang="zh-CN" altLang="en-US" b="1" dirty="0"/>
          </a:p>
          <a:p>
            <a:endParaRPr lang="zh-CN" altLang="en-US" b="1" dirty="0"/>
          </a:p>
          <a:p>
            <a:endParaRPr kumimoji="1" lang="zh-CN" altLang="en-US" dirty="0"/>
          </a:p>
        </p:txBody>
      </p:sp>
    </p:spTree>
    <p:extLst>
      <p:ext uri="{BB962C8B-B14F-4D97-AF65-F5344CB8AC3E}">
        <p14:creationId xmlns:p14="http://schemas.microsoft.com/office/powerpoint/2010/main" val="22825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习题讲解</a:t>
            </a:r>
            <a:endParaRPr kumimoji="1" lang="zh-CN" altLang="en-US" dirty="0"/>
          </a:p>
        </p:txBody>
      </p:sp>
      <p:sp>
        <p:nvSpPr>
          <p:cNvPr id="3" name="内容占位符 2"/>
          <p:cNvSpPr>
            <a:spLocks noGrp="1"/>
          </p:cNvSpPr>
          <p:nvPr>
            <p:ph idx="1"/>
          </p:nvPr>
        </p:nvSpPr>
        <p:spPr/>
        <p:txBody>
          <a:bodyPr/>
          <a:lstStyle/>
          <a:p>
            <a:r>
              <a:rPr lang="en-US" altLang="zh-CN" b="1" dirty="0" smtClean="0"/>
              <a:t>5. </a:t>
            </a:r>
            <a:r>
              <a:rPr lang="zh-CN" altLang="en-US" b="1" dirty="0" smtClean="0"/>
              <a:t>试证明式</a:t>
            </a:r>
            <a:r>
              <a:rPr lang="en-US" altLang="zh-CN" b="1" dirty="0" smtClean="0"/>
              <a:t>2.22</a:t>
            </a:r>
          </a:p>
          <a:p>
            <a:endParaRPr lang="en-US" altLang="zh-CN" b="1" dirty="0" smtClean="0"/>
          </a:p>
          <a:p>
            <a:endParaRPr lang="en-US" altLang="zh-CN" b="1" dirty="0"/>
          </a:p>
          <a:p>
            <a:endParaRPr lang="en-US" altLang="zh-CN" b="1" dirty="0" smtClean="0"/>
          </a:p>
          <a:p>
            <a:r>
              <a:rPr lang="en-US" altLang="zh-CN" b="1" dirty="0" smtClean="0"/>
              <a:t>6. </a:t>
            </a:r>
            <a:r>
              <a:rPr lang="zh-CN" altLang="en-US" b="1" dirty="0" smtClean="0"/>
              <a:t>试述错误率与</a:t>
            </a:r>
            <a:r>
              <a:rPr lang="en-US" altLang="zh-CN" b="1" dirty="0" smtClean="0"/>
              <a:t>ROC</a:t>
            </a:r>
            <a:r>
              <a:rPr lang="zh-CN" altLang="en-US" b="1" dirty="0" smtClean="0"/>
              <a:t>曲线的联系</a:t>
            </a:r>
            <a:endParaRPr lang="zh-CN" altLang="en-US" b="1" dirty="0"/>
          </a:p>
          <a:p>
            <a:endParaRPr lang="zh-CN" altLang="en-US" b="1" dirty="0"/>
          </a:p>
          <a:p>
            <a:endParaRPr kumimoji="1" lang="zh-CN" altLang="en-US" dirty="0"/>
          </a:p>
        </p:txBody>
      </p:sp>
    </p:spTree>
    <p:extLst>
      <p:ext uri="{BB962C8B-B14F-4D97-AF65-F5344CB8AC3E}">
        <p14:creationId xmlns:p14="http://schemas.microsoft.com/office/powerpoint/2010/main" val="45965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习题讲解</a:t>
            </a:r>
            <a:endParaRPr kumimoji="1" lang="zh-CN" altLang="en-US" dirty="0"/>
          </a:p>
        </p:txBody>
      </p:sp>
      <p:sp>
        <p:nvSpPr>
          <p:cNvPr id="3" name="内容占位符 2"/>
          <p:cNvSpPr>
            <a:spLocks noGrp="1"/>
          </p:cNvSpPr>
          <p:nvPr>
            <p:ph idx="1"/>
          </p:nvPr>
        </p:nvSpPr>
        <p:spPr/>
        <p:txBody>
          <a:bodyPr/>
          <a:lstStyle/>
          <a:p>
            <a:r>
              <a:rPr lang="en-US" altLang="zh-CN" b="1" dirty="0" smtClean="0"/>
              <a:t>7.</a:t>
            </a:r>
            <a:r>
              <a:rPr lang="zh-CN" altLang="en-US" b="1" dirty="0"/>
              <a:t>试证明任意一条</a:t>
            </a:r>
            <a:r>
              <a:rPr lang="en-US" altLang="zh-CN" b="1" dirty="0"/>
              <a:t>ROC</a:t>
            </a:r>
            <a:r>
              <a:rPr lang="zh-CN" altLang="en-US" b="1" dirty="0"/>
              <a:t>曲线都有一条代价曲线与之对应，反之亦然</a:t>
            </a:r>
            <a:r>
              <a:rPr lang="zh-CN" altLang="en-US" b="1" dirty="0" smtClean="0"/>
              <a:t>。</a:t>
            </a:r>
            <a:endParaRPr lang="zh-CN" altLang="en-US" b="1" dirty="0"/>
          </a:p>
          <a:p>
            <a:endParaRPr lang="en-US" altLang="zh-CN" b="1" dirty="0" smtClean="0"/>
          </a:p>
          <a:p>
            <a:endParaRPr lang="en-US" altLang="zh-CN" b="1" dirty="0"/>
          </a:p>
          <a:p>
            <a:endParaRPr lang="en-US" altLang="zh-CN" b="1" dirty="0" smtClean="0"/>
          </a:p>
          <a:p>
            <a:r>
              <a:rPr lang="en-US" altLang="zh-CN" b="1" dirty="0" smtClean="0"/>
              <a:t>8</a:t>
            </a:r>
            <a:r>
              <a:rPr lang="en-US" altLang="zh-CN" b="1" dirty="0"/>
              <a:t>. Min-Max</a:t>
            </a:r>
            <a:r>
              <a:rPr lang="zh-CN" altLang="en-US" b="1" dirty="0"/>
              <a:t>规范化与</a:t>
            </a:r>
            <a:r>
              <a:rPr lang="en-US" altLang="zh-CN" b="1" dirty="0"/>
              <a:t>z-score</a:t>
            </a:r>
            <a:r>
              <a:rPr lang="zh-CN" altLang="en-US" b="1" dirty="0"/>
              <a:t>规范化如下所示。试析二者的优缺点</a:t>
            </a:r>
            <a:r>
              <a:rPr lang="zh-CN" altLang="en-US" b="1" dirty="0" smtClean="0"/>
              <a:t>。</a:t>
            </a:r>
            <a:endParaRPr lang="en-US" altLang="zh-CN" b="1" dirty="0" smtClean="0"/>
          </a:p>
          <a:p>
            <a:endParaRPr kumimoji="1" lang="en-US" altLang="zh-CN" b="1" dirty="0"/>
          </a:p>
          <a:p>
            <a:endParaRPr kumimoji="1" lang="en-US" altLang="zh-CN" b="1" dirty="0" smtClean="0"/>
          </a:p>
          <a:p>
            <a:endParaRPr kumimoji="1" lang="zh-CN" altLang="en-US" dirty="0"/>
          </a:p>
        </p:txBody>
      </p:sp>
    </p:spTree>
    <p:extLst>
      <p:ext uri="{BB962C8B-B14F-4D97-AF65-F5344CB8AC3E}">
        <p14:creationId xmlns:p14="http://schemas.microsoft.com/office/powerpoint/2010/main" val="140177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习题讲解</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b="1" dirty="0" smtClean="0"/>
                  <a:t>9. </a:t>
                </a:r>
                <a:r>
                  <a:rPr lang="zh-CN" altLang="en-US" b="1" dirty="0" smtClean="0"/>
                  <a:t>试述</a:t>
                </a:r>
                <a14:m>
                  <m:oMath xmlns:m="http://schemas.openxmlformats.org/officeDocument/2006/math">
                    <m:sSup>
                      <m:sSupPr>
                        <m:ctrlPr>
                          <a:rPr lang="en-US" altLang="zh-CN" b="1" i="1" smtClean="0">
                            <a:latin typeface="Cambria Math" charset="0"/>
                            <a:ea typeface="Cambria Math" charset="0"/>
                            <a:cs typeface="Cambria Math" charset="0"/>
                          </a:rPr>
                        </m:ctrlPr>
                      </m:sSupPr>
                      <m:e>
                        <m:r>
                          <a:rPr lang="zh-CN" altLang="en-US" b="1" i="1">
                            <a:latin typeface="Cambria Math" charset="0"/>
                            <a:ea typeface="Cambria Math" charset="0"/>
                            <a:cs typeface="Cambria Math" charset="0"/>
                          </a:rPr>
                          <m:t>𝝌</m:t>
                        </m:r>
                      </m:e>
                      <m:sup>
                        <m:r>
                          <a:rPr lang="en-US" altLang="zh-CN" b="1" i="1" smtClean="0">
                            <a:latin typeface="Cambria Math" charset="0"/>
                            <a:ea typeface="Cambria Math" charset="0"/>
                            <a:cs typeface="Cambria Math" charset="0"/>
                          </a:rPr>
                          <m:t>𝟐</m:t>
                        </m:r>
                      </m:sup>
                    </m:sSup>
                  </m:oMath>
                </a14:m>
                <a:r>
                  <a:rPr lang="zh-CN" altLang="en-US" b="1" dirty="0" smtClean="0"/>
                  <a:t>检验过程</a:t>
                </a:r>
                <a:endParaRPr lang="zh-CN" altLang="en-US" b="1" dirty="0"/>
              </a:p>
              <a:p>
                <a:endParaRPr lang="en-US" altLang="zh-CN" b="1" dirty="0" smtClean="0"/>
              </a:p>
              <a:p>
                <a:endParaRPr lang="en-US" altLang="zh-CN" b="1" dirty="0"/>
              </a:p>
              <a:p>
                <a:endParaRPr lang="en-US" altLang="zh-CN" b="1" dirty="0" smtClean="0"/>
              </a:p>
              <a:p>
                <a:r>
                  <a:rPr lang="en-US" altLang="zh-CN" b="1" dirty="0" smtClean="0"/>
                  <a:t>10.</a:t>
                </a:r>
                <a:r>
                  <a:rPr lang="zh-CN" altLang="en-US" b="1" dirty="0"/>
                  <a:t>试述在使用</a:t>
                </a:r>
                <a:r>
                  <a:rPr lang="en-US" altLang="zh-CN" b="1" dirty="0"/>
                  <a:t>Friedman</a:t>
                </a:r>
                <a:r>
                  <a:rPr lang="zh-CN" altLang="en-US" b="1" dirty="0"/>
                  <a:t>检验中使用式</a:t>
                </a:r>
                <a:r>
                  <a:rPr lang="en-US" altLang="zh-CN" b="1" dirty="0"/>
                  <a:t>(2.34)</a:t>
                </a:r>
                <a:r>
                  <a:rPr lang="zh-CN" altLang="en-US" b="1" dirty="0"/>
                  <a:t>与</a:t>
                </a:r>
                <a:r>
                  <a:rPr lang="en-US" altLang="zh-CN" b="1" dirty="0"/>
                  <a:t>(2.35)</a:t>
                </a:r>
                <a:r>
                  <a:rPr lang="zh-CN" altLang="en-US" b="1" dirty="0"/>
                  <a:t>的</a:t>
                </a:r>
                <a:r>
                  <a:rPr lang="zh-CN" altLang="en-US" b="1" dirty="0" smtClean="0"/>
                  <a:t>区别</a:t>
                </a:r>
                <a:endParaRPr lang="en-US" altLang="zh-CN" b="1" dirty="0" smtClean="0"/>
              </a:p>
              <a:p>
                <a:endParaRPr lang="en-US" altLang="zh-CN" b="1" dirty="0"/>
              </a:p>
              <a:p>
                <a:endParaRPr lang="zh-CN" altLang="en-US" b="1" dirty="0"/>
              </a:p>
              <a:p>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696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实战练习</a:t>
            </a:r>
            <a:endParaRPr kumimoji="1" lang="zh-CN" altLang="en-US" dirty="0"/>
          </a:p>
        </p:txBody>
      </p:sp>
      <p:sp>
        <p:nvSpPr>
          <p:cNvPr id="3" name="内容占位符 2"/>
          <p:cNvSpPr>
            <a:spLocks noGrp="1"/>
          </p:cNvSpPr>
          <p:nvPr>
            <p:ph idx="1"/>
          </p:nvPr>
        </p:nvSpPr>
        <p:spPr/>
        <p:txBody>
          <a:bodyPr/>
          <a:lstStyle/>
          <a:p>
            <a:r>
              <a:rPr lang="en-US" altLang="zh-CN" b="1" dirty="0" smtClean="0"/>
              <a:t>Breast</a:t>
            </a:r>
            <a:r>
              <a:rPr lang="zh-CN" altLang="en-US" b="1" dirty="0" smtClean="0"/>
              <a:t> </a:t>
            </a:r>
            <a:r>
              <a:rPr lang="en-US" altLang="zh-CN" b="1" dirty="0" smtClean="0"/>
              <a:t>Cancer Diagnostics Data Set</a:t>
            </a:r>
          </a:p>
          <a:p>
            <a:endParaRPr lang="en-US" altLang="zh-CN" b="1" dirty="0"/>
          </a:p>
          <a:p>
            <a:endParaRPr lang="en-US" altLang="zh-CN" b="1" dirty="0" smtClean="0"/>
          </a:p>
          <a:p>
            <a:r>
              <a:rPr lang="en-US" altLang="zh-CN" b="1" dirty="0" smtClean="0"/>
              <a:t>Iris Data Set</a:t>
            </a:r>
            <a:endParaRPr lang="en-US" altLang="zh-CN" b="1" dirty="0"/>
          </a:p>
          <a:p>
            <a:endParaRPr lang="zh-CN" altLang="en-US" b="1" dirty="0"/>
          </a:p>
          <a:p>
            <a:endParaRPr kumimoji="1" lang="zh-CN" altLang="en-US" dirty="0"/>
          </a:p>
        </p:txBody>
      </p:sp>
    </p:spTree>
    <p:extLst>
      <p:ext uri="{BB962C8B-B14F-4D97-AF65-F5344CB8AC3E}">
        <p14:creationId xmlns:p14="http://schemas.microsoft.com/office/powerpoint/2010/main" val="1030781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15</TotalTime>
  <Words>349</Words>
  <Application>Microsoft Macintosh PowerPoint</Application>
  <PresentationFormat>宽屏</PresentationFormat>
  <Paragraphs>58</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Calibri</vt:lpstr>
      <vt:lpstr>Calibri Light</vt:lpstr>
      <vt:lpstr>Cambria Math</vt:lpstr>
      <vt:lpstr>DengXian</vt:lpstr>
      <vt:lpstr>宋体</vt:lpstr>
      <vt:lpstr>Arial</vt:lpstr>
      <vt:lpstr>天体</vt:lpstr>
      <vt:lpstr>啃西瓜第2周</vt:lpstr>
      <vt:lpstr>第2章概览</vt:lpstr>
      <vt:lpstr>习题讲解</vt:lpstr>
      <vt:lpstr>习题讲解</vt:lpstr>
      <vt:lpstr>习题讲解</vt:lpstr>
      <vt:lpstr>习题讲解</vt:lpstr>
      <vt:lpstr>习题讲解</vt:lpstr>
      <vt:lpstr>实战练习</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啃西瓜第2周</dc:title>
  <dc:creator>刘虓震</dc:creator>
  <cp:lastModifiedBy>刘虓震</cp:lastModifiedBy>
  <cp:revision>3</cp:revision>
  <dcterms:created xsi:type="dcterms:W3CDTF">2017-06-10T07:00:36Z</dcterms:created>
  <dcterms:modified xsi:type="dcterms:W3CDTF">2017-06-10T07:15:59Z</dcterms:modified>
</cp:coreProperties>
</file>