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1043;&#1088;&#1091;&#1087;&#1087;&#1086;&#1074;&#1086;&#1081;%20&#1087;&#1088;&#1086;&#1077;&#1082;&#1090;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1043;&#1088;&#1091;&#1087;&#1087;&#1086;&#1074;&#1086;&#1081;%20&#1087;&#1088;&#1086;&#1077;&#1082;&#1090;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1043;&#1088;&#1091;&#1087;&#1087;&#1086;&#1074;&#1086;&#1081;%20&#1087;&#1088;&#1086;&#1077;&#1082;&#1090;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1043;&#1088;&#1091;&#1087;&#1087;&#1086;&#1074;&#1086;&#1081;%20&#1087;&#1088;&#1086;&#1077;&#1082;&#1090;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1043;&#1088;&#1091;&#1087;&#1087;&#1086;&#1074;&#1086;&#1081;%20&#1087;&#1088;&#1086;&#1077;&#1082;&#1090;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1043;&#1088;&#1091;&#1087;&#1087;&#1086;&#1074;&#1086;&#1081;%20&#1087;&#1088;&#1086;&#1077;&#1082;&#1090;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1043;&#1088;&#1091;&#1087;&#1087;&#1086;&#1074;&#1086;&#1081;%20&#1087;&#1088;&#1086;&#1077;&#1082;&#1090;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1043;&#1088;&#1091;&#1087;&#1087;&#1086;&#1074;&#1086;&#1081;%20&#1087;&#1088;&#1086;&#1077;&#1082;&#1090;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Количество просмотров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Просмотры!$M$4:$M$13</c:f>
              <c:numCache>
                <c:formatCode>General</c:formatCode>
                <c:ptCount val="10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</c:numCache>
            </c:numRef>
          </c:cat>
          <c:val>
            <c:numRef>
              <c:f>Просмотры!$N$4:$N$13</c:f>
              <c:numCache>
                <c:formatCode>General</c:formatCode>
                <c:ptCount val="1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AC-491E-BF83-7DDF056696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44823759"/>
        <c:axId val="1144826671"/>
      </c:barChart>
      <c:catAx>
        <c:axId val="1144823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movie_id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44826671"/>
        <c:crosses val="autoZero"/>
        <c:auto val="1"/>
        <c:lblAlgn val="ctr"/>
        <c:lblOffset val="100"/>
        <c:noMultiLvlLbl val="0"/>
      </c:catAx>
      <c:valAx>
        <c:axId val="114482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просмотров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44823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0"/>
          <c:tx>
            <c:v>Выходные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Просмотры!$S$32:$S$55</c:f>
              <c:numCache>
                <c:formatCode>h:mm;@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Просмотры!$U$32:$U$55</c:f>
              <c:numCache>
                <c:formatCode>General</c:formatCode>
                <c:ptCount val="24"/>
                <c:pt idx="0">
                  <c:v>2247</c:v>
                </c:pt>
                <c:pt idx="1">
                  <c:v>1578</c:v>
                </c:pt>
                <c:pt idx="2">
                  <c:v>1151</c:v>
                </c:pt>
                <c:pt idx="3">
                  <c:v>1005</c:v>
                </c:pt>
                <c:pt idx="4">
                  <c:v>940</c:v>
                </c:pt>
                <c:pt idx="5">
                  <c:v>959</c:v>
                </c:pt>
                <c:pt idx="6">
                  <c:v>966</c:v>
                </c:pt>
                <c:pt idx="7">
                  <c:v>976</c:v>
                </c:pt>
                <c:pt idx="8">
                  <c:v>1032</c:v>
                </c:pt>
                <c:pt idx="9">
                  <c:v>1100</c:v>
                </c:pt>
                <c:pt idx="10">
                  <c:v>1092</c:v>
                </c:pt>
                <c:pt idx="11">
                  <c:v>1150</c:v>
                </c:pt>
                <c:pt idx="12">
                  <c:v>1388</c:v>
                </c:pt>
                <c:pt idx="13">
                  <c:v>1787</c:v>
                </c:pt>
                <c:pt idx="14">
                  <c:v>2338</c:v>
                </c:pt>
                <c:pt idx="15">
                  <c:v>2753</c:v>
                </c:pt>
                <c:pt idx="16">
                  <c:v>3349</c:v>
                </c:pt>
                <c:pt idx="17">
                  <c:v>3891</c:v>
                </c:pt>
                <c:pt idx="18">
                  <c:v>4305</c:v>
                </c:pt>
                <c:pt idx="19">
                  <c:v>4230</c:v>
                </c:pt>
                <c:pt idx="20">
                  <c:v>4192</c:v>
                </c:pt>
                <c:pt idx="21">
                  <c:v>3974</c:v>
                </c:pt>
                <c:pt idx="22">
                  <c:v>3450</c:v>
                </c:pt>
                <c:pt idx="23">
                  <c:v>2627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F8-4159-83BC-0533E308CF99}"/>
            </c:ext>
          </c:extLst>
        </c:ser>
        <c:ser>
          <c:idx val="2"/>
          <c:order val="1"/>
          <c:tx>
            <c:v>Будни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2.0685167676086562E-3"/>
                  <c:y val="-5.778940947641667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1F8-4159-83BC-0533E308CF99}"/>
                </c:ext>
              </c:extLst>
            </c:dLbl>
            <c:dLbl>
              <c:idx val="4"/>
              <c:layout>
                <c:manualLayout>
                  <c:x val="2.0685167676086562E-3"/>
                  <c:y val="-6.645782089787906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1F8-4159-83BC-0533E308CF99}"/>
                </c:ext>
              </c:extLst>
            </c:dLbl>
            <c:dLbl>
              <c:idx val="5"/>
              <c:layout>
                <c:manualLayout>
                  <c:x val="0"/>
                  <c:y val="-6.356835042405822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1F8-4159-83BC-0533E308CF99}"/>
                </c:ext>
              </c:extLst>
            </c:dLbl>
            <c:dLbl>
              <c:idx val="6"/>
              <c:layout>
                <c:manualLayout>
                  <c:x val="0"/>
                  <c:y val="-6.067887995023751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1F8-4159-83BC-0533E308CF99}"/>
                </c:ext>
              </c:extLst>
            </c:dLbl>
            <c:dLbl>
              <c:idx val="7"/>
              <c:layout>
                <c:manualLayout>
                  <c:x val="-7.5844738647424454E-17"/>
                  <c:y val="-6.645782089787906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1F8-4159-83BC-0533E308CF99}"/>
                </c:ext>
              </c:extLst>
            </c:dLbl>
            <c:dLbl>
              <c:idx val="8"/>
              <c:layout>
                <c:manualLayout>
                  <c:x val="0"/>
                  <c:y val="-5.778940947641646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71F8-4159-83BC-0533E308CF99}"/>
                </c:ext>
              </c:extLst>
            </c:dLbl>
            <c:dLbl>
              <c:idx val="9"/>
              <c:layout>
                <c:manualLayout>
                  <c:x val="0"/>
                  <c:y val="-5.778940947641667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71F8-4159-83BC-0533E308CF99}"/>
                </c:ext>
              </c:extLst>
            </c:dLbl>
            <c:dLbl>
              <c:idx val="10"/>
              <c:layout>
                <c:manualLayout>
                  <c:x val="-2.0685167676087321E-3"/>
                  <c:y val="-5.778940947641667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71F8-4159-83BC-0533E308CF99}"/>
                </c:ext>
              </c:extLst>
            </c:dLbl>
            <c:dLbl>
              <c:idx val="11"/>
              <c:layout>
                <c:manualLayout>
                  <c:x val="-7.5844738647424454E-17"/>
                  <c:y val="-4.623152758113336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71F8-4159-83BC-0533E308CF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Просмотры!$S$32:$S$55</c:f>
              <c:numCache>
                <c:formatCode>h:mm;@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Просмотры!$V$32:$V$55</c:f>
              <c:numCache>
                <c:formatCode>General</c:formatCode>
                <c:ptCount val="24"/>
                <c:pt idx="0">
                  <c:v>3830</c:v>
                </c:pt>
                <c:pt idx="1">
                  <c:v>2296</c:v>
                </c:pt>
                <c:pt idx="2">
                  <c:v>1220</c:v>
                </c:pt>
                <c:pt idx="3">
                  <c:v>619</c:v>
                </c:pt>
                <c:pt idx="4">
                  <c:v>394</c:v>
                </c:pt>
                <c:pt idx="5">
                  <c:v>443</c:v>
                </c:pt>
                <c:pt idx="6">
                  <c:v>448</c:v>
                </c:pt>
                <c:pt idx="7">
                  <c:v>414</c:v>
                </c:pt>
                <c:pt idx="8">
                  <c:v>446</c:v>
                </c:pt>
                <c:pt idx="9">
                  <c:v>507</c:v>
                </c:pt>
                <c:pt idx="10">
                  <c:v>668</c:v>
                </c:pt>
                <c:pt idx="11">
                  <c:v>870</c:v>
                </c:pt>
                <c:pt idx="12">
                  <c:v>1583</c:v>
                </c:pt>
                <c:pt idx="13">
                  <c:v>2438</c:v>
                </c:pt>
                <c:pt idx="14">
                  <c:v>3759</c:v>
                </c:pt>
                <c:pt idx="15">
                  <c:v>5203</c:v>
                </c:pt>
                <c:pt idx="16">
                  <c:v>7054</c:v>
                </c:pt>
                <c:pt idx="17">
                  <c:v>8375</c:v>
                </c:pt>
                <c:pt idx="18">
                  <c:v>9338</c:v>
                </c:pt>
                <c:pt idx="19">
                  <c:v>9049</c:v>
                </c:pt>
                <c:pt idx="20">
                  <c:v>9119</c:v>
                </c:pt>
                <c:pt idx="21">
                  <c:v>8127</c:v>
                </c:pt>
                <c:pt idx="22">
                  <c:v>6808</c:v>
                </c:pt>
                <c:pt idx="23">
                  <c:v>5080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1F8-4159-83BC-0533E308CF9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36"/>
        <c:overlap val="100"/>
        <c:axId val="1569409231"/>
        <c:axId val="1569418799"/>
      </c:barChart>
      <c:catAx>
        <c:axId val="1569409231"/>
        <c:scaling>
          <c:orientation val="minMax"/>
        </c:scaling>
        <c:delete val="0"/>
        <c:axPos val="b"/>
        <c:numFmt formatCode="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9418799"/>
        <c:crosses val="autoZero"/>
        <c:auto val="1"/>
        <c:lblAlgn val="ctr"/>
        <c:lblOffset val="100"/>
        <c:noMultiLvlLbl val="0"/>
      </c:catAx>
      <c:valAx>
        <c:axId val="1569418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просмотров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69409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Подписчики!$H$4:$H$25</c:f>
              <c:strCache>
                <c:ptCount val="22"/>
                <c:pt idx="0">
                  <c:v>UTC-9</c:v>
                </c:pt>
                <c:pt idx="1">
                  <c:v>UTC-8</c:v>
                </c:pt>
                <c:pt idx="2">
                  <c:v>UTC-7</c:v>
                </c:pt>
                <c:pt idx="3">
                  <c:v>UTC-6</c:v>
                </c:pt>
                <c:pt idx="4">
                  <c:v>UTC-5</c:v>
                </c:pt>
                <c:pt idx="5">
                  <c:v>UTC-4</c:v>
                </c:pt>
                <c:pt idx="6">
                  <c:v>UTC-3</c:v>
                </c:pt>
                <c:pt idx="7">
                  <c:v>UTC-2</c:v>
                </c:pt>
                <c:pt idx="8">
                  <c:v>UTC-1</c:v>
                </c:pt>
                <c:pt idx="9">
                  <c:v>UTC+0</c:v>
                </c:pt>
                <c:pt idx="10">
                  <c:v>UTC+1</c:v>
                </c:pt>
                <c:pt idx="11">
                  <c:v>UTC+2</c:v>
                </c:pt>
                <c:pt idx="12">
                  <c:v>UTC+3</c:v>
                </c:pt>
                <c:pt idx="13">
                  <c:v>UTC+4</c:v>
                </c:pt>
                <c:pt idx="14">
                  <c:v>UTC+5</c:v>
                </c:pt>
                <c:pt idx="15">
                  <c:v>UTC+6</c:v>
                </c:pt>
                <c:pt idx="16">
                  <c:v>UTC+7</c:v>
                </c:pt>
                <c:pt idx="17">
                  <c:v>UTC+8</c:v>
                </c:pt>
                <c:pt idx="18">
                  <c:v>UTC+9</c:v>
                </c:pt>
                <c:pt idx="19">
                  <c:v>UTC+10</c:v>
                </c:pt>
                <c:pt idx="20">
                  <c:v>UTC+11</c:v>
                </c:pt>
                <c:pt idx="21">
                  <c:v>UTC+12</c:v>
                </c:pt>
              </c:strCache>
            </c:strRef>
          </c:cat>
          <c:val>
            <c:numRef>
              <c:f>Подписчики!$I$4:$I$25</c:f>
              <c:numCache>
                <c:formatCode>General</c:formatCode>
                <c:ptCount val="22"/>
                <c:pt idx="0">
                  <c:v>15</c:v>
                </c:pt>
                <c:pt idx="1">
                  <c:v>149</c:v>
                </c:pt>
                <c:pt idx="2">
                  <c:v>109</c:v>
                </c:pt>
                <c:pt idx="3">
                  <c:v>123</c:v>
                </c:pt>
                <c:pt idx="4">
                  <c:v>183</c:v>
                </c:pt>
                <c:pt idx="5">
                  <c:v>306</c:v>
                </c:pt>
                <c:pt idx="6">
                  <c:v>147</c:v>
                </c:pt>
                <c:pt idx="7">
                  <c:v>15</c:v>
                </c:pt>
                <c:pt idx="8">
                  <c:v>29</c:v>
                </c:pt>
                <c:pt idx="9">
                  <c:v>2430</c:v>
                </c:pt>
                <c:pt idx="10">
                  <c:v>4526</c:v>
                </c:pt>
                <c:pt idx="11">
                  <c:v>3214</c:v>
                </c:pt>
                <c:pt idx="12">
                  <c:v>2164</c:v>
                </c:pt>
                <c:pt idx="13">
                  <c:v>483</c:v>
                </c:pt>
                <c:pt idx="14">
                  <c:v>342</c:v>
                </c:pt>
                <c:pt idx="15">
                  <c:v>303</c:v>
                </c:pt>
                <c:pt idx="16">
                  <c:v>355</c:v>
                </c:pt>
                <c:pt idx="17">
                  <c:v>99</c:v>
                </c:pt>
                <c:pt idx="18">
                  <c:v>139</c:v>
                </c:pt>
                <c:pt idx="19">
                  <c:v>36</c:v>
                </c:pt>
                <c:pt idx="20">
                  <c:v>55</c:v>
                </c:pt>
                <c:pt idx="2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A9-4F05-84FE-7D4D4FB82C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52313583"/>
        <c:axId val="1252326479"/>
      </c:barChart>
      <c:catAx>
        <c:axId val="1252313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Часовые пояса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52326479"/>
        <c:crosses val="autoZero"/>
        <c:auto val="1"/>
        <c:lblAlgn val="ctr"/>
        <c:lblOffset val="100"/>
        <c:noMultiLvlLbl val="0"/>
      </c:catAx>
      <c:valAx>
        <c:axId val="1252326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подписчиков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52313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Затраты на маркетинг</c:v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numRef>
              <c:f>Расчеты!$A$2:$A$7</c:f>
              <c:numCache>
                <c:formatCode>m/d/yyyy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Расчеты!$H$2:$H$7</c:f>
              <c:numCache>
                <c:formatCode>_("₽"* #,##0.00_);_("₽"* \(#,##0.00\);_("₽"* "-"??_);_(@_)</c:formatCode>
                <c:ptCount val="6"/>
                <c:pt idx="0">
                  <c:v>205731</c:v>
                </c:pt>
                <c:pt idx="1">
                  <c:v>10219571.900826447</c:v>
                </c:pt>
                <c:pt idx="2">
                  <c:v>8554785.1239669416</c:v>
                </c:pt>
                <c:pt idx="3">
                  <c:v>8365576.8595041325</c:v>
                </c:pt>
                <c:pt idx="4">
                  <c:v>5982209.9173553716</c:v>
                </c:pt>
                <c:pt idx="5">
                  <c:v>1094171.9008264462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99-4231-BE75-3967A00FE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5740911"/>
        <c:axId val="1455749231"/>
      </c:barChart>
      <c:lineChart>
        <c:grouping val="standard"/>
        <c:varyColors val="0"/>
        <c:ser>
          <c:idx val="1"/>
          <c:order val="1"/>
          <c:tx>
            <c:v>CAC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Расчеты!$A$2:$A$7</c:f>
              <c:numCache>
                <c:formatCode>m/d/yyyy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Расчеты!$I$2:$I$7</c:f>
              <c:numCache>
                <c:formatCode>_("₽"* #,##0.00_);_("₽"* \(#,##0.00\);_("₽"* "-"??_);_(@_)</c:formatCode>
                <c:ptCount val="6"/>
                <c:pt idx="0">
                  <c:v>1023.5373134328358</c:v>
                </c:pt>
                <c:pt idx="1">
                  <c:v>1995.2307498684979</c:v>
                </c:pt>
                <c:pt idx="2">
                  <c:v>1946.0384722399776</c:v>
                </c:pt>
                <c:pt idx="3">
                  <c:v>2570.0696957001942</c:v>
                </c:pt>
                <c:pt idx="4">
                  <c:v>3122.2389965320313</c:v>
                </c:pt>
                <c:pt idx="5">
                  <c:v>2894.6346582710216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99-4231-BE75-3967A00FE29A}"/>
            </c:ext>
          </c:extLst>
        </c:ser>
        <c:ser>
          <c:idx val="2"/>
          <c:order val="2"/>
          <c:tx>
            <c:v>Средний CAC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99-4231-BE75-3967A00FE29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99-4231-BE75-3967A00FE29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99-4231-BE75-3967A00FE29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D99-4231-BE75-3967A00FE29A}"/>
                </c:ext>
              </c:extLst>
            </c:dLbl>
            <c:dLbl>
              <c:idx val="4"/>
              <c:layout>
                <c:manualLayout>
                  <c:x val="-2.7380947675440272E-2"/>
                  <c:y val="-9.27278940108002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D99-4231-BE75-3967A00FE29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99-4231-BE75-3967A00FE2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Расчеты!$A$2:$A$7</c:f>
              <c:numCache>
                <c:formatCode>m/d/yyyy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Расчеты!$K$2:$K$7</c:f>
              <c:numCache>
                <c:formatCode>_("₽"* #,##0.00_);_("₽"* \(#,##0.00\);_("₽"* "-"??_);_(@_)</c:formatCode>
                <c:ptCount val="6"/>
                <c:pt idx="0">
                  <c:v>2254.5223148073974</c:v>
                </c:pt>
                <c:pt idx="1">
                  <c:v>2254.5223148073974</c:v>
                </c:pt>
                <c:pt idx="2">
                  <c:v>2254.5223148073974</c:v>
                </c:pt>
                <c:pt idx="3">
                  <c:v>2254.5223148073974</c:v>
                </c:pt>
                <c:pt idx="4">
                  <c:v>2254.5223148073974</c:v>
                </c:pt>
                <c:pt idx="5">
                  <c:v>2254.5223148073974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D99-4231-BE75-3967A00FE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5757135"/>
        <c:axId val="1854578576"/>
      </c:lineChart>
      <c:dateAx>
        <c:axId val="145574091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55749231"/>
        <c:crosses val="autoZero"/>
        <c:auto val="1"/>
        <c:lblOffset val="100"/>
        <c:baseTimeUnit val="months"/>
      </c:dateAx>
      <c:valAx>
        <c:axId val="145574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₽&quot;* #,##0.00_);_(&quot;₽&quot;* \(#,##0.00\);_(&quot;₽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55740911"/>
        <c:crosses val="autoZero"/>
        <c:crossBetween val="between"/>
      </c:valAx>
      <c:valAx>
        <c:axId val="1854578576"/>
        <c:scaling>
          <c:orientation val="minMax"/>
        </c:scaling>
        <c:delete val="0"/>
        <c:axPos val="r"/>
        <c:numFmt formatCode="_(&quot;₽&quot;* #,##0.00_);_(&quot;₽&quot;* \(#,##0.00\);_(&quot;₽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55757135"/>
        <c:crosses val="max"/>
        <c:crossBetween val="between"/>
      </c:valAx>
      <c:dateAx>
        <c:axId val="1455757135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54578576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0"/>
          <c:tx>
            <c:v>Повторные оплаты</c:v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58C-45B1-8C50-22EE41CB61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Расчеты!$A$2:$A$7</c:f>
              <c:numCache>
                <c:formatCode>m/d/yyyy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Расчеты!$D$2:$D$7</c:f>
              <c:numCache>
                <c:formatCode>0</c:formatCode>
                <c:ptCount val="6"/>
                <c:pt idx="0">
                  <c:v>0</c:v>
                </c:pt>
                <c:pt idx="1">
                  <c:v>167</c:v>
                </c:pt>
                <c:pt idx="2">
                  <c:v>4594.1691890653128</c:v>
                </c:pt>
                <c:pt idx="3">
                  <c:v>7067.7174858528651</c:v>
                </c:pt>
                <c:pt idx="4">
                  <c:v>8082.4940518284257</c:v>
                </c:pt>
                <c:pt idx="5">
                  <c:v>7654.1956088647448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8C-45B1-8C50-22EE41CB6189}"/>
            </c:ext>
          </c:extLst>
        </c:ser>
        <c:ser>
          <c:idx val="0"/>
          <c:order val="1"/>
          <c:tx>
            <c:v>Новые оплаты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536798560217016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58C-45B1-8C50-22EE41CB61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Расчеты!$A$2:$A$7</c:f>
              <c:numCache>
                <c:formatCode>m/d/yyyy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Расчеты!$C$2:$C$7</c:f>
              <c:numCache>
                <c:formatCode>General</c:formatCode>
                <c:ptCount val="6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8C-45B1-8C50-22EE41CB618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44830831"/>
        <c:axId val="1144826671"/>
      </c:barChart>
      <c:dateAx>
        <c:axId val="11448308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44826671"/>
        <c:crosses val="autoZero"/>
        <c:auto val="1"/>
        <c:lblOffset val="100"/>
        <c:baseTimeUnit val="months"/>
      </c:dateAx>
      <c:valAx>
        <c:axId val="1144826671"/>
        <c:scaling>
          <c:orientation val="minMax"/>
          <c:max val="1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44830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v>Затраты на маркетинг</c:v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numRef>
              <c:f>Финансы!$A$2:$A$7</c:f>
              <c:numCache>
                <c:formatCode>m/d/yyyy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Финансы!$F$2:$F$7</c:f>
              <c:numCache>
                <c:formatCode>_("₽"* #,##0.00_);_("₽"* \(#,##0.00\);_("₽"* "-"??_);_(@_)</c:formatCode>
                <c:ptCount val="6"/>
                <c:pt idx="0">
                  <c:v>205731</c:v>
                </c:pt>
                <c:pt idx="1">
                  <c:v>10219571.900826447</c:v>
                </c:pt>
                <c:pt idx="2">
                  <c:v>8554785.1239669416</c:v>
                </c:pt>
                <c:pt idx="3">
                  <c:v>8365576.8595041325</c:v>
                </c:pt>
                <c:pt idx="4">
                  <c:v>5982209.9173553716</c:v>
                </c:pt>
                <c:pt idx="5">
                  <c:v>1094171.9008264462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BD-41B3-AA2C-061E327E0FCD}"/>
            </c:ext>
          </c:extLst>
        </c:ser>
        <c:ser>
          <c:idx val="2"/>
          <c:order val="2"/>
          <c:tx>
            <c:v>Постоянные расходы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Финансы!$A$2:$A$7</c:f>
              <c:numCache>
                <c:formatCode>m/d/yyyy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Финансы!$G$2:$G$7</c:f>
              <c:numCache>
                <c:formatCode>_("₽"* #,##0.00_);_("₽"* \(#,##0.00\);_("₽"* "-"??_);_(@_)</c:formatCode>
                <c:ptCount val="6"/>
                <c:pt idx="0">
                  <c:v>1200000</c:v>
                </c:pt>
                <c:pt idx="1">
                  <c:v>1200000</c:v>
                </c:pt>
                <c:pt idx="2">
                  <c:v>1300000</c:v>
                </c:pt>
                <c:pt idx="3">
                  <c:v>1300000</c:v>
                </c:pt>
                <c:pt idx="4">
                  <c:v>1300000</c:v>
                </c:pt>
                <c:pt idx="5">
                  <c:v>1300000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BD-41B3-AA2C-061E327E0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5749647"/>
        <c:axId val="1455737999"/>
      </c:areaChart>
      <c:lineChart>
        <c:grouping val="standard"/>
        <c:varyColors val="0"/>
        <c:ser>
          <c:idx val="0"/>
          <c:order val="0"/>
          <c:tx>
            <c:v>Выручка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6.6666666666666735E-2"/>
                  <c:y val="-8.9136490250696448E-2"/>
                </c:manualLayout>
              </c:layout>
              <c:tx>
                <c:rich>
                  <a:bodyPr/>
                  <a:lstStyle/>
                  <a:p>
                    <a:fld id="{C78D4136-BC2D-4B07-9FFC-B784AAB07C0F}" type="VALUE">
                      <a:rPr lang="en-US" b="1">
                        <a:solidFill>
                          <a:sysClr val="windowText" lastClr="000000"/>
                        </a:solidFill>
                      </a:rPr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CBD-41B3-AA2C-061E327E0F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Финансы!$A$2:$A$7</c:f>
              <c:numCache>
                <c:formatCode>m/d/yyyy</c:formatCode>
                <c:ptCount val="6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Финансы!$E$2:$E$7</c:f>
              <c:numCache>
                <c:formatCode>_("₽"* #,##0.00_);_("₽"* \(#,##0.00\);_("₽"* "-"??_);_(@_)</c:formatCode>
                <c:ptCount val="6"/>
                <c:pt idx="0">
                  <c:v>58946.264999999999</c:v>
                </c:pt>
                <c:pt idx="1">
                  <c:v>1608279.1199999999</c:v>
                </c:pt>
                <c:pt idx="2">
                  <c:v>2861480.9511875985</c:v>
                </c:pt>
                <c:pt idx="3">
                  <c:v>3291759.765476191</c:v>
                </c:pt>
                <c:pt idx="4">
                  <c:v>3205517.1930161933</c:v>
                </c:pt>
                <c:pt idx="5">
                  <c:v>2567531.4873516597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BD-41B3-AA2C-061E327E0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5749647"/>
        <c:axId val="1455737999"/>
      </c:lineChart>
      <c:dateAx>
        <c:axId val="1455749647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55737999"/>
        <c:crosses val="autoZero"/>
        <c:auto val="1"/>
        <c:lblOffset val="100"/>
        <c:baseTimeUnit val="months"/>
      </c:dateAx>
      <c:valAx>
        <c:axId val="1455737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₽&quot;* #,##0.00_);_(&quot;₽&quot;* \(#,##0.00\);_(&quot;₽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55749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9.7222222222222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CBD-43E2-88C2-8238EC7F7681}"/>
                </c:ext>
              </c:extLst>
            </c:dLbl>
            <c:dLbl>
              <c:idx val="1"/>
              <c:layout>
                <c:manualLayout>
                  <c:x val="2.2222222222222171E-2"/>
                  <c:y val="-1.38888888888888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CBD-43E2-88C2-8238EC7F7681}"/>
                </c:ext>
              </c:extLst>
            </c:dLbl>
            <c:dLbl>
              <c:idx val="2"/>
              <c:layout>
                <c:manualLayout>
                  <c:x val="2.7777777777777779E-3"/>
                  <c:y val="-8.79629629629630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CBD-43E2-88C2-8238EC7F7681}"/>
                </c:ext>
              </c:extLst>
            </c:dLbl>
            <c:dLbl>
              <c:idx val="3"/>
              <c:layout>
                <c:manualLayout>
                  <c:x val="-5.5555555555555558E-3"/>
                  <c:y val="-0.101851851851851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CBD-43E2-88C2-8238EC7F7681}"/>
                </c:ext>
              </c:extLst>
            </c:dLbl>
            <c:dLbl>
              <c:idx val="4"/>
              <c:layout>
                <c:manualLayout>
                  <c:x val="-2.7777777777779813E-3"/>
                  <c:y val="-0.171296296296296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CBD-43E2-88C2-8238EC7F76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Расчеты!$A$3:$A$7</c:f>
              <c:numCache>
                <c:formatCode>m/d/yyyy</c:formatCode>
                <c:ptCount val="5"/>
                <c:pt idx="0">
                  <c:v>44287</c:v>
                </c:pt>
                <c:pt idx="1">
                  <c:v>44317</c:v>
                </c:pt>
                <c:pt idx="2">
                  <c:v>44348</c:v>
                </c:pt>
                <c:pt idx="3">
                  <c:v>44378</c:v>
                </c:pt>
                <c:pt idx="4">
                  <c:v>44409</c:v>
                </c:pt>
              </c:numCache>
            </c:numRef>
          </c:cat>
          <c:val>
            <c:numRef>
              <c:f>Расчеты!$E$3:$E$7</c:f>
              <c:numCache>
                <c:formatCode>0.00%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CBD-43E2-88C2-8238EC7F7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5022303"/>
        <c:axId val="1135021055"/>
      </c:lineChart>
      <c:dateAx>
        <c:axId val="1135022303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35021055"/>
        <c:crosses val="autoZero"/>
        <c:auto val="1"/>
        <c:lblOffset val="100"/>
        <c:baseTimeUnit val="months"/>
      </c:dateAx>
      <c:valAx>
        <c:axId val="1135021055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35022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Уникальные пользователи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Сводные!$B$24:$B$29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Сводные!$C$24:$C$29</c:f>
              <c:numCache>
                <c:formatCode>General</c:formatCode>
                <c:ptCount val="6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22-444C-914F-745845624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2199600"/>
        <c:axId val="1232196272"/>
      </c:barChart>
      <c:lineChart>
        <c:grouping val="standard"/>
        <c:varyColors val="0"/>
        <c:ser>
          <c:idx val="1"/>
          <c:order val="1"/>
          <c:tx>
            <c:v>Интенсивность просмотров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Сводные!$B$24:$B$29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Сводные!$J$12:$J$17</c:f>
              <c:numCache>
                <c:formatCode>0.00</c:formatCode>
                <c:ptCount val="6"/>
                <c:pt idx="0">
                  <c:v>1.0060975609756098</c:v>
                </c:pt>
                <c:pt idx="1">
                  <c:v>2.2633241215949469</c:v>
                </c:pt>
                <c:pt idx="2">
                  <c:v>3.4783112966829042</c:v>
                </c:pt>
                <c:pt idx="3">
                  <c:v>3.4800359353164305</c:v>
                </c:pt>
                <c:pt idx="4">
                  <c:v>3.7243704562216835</c:v>
                </c:pt>
                <c:pt idx="5">
                  <c:v>3.8417112299465241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22-444C-914F-745845624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9906304"/>
        <c:axId val="1839904640"/>
      </c:lineChart>
      <c:catAx>
        <c:axId val="123219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2196272"/>
        <c:crosses val="autoZero"/>
        <c:auto val="1"/>
        <c:lblAlgn val="ctr"/>
        <c:lblOffset val="100"/>
        <c:noMultiLvlLbl val="0"/>
      </c:catAx>
      <c:valAx>
        <c:axId val="123219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пользователей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2199600"/>
        <c:crosses val="autoZero"/>
        <c:crossBetween val="between"/>
      </c:valAx>
      <c:valAx>
        <c:axId val="183990464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Интенсивность просмотров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9906304"/>
        <c:crosses val="max"/>
        <c:crossBetween val="between"/>
      </c:valAx>
      <c:catAx>
        <c:axId val="1839906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399046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2E2B8D-DDE3-4287-8EF8-FEB15491ADE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460AD4-6DC1-4A7C-B616-CAC17658437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B8D-DDE3-4287-8EF8-FEB15491ADE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0AD4-6DC1-4A7C-B616-CAC1765843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B8D-DDE3-4287-8EF8-FEB15491ADE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0AD4-6DC1-4A7C-B616-CAC1765843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25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B8D-DDE3-4287-8EF8-FEB15491ADE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0AD4-6DC1-4A7C-B616-CAC1765843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38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B8D-DDE3-4287-8EF8-FEB15491ADE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0AD4-6DC1-4A7C-B616-CAC17658437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93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B8D-DDE3-4287-8EF8-FEB15491ADE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0AD4-6DC1-4A7C-B616-CAC1765843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8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B8D-DDE3-4287-8EF8-FEB15491ADE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0AD4-6DC1-4A7C-B616-CAC1765843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64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B8D-DDE3-4287-8EF8-FEB15491ADE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0AD4-6DC1-4A7C-B616-CAC1765843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30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B8D-DDE3-4287-8EF8-FEB15491ADE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0AD4-6DC1-4A7C-B616-CAC1765843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85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B8D-DDE3-4287-8EF8-FEB15491ADE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0AD4-6DC1-4A7C-B616-CAC1765843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80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B8D-DDE3-4287-8EF8-FEB15491ADE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0AD4-6DC1-4A7C-B616-CAC1765843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1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02E2B8D-DDE3-4287-8EF8-FEB15491ADE1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A460AD4-6DC1-4A7C-B616-CAC1765843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00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56DE3-518E-9CFE-8225-61D17E48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0069"/>
            <a:ext cx="9144000" cy="2387600"/>
          </a:xfrm>
        </p:spPr>
        <p:txBody>
          <a:bodyPr/>
          <a:lstStyle/>
          <a:p>
            <a:r>
              <a:rPr lang="ru-RU" dirty="0"/>
              <a:t>Курсовой проект</a:t>
            </a:r>
            <a:r>
              <a:rPr lang="en-US" dirty="0"/>
              <a:t> #1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BB2FEB-18B3-5607-68F5-37F6BAF34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DataDreamTeam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7329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7078D-C50B-8FB5-930E-A00DDACE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ysClr val="windowText" lastClr="000000"/>
                </a:solidFill>
              </a:rPr>
              <a:t>4. Расходы маркетинга и их эффективность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0000000-0008-0000-0600-000005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27831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160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D3D6A-FE2C-4C26-8C8A-1DC04512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ysClr val="windowText" lastClr="000000"/>
                </a:solidFill>
              </a:rPr>
              <a:t>5.</a:t>
            </a:r>
            <a:r>
              <a:rPr lang="ru-RU" b="1" baseline="0" dirty="0">
                <a:solidFill>
                  <a:sysClr val="windowText" lastClr="000000"/>
                </a:solidFill>
              </a:rPr>
              <a:t> Динамика оплаты подписок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0000000-0008-0000-0600-000006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68117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538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78220-D957-8372-D954-B9E5916B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ysClr val="windowText" lastClr="000000"/>
                </a:solidFill>
              </a:rPr>
              <a:t>6. Расходы всего и выручка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0000000-0008-0000-0600-000007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456772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844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B600D-35FA-F3FF-D579-079C00BD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7</a:t>
            </a:r>
            <a:r>
              <a:rPr lang="ru-RU" b="1" dirty="0">
                <a:solidFill>
                  <a:sysClr val="windowText" lastClr="000000"/>
                </a:solidFill>
              </a:rPr>
              <a:t>.</a:t>
            </a:r>
            <a:r>
              <a:rPr lang="ru-RU" b="1" baseline="0" dirty="0">
                <a:solidFill>
                  <a:sysClr val="windowText" lastClr="000000"/>
                </a:solidFill>
              </a:rPr>
              <a:t> </a:t>
            </a:r>
            <a:r>
              <a:rPr lang="en-US" b="1" dirty="0">
                <a:solidFill>
                  <a:sysClr val="windowText" lastClr="000000"/>
                </a:solidFill>
              </a:rPr>
              <a:t>Retention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0000000-0008-0000-0600-000008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141487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8995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827FB-6484-A481-B238-95D87830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ysClr val="windowText" lastClr="000000"/>
                </a:solidFill>
              </a:rPr>
              <a:t>8. Пользователи</a:t>
            </a:r>
            <a:r>
              <a:rPr lang="ru-RU" b="1" baseline="0" dirty="0">
                <a:solidFill>
                  <a:sysClr val="windowText" lastClr="000000"/>
                </a:solidFill>
              </a:rPr>
              <a:t> и просмотры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0000000-0008-0000-0600-000009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23663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942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E8A55-D0DA-9562-8ED0-0D56A7E4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F9CEEB-E8E1-512A-6E6F-63B4246A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Онлайн-кинотеатр работает по модели ежемесячной подписки. Необходимо посчитать юнит-экономику продукта и предложить сценарий по настройке параметров для выхода на 25-процентную маржинальность</a:t>
            </a:r>
            <a:r>
              <a:rPr lang="ru-RU" b="1" dirty="0">
                <a:effectLst/>
              </a:rPr>
              <a:t> </a:t>
            </a:r>
            <a:r>
              <a:rPr lang="ru-RU" dirty="0"/>
              <a:t>и собрать хорошую наглядную визуализацию, где будет показано,</a:t>
            </a:r>
            <a:r>
              <a:rPr lang="ru-RU" dirty="0">
                <a:effectLst/>
              </a:rPr>
              <a:t> </a:t>
            </a:r>
            <a:r>
              <a:rPr lang="ru-RU" dirty="0"/>
              <a:t>кто, где и в каком объеме смотрит фильмы на платформе. Также необходимо собрать калькулятор юнит-экономики продукта. </a:t>
            </a:r>
          </a:p>
        </p:txBody>
      </p:sp>
    </p:spTree>
    <p:extLst>
      <p:ext uri="{BB962C8B-B14F-4D97-AF65-F5344CB8AC3E}">
        <p14:creationId xmlns:p14="http://schemas.microsoft.com/office/powerpoint/2010/main" val="278253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EE66B-7254-2224-B509-FBD15D97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юнит-экономики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94F164C-463B-6874-37C1-B8EFB3FB7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487813"/>
              </p:ext>
            </p:extLst>
          </p:nvPr>
        </p:nvGraphicFramePr>
        <p:xfrm>
          <a:off x="2940422" y="2061883"/>
          <a:ext cx="4957483" cy="3420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9766">
                  <a:extLst>
                    <a:ext uri="{9D8B030D-6E8A-4147-A177-3AD203B41FA5}">
                      <a16:colId xmlns:a16="http://schemas.microsoft.com/office/drawing/2014/main" val="3521216869"/>
                    </a:ext>
                  </a:extLst>
                </a:gridCol>
                <a:gridCol w="2357717">
                  <a:extLst>
                    <a:ext uri="{9D8B030D-6E8A-4147-A177-3AD203B41FA5}">
                      <a16:colId xmlns:a16="http://schemas.microsoft.com/office/drawing/2014/main" val="2722437319"/>
                    </a:ext>
                  </a:extLst>
                </a:gridCol>
              </a:tblGrid>
              <a:tr h="88463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AS-IS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8473650"/>
                  </a:ext>
                </a:extLst>
              </a:tr>
              <a:tr h="312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Retention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80,60%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2266320"/>
                  </a:ext>
                </a:extLst>
              </a:tr>
              <a:tr h="312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5,15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9446056"/>
                  </a:ext>
                </a:extLst>
              </a:tr>
              <a:tr h="312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Price </a:t>
                      </a:r>
                      <a:r>
                        <a:rPr lang="ru-RU" sz="1800" u="none" strike="noStrike">
                          <a:effectLst/>
                        </a:rPr>
                        <a:t>подписки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350,00 ₽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2976512"/>
                  </a:ext>
                </a:extLst>
              </a:tr>
              <a:tr h="312581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Объем скидок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9,33%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7167497"/>
                  </a:ext>
                </a:extLst>
              </a:tr>
              <a:tr h="312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LTR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1 635,57 ₽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4905942"/>
                  </a:ext>
                </a:extLst>
              </a:tr>
              <a:tr h="312581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8888555"/>
                  </a:ext>
                </a:extLst>
              </a:tr>
              <a:tr h="312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CAC </a:t>
                      </a:r>
                      <a:r>
                        <a:rPr lang="ru-RU" sz="1800" u="none" strike="noStrike">
                          <a:effectLst/>
                        </a:rPr>
                        <a:t>на 1 подписку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2 254,52 ₽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4371678"/>
                  </a:ext>
                </a:extLst>
              </a:tr>
              <a:tr h="312581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Fixed Costs на 1 подписку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177,43 ₽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1125836"/>
                  </a:ext>
                </a:extLst>
              </a:tr>
              <a:tr h="312581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4586308"/>
                  </a:ext>
                </a:extLst>
              </a:tr>
              <a:tr h="325605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Маржинальность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-93,75%</a:t>
                      </a:r>
                      <a:endParaRPr lang="ru-RU" sz="18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855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25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53E93-3E86-0A2B-449B-D872806A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полученных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381963-0F71-8141-603A-BC5661E4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На основании расчета мы получили убыточную маржинальность в размере -93,75%, что говорит нам о том, что для дальнейшего существования текущая модель бизнеса нуждается в критических изменениях.</a:t>
            </a:r>
          </a:p>
        </p:txBody>
      </p:sp>
    </p:spTree>
    <p:extLst>
      <p:ext uri="{BB962C8B-B14F-4D97-AF65-F5344CB8AC3E}">
        <p14:creationId xmlns:p14="http://schemas.microsoft.com/office/powerpoint/2010/main" val="374698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61640-EDDE-973A-85FA-25FEF32B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Сценарий развития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E59BB7E-1C60-F305-E5FE-1F81C813F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602908"/>
              </p:ext>
            </p:extLst>
          </p:nvPr>
        </p:nvGraphicFramePr>
        <p:xfrm>
          <a:off x="1586753" y="2303929"/>
          <a:ext cx="8005482" cy="35985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1403">
                  <a:extLst>
                    <a:ext uri="{9D8B030D-6E8A-4147-A177-3AD203B41FA5}">
                      <a16:colId xmlns:a16="http://schemas.microsoft.com/office/drawing/2014/main" val="992705679"/>
                    </a:ext>
                  </a:extLst>
                </a:gridCol>
                <a:gridCol w="2133441">
                  <a:extLst>
                    <a:ext uri="{9D8B030D-6E8A-4147-A177-3AD203B41FA5}">
                      <a16:colId xmlns:a16="http://schemas.microsoft.com/office/drawing/2014/main" val="742551637"/>
                    </a:ext>
                  </a:extLst>
                </a:gridCol>
                <a:gridCol w="1625478">
                  <a:extLst>
                    <a:ext uri="{9D8B030D-6E8A-4147-A177-3AD203B41FA5}">
                      <a16:colId xmlns:a16="http://schemas.microsoft.com/office/drawing/2014/main" val="4243706642"/>
                    </a:ext>
                  </a:extLst>
                </a:gridCol>
                <a:gridCol w="1605160">
                  <a:extLst>
                    <a:ext uri="{9D8B030D-6E8A-4147-A177-3AD203B41FA5}">
                      <a16:colId xmlns:a16="http://schemas.microsoft.com/office/drawing/2014/main" val="1066876168"/>
                    </a:ext>
                  </a:extLst>
                </a:gridCol>
              </a:tblGrid>
              <a:tr h="29768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AS-IS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Изменение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TO-BE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6408444"/>
                  </a:ext>
                </a:extLst>
              </a:tr>
              <a:tr h="297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Retention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80,60%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5,00%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84,63%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0147110"/>
                  </a:ext>
                </a:extLst>
              </a:tr>
              <a:tr h="297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5,15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6,50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6464718"/>
                  </a:ext>
                </a:extLst>
              </a:tr>
              <a:tr h="586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Price </a:t>
                      </a:r>
                      <a:r>
                        <a:rPr lang="ru-RU" sz="1600" u="none" strike="noStrike">
                          <a:effectLst/>
                        </a:rPr>
                        <a:t>подписки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350,00 ₽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60,00%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560,00 ₽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7922548"/>
                  </a:ext>
                </a:extLst>
              </a:tr>
              <a:tr h="29768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Объем скидок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9,33%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-100%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0,00%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445432"/>
                  </a:ext>
                </a:extLst>
              </a:tr>
              <a:tr h="30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LTR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1 635,57 ₽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3 642,60 ₽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7269839"/>
                  </a:ext>
                </a:extLst>
              </a:tr>
              <a:tr h="29768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9205636"/>
                  </a:ext>
                </a:extLst>
              </a:tr>
              <a:tr h="311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CAC </a:t>
                      </a:r>
                      <a:r>
                        <a:rPr lang="ru-RU" sz="1600" u="none" strike="noStrike">
                          <a:effectLst/>
                        </a:rPr>
                        <a:t>на 1 подписку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2 254,52 ₽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-20%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1 803,62 ₽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8190114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Fixed Costs на 1 подписку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177,43 ₽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-20%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141,94 ₽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275119"/>
                  </a:ext>
                </a:extLst>
              </a:tr>
              <a:tr h="29768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9788267"/>
                  </a:ext>
                </a:extLst>
              </a:tr>
              <a:tr h="29768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Маржинальность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-93,75%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25,14%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4285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31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5C869-C744-B036-AC13-87430A4F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9DF86-3F71-10E5-91B0-C11EBFE04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Только комплексная работа со всеми показателями может привести к желаемым результатам:</a:t>
            </a:r>
          </a:p>
          <a:p>
            <a:r>
              <a:rPr lang="ru-RU" dirty="0"/>
              <a:t>Повышение </a:t>
            </a:r>
            <a:r>
              <a:rPr lang="en-US" dirty="0"/>
              <a:t>Retention </a:t>
            </a:r>
            <a:r>
              <a:rPr lang="ru-RU" dirty="0"/>
              <a:t>путем введения наиболее популярных и/или недавно вышедших в кинотеатрах фильмов/сериалов</a:t>
            </a:r>
          </a:p>
          <a:p>
            <a:r>
              <a:rPr lang="ru-RU" dirty="0"/>
              <a:t>С текущей ценой услуги бизнес не сможет выйти на положительную маржинальность, а значит мы вынуждены ее поднять ощутимым образом.</a:t>
            </a:r>
          </a:p>
          <a:p>
            <a:r>
              <a:rPr lang="ru-RU" dirty="0"/>
              <a:t>Исключить скидки</a:t>
            </a:r>
          </a:p>
          <a:p>
            <a:r>
              <a:rPr lang="ru-RU" dirty="0"/>
              <a:t>Отделу маркетинга необходимо провести серьезную работу по поиску наиболее выгодных способов привлечения клиентов.</a:t>
            </a:r>
          </a:p>
          <a:p>
            <a:r>
              <a:rPr lang="ru-RU" dirty="0"/>
              <a:t>Стоит рассмотреть возможность сокращения </a:t>
            </a:r>
            <a:r>
              <a:rPr lang="en-US" dirty="0"/>
              <a:t>Fixed Costs</a:t>
            </a:r>
            <a:r>
              <a:rPr lang="ru-RU" dirty="0"/>
              <a:t>, например сократив расходы на аренду офисных помещений и перейти на удаленный режим работы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02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CBCCB-B96B-3C89-5530-C9A15F26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1.</a:t>
            </a:r>
            <a:r>
              <a:rPr lang="en-US" b="1" baseline="0" dirty="0">
                <a:solidFill>
                  <a:sysClr val="windowText" lastClr="000000"/>
                </a:solidFill>
              </a:rPr>
              <a:t> </a:t>
            </a:r>
            <a:r>
              <a:rPr lang="ru-RU" b="1" dirty="0">
                <a:solidFill>
                  <a:sysClr val="windowText" lastClr="000000"/>
                </a:solidFill>
              </a:rPr>
              <a:t>Топ-10</a:t>
            </a:r>
            <a:r>
              <a:rPr lang="ru-RU" b="1" baseline="0" dirty="0">
                <a:solidFill>
                  <a:sysClr val="windowText" lastClr="000000"/>
                </a:solidFill>
              </a:rPr>
              <a:t> популярных фильмов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584974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234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AF187-9317-9B4C-EEA2-FF130104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ysClr val="windowText" lastClr="000000"/>
                </a:solidFill>
              </a:rPr>
              <a:t>2. Активность пользователей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0000000-0008-0000-0600-00000B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43263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238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46639-B650-090B-5425-B0958249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365125"/>
            <a:ext cx="11223812" cy="1325563"/>
          </a:xfrm>
        </p:spPr>
        <p:txBody>
          <a:bodyPr>
            <a:normAutofit/>
          </a:bodyPr>
          <a:lstStyle/>
          <a:p>
            <a:r>
              <a:rPr lang="ru-RU" sz="4000" b="1" i="0" dirty="0">
                <a:solidFill>
                  <a:sysClr val="windowText" lastClr="000000"/>
                </a:solidFill>
              </a:rPr>
              <a:t>3. Распределение подписчиков по часовым поясам</a:t>
            </a:r>
            <a:endParaRPr lang="ru-RU" sz="4000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6D7E93E-1C0E-A7B2-5BB1-ABB48D936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205776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046342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2</TotalTime>
  <Words>371</Words>
  <Application>Microsoft Office PowerPoint</Application>
  <PresentationFormat>Широкоэкранный</PresentationFormat>
  <Paragraphs>114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Calibri</vt:lpstr>
      <vt:lpstr>Corbel</vt:lpstr>
      <vt:lpstr>Базис</vt:lpstr>
      <vt:lpstr>Курсовой проект #1</vt:lpstr>
      <vt:lpstr>Описание задачи</vt:lpstr>
      <vt:lpstr>Расчет юнит-экономики</vt:lpstr>
      <vt:lpstr>Анализ полученных результатов</vt:lpstr>
      <vt:lpstr>Сценарий развития</vt:lpstr>
      <vt:lpstr>Рекомендации</vt:lpstr>
      <vt:lpstr>1. Топ-10 популярных фильмов</vt:lpstr>
      <vt:lpstr>2. Активность пользователей</vt:lpstr>
      <vt:lpstr>3. Распределение подписчиков по часовым поясам</vt:lpstr>
      <vt:lpstr>4. Расходы маркетинга и их эффективность</vt:lpstr>
      <vt:lpstr>5. Динамика оплаты подписок</vt:lpstr>
      <vt:lpstr>6. Расходы всего и выручка</vt:lpstr>
      <vt:lpstr>7. Retention</vt:lpstr>
      <vt:lpstr>8. Пользователи и просмотры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#1</dc:title>
  <dc:creator>vennxx@bk.ru</dc:creator>
  <cp:lastModifiedBy>Кузнецова Екатерина Викторовна</cp:lastModifiedBy>
  <cp:revision>2</cp:revision>
  <dcterms:created xsi:type="dcterms:W3CDTF">2023-04-18T16:22:17Z</dcterms:created>
  <dcterms:modified xsi:type="dcterms:W3CDTF">2023-04-19T03:14:30Z</dcterms:modified>
</cp:coreProperties>
</file>