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1"/>
  </p:notesMasterIdLst>
  <p:sldIdLst>
    <p:sldId id="256" r:id="rId2"/>
    <p:sldId id="328" r:id="rId3"/>
    <p:sldId id="280" r:id="rId4"/>
    <p:sldId id="267" r:id="rId5"/>
    <p:sldId id="268" r:id="rId6"/>
    <p:sldId id="269" r:id="rId7"/>
    <p:sldId id="270" r:id="rId8"/>
    <p:sldId id="272" r:id="rId9"/>
    <p:sldId id="271" r:id="rId10"/>
    <p:sldId id="293" r:id="rId11"/>
    <p:sldId id="312" r:id="rId12"/>
    <p:sldId id="313" r:id="rId13"/>
    <p:sldId id="329" r:id="rId14"/>
    <p:sldId id="330" r:id="rId15"/>
    <p:sldId id="331" r:id="rId16"/>
    <p:sldId id="277" r:id="rId17"/>
    <p:sldId id="314" r:id="rId18"/>
    <p:sldId id="274" r:id="rId19"/>
    <p:sldId id="276" r:id="rId20"/>
    <p:sldId id="278" r:id="rId21"/>
    <p:sldId id="315" r:id="rId22"/>
    <p:sldId id="333" r:id="rId23"/>
    <p:sldId id="332" r:id="rId24"/>
    <p:sldId id="334" r:id="rId25"/>
    <p:sldId id="316" r:id="rId26"/>
    <p:sldId id="320" r:id="rId27"/>
    <p:sldId id="297" r:id="rId28"/>
    <p:sldId id="298" r:id="rId29"/>
    <p:sldId id="299" r:id="rId30"/>
    <p:sldId id="317" r:id="rId31"/>
    <p:sldId id="319" r:id="rId32"/>
    <p:sldId id="300" r:id="rId33"/>
    <p:sldId id="301" r:id="rId34"/>
    <p:sldId id="311" r:id="rId35"/>
    <p:sldId id="325" r:id="rId36"/>
    <p:sldId id="326" r:id="rId37"/>
    <p:sldId id="327" r:id="rId38"/>
    <p:sldId id="321" r:id="rId39"/>
    <p:sldId id="322" r:id="rId40"/>
    <p:sldId id="323" r:id="rId41"/>
    <p:sldId id="324" r:id="rId42"/>
    <p:sldId id="335" r:id="rId43"/>
    <p:sldId id="307" r:id="rId44"/>
    <p:sldId id="304" r:id="rId45"/>
    <p:sldId id="308" r:id="rId46"/>
    <p:sldId id="305" r:id="rId47"/>
    <p:sldId id="310" r:id="rId48"/>
    <p:sldId id="309" r:id="rId49"/>
    <p:sldId id="26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D531-688E-41A2-9D01-802E09E543D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73853-51E4-4FFB-BE88-81469352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7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2D10E-1AE8-4121-9AB3-75CF795407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9/30/2020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drivers/java" TargetMode="External"/><Relationship Id="rId2" Type="http://schemas.openxmlformats.org/officeDocument/2006/relationships/hyperlink" Target="http://mongodb.github.io/mongo-java-driver/?_ga=1.142913397.1760375742.147087519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drivers/java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java-driver/?_ga=1.142913397.1760375742.1470875192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o1.maven.org/maven2/org/mongodb/mongo-java-driver/3.2.2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1.maven.org/maven2/com/google/code/gson/gson/2.6.2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com/try/download/community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719" y="1353312"/>
            <a:ext cx="10170543" cy="3035808"/>
          </a:xfrm>
        </p:spPr>
        <p:txBody>
          <a:bodyPr/>
          <a:lstStyle/>
          <a:p>
            <a:r>
              <a:rPr lang="en-US" sz="4800" dirty="0"/>
              <a:t>MongoDB- Storing Reviews</a:t>
            </a:r>
            <a:br>
              <a:rPr lang="en-US" sz="4800" dirty="0"/>
            </a:br>
            <a:br>
              <a:rPr lang="en-US" sz="4800" dirty="0"/>
            </a:br>
            <a:r>
              <a:rPr lang="en-US" sz="3200" dirty="0"/>
              <a:t>Tutorial – 3, Download, Set up and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344" y="4627659"/>
            <a:ext cx="7891272" cy="1069848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CSP 584 – Enterprise Web Application</a:t>
            </a:r>
          </a:p>
          <a:p>
            <a:r>
              <a:rPr lang="en-US" sz="5600" dirty="0"/>
              <a:t>Dr. </a:t>
            </a:r>
            <a:r>
              <a:rPr lang="en-US" sz="5600" dirty="0" err="1"/>
              <a:t>Atef</a:t>
            </a:r>
            <a:r>
              <a:rPr lang="en-US" sz="5600" dirty="0"/>
              <a:t> Bader</a:t>
            </a:r>
          </a:p>
          <a:p>
            <a:r>
              <a:rPr lang="en-US" sz="5600" dirty="0"/>
              <a:t>Illinois Institute of Technology</a:t>
            </a:r>
            <a:r>
              <a:rPr lang="en-US" dirty="0"/>
              <a:t>		</a:t>
            </a:r>
          </a:p>
          <a:p>
            <a:r>
              <a:rPr lang="en-US" dirty="0"/>
              <a:t>					</a:t>
            </a:r>
            <a:r>
              <a:rPr lang="en-US" sz="5600" dirty="0"/>
              <a:t>- Presentation By</a:t>
            </a:r>
          </a:p>
          <a:p>
            <a:r>
              <a:rPr lang="en-US" sz="5600" dirty="0"/>
              <a:t>					 								      Pradeep Kumar Lokesh</a:t>
            </a:r>
          </a:p>
        </p:txBody>
      </p:sp>
    </p:spTree>
    <p:extLst>
      <p:ext uri="{BB962C8B-B14F-4D97-AF65-F5344CB8AC3E}">
        <p14:creationId xmlns:p14="http://schemas.microsoft.com/office/powerpoint/2010/main" val="386185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25184"/>
          </a:xfrm>
        </p:spPr>
        <p:txBody>
          <a:bodyPr>
            <a:normAutofit/>
          </a:bodyPr>
          <a:lstStyle/>
          <a:p>
            <a:r>
              <a:rPr lang="en-US" sz="2400" dirty="0"/>
              <a:t>3. Mongo DB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08670"/>
            <a:ext cx="10058400" cy="4763530"/>
          </a:xfrm>
        </p:spPr>
        <p:txBody>
          <a:bodyPr/>
          <a:lstStyle/>
          <a:p>
            <a:r>
              <a:rPr lang="en-US" dirty="0"/>
              <a:t>Click on install to install Mongo database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44" y="2105439"/>
            <a:ext cx="75628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25184"/>
          </a:xfrm>
        </p:spPr>
        <p:txBody>
          <a:bodyPr>
            <a:normAutofit/>
          </a:bodyPr>
          <a:lstStyle/>
          <a:p>
            <a:r>
              <a:rPr lang="en-US" sz="2400" dirty="0"/>
              <a:t>3. Mongo DB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08670"/>
            <a:ext cx="10058400" cy="4763530"/>
          </a:xfrm>
        </p:spPr>
        <p:txBody>
          <a:bodyPr/>
          <a:lstStyle/>
          <a:p>
            <a:r>
              <a:rPr lang="en-US" dirty="0"/>
              <a:t>Once the installation is complete, click on ‘Finish’ to complete the process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79070" y="2118797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3952"/>
          </a:xfrm>
        </p:spPr>
        <p:txBody>
          <a:bodyPr>
            <a:normAutofit/>
          </a:bodyPr>
          <a:lstStyle/>
          <a:p>
            <a:r>
              <a:rPr lang="en-US" sz="2400" dirty="0"/>
              <a:t>4. Mongo DB – Startup Instructions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5305" y="12396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a data and </a:t>
            </a:r>
            <a:r>
              <a:rPr lang="en-US" dirty="0" err="1"/>
              <a:t>db</a:t>
            </a:r>
            <a:r>
              <a:rPr lang="en-US" dirty="0"/>
              <a:t> folder inside C drive as c:\data\db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5305" y="1863281"/>
            <a:ext cx="7500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Make sure that you directly create data\</a:t>
            </a:r>
            <a:r>
              <a:rPr lang="en-US" dirty="0" err="1"/>
              <a:t>db</a:t>
            </a:r>
            <a:r>
              <a:rPr lang="en-US" dirty="0"/>
              <a:t> folder inside c drive only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55305" y="2586373"/>
            <a:ext cx="7551931" cy="3383029"/>
            <a:chOff x="1855305" y="2699116"/>
            <a:chExt cx="7381875" cy="31813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305" y="2699116"/>
              <a:ext cx="7381875" cy="31813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902226" y="3117272"/>
              <a:ext cx="2126974" cy="346363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00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3952"/>
          </a:xfrm>
        </p:spPr>
        <p:txBody>
          <a:bodyPr>
            <a:normAutofit/>
          </a:bodyPr>
          <a:lstStyle/>
          <a:p>
            <a:r>
              <a:rPr lang="en-US" sz="2400" dirty="0"/>
              <a:t>4. Mongo DB – Startup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622"/>
            <a:ext cx="10058400" cy="4730578"/>
          </a:xfrm>
        </p:spPr>
        <p:txBody>
          <a:bodyPr/>
          <a:lstStyle/>
          <a:p>
            <a:r>
              <a:rPr lang="en-US" dirty="0"/>
              <a:t>To start Mongo DB, open command prompt and enter the command ‘</a:t>
            </a:r>
            <a:r>
              <a:rPr lang="en-US" dirty="0" err="1"/>
              <a:t>mongod</a:t>
            </a:r>
            <a:r>
              <a:rPr lang="en-US" dirty="0"/>
              <a:t>’ .</a:t>
            </a:r>
          </a:p>
          <a:p>
            <a:r>
              <a:rPr lang="en-US" dirty="0"/>
              <a:t>Mongo DB is usually installed under C:/Program Files/MongoDB </a:t>
            </a:r>
          </a:p>
          <a:p>
            <a:r>
              <a:rPr lang="en-US" dirty="0"/>
              <a:t>To start Mongo DB server process ,  locate the “mongod.exe” stored in C:\Program Files\MongoDB\Server\3.2\bin and click it.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5EB95-7258-4736-B585-9DD40B89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2950259"/>
            <a:ext cx="71151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3952"/>
          </a:xfrm>
        </p:spPr>
        <p:txBody>
          <a:bodyPr>
            <a:normAutofit/>
          </a:bodyPr>
          <a:lstStyle/>
          <a:p>
            <a:r>
              <a:rPr lang="en-US" sz="2400" dirty="0"/>
              <a:t>4. Mongo DB – Startup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622"/>
            <a:ext cx="10058400" cy="4730578"/>
          </a:xfrm>
        </p:spPr>
        <p:txBody>
          <a:bodyPr/>
          <a:lstStyle/>
          <a:p>
            <a:r>
              <a:rPr lang="en-US" dirty="0"/>
              <a:t>To start Mongo shell, open command prompt and enter the command ‘mongo’</a:t>
            </a:r>
          </a:p>
          <a:p>
            <a:r>
              <a:rPr lang="en-US" dirty="0"/>
              <a:t>Mongo DB is usually installed under C:/Program Files/MongoDB</a:t>
            </a:r>
          </a:p>
          <a:p>
            <a:r>
              <a:rPr lang="en-US" dirty="0"/>
              <a:t>To start Mongo shell, locate the “mongo.exe” stored in C:\Program Files\MongoDB\Server\3.2\bin and click it.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732FC4-23E9-4B1E-B248-10C00029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606" y="2974685"/>
            <a:ext cx="7448787" cy="373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9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471753"/>
            <a:ext cx="10058400" cy="742806"/>
          </a:xfrm>
        </p:spPr>
        <p:txBody>
          <a:bodyPr>
            <a:normAutofit/>
          </a:bodyPr>
          <a:lstStyle/>
          <a:p>
            <a:r>
              <a:rPr lang="en-US" sz="2400" dirty="0"/>
              <a:t>4. Mongo DB – Help command &amp;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326292"/>
            <a:ext cx="11694017" cy="4845908"/>
          </a:xfrm>
        </p:spPr>
        <p:txBody>
          <a:bodyPr>
            <a:normAutofit/>
          </a:bodyPr>
          <a:lstStyle/>
          <a:p>
            <a:r>
              <a:rPr lang="en-US" sz="1800" dirty="0"/>
              <a:t>The ‘Help’ command is a very handy command and can be used to check various commands available with Mongo DB</a:t>
            </a:r>
          </a:p>
          <a:p>
            <a:r>
              <a:rPr lang="en-US" sz="1800" dirty="0"/>
              <a:t> To learn more on MongoDB Commands , visit: https://docs.mongodb.com/manual/reference/mongo-shell/</a:t>
            </a:r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C72C8-8275-4EB9-B932-576D45D8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476500"/>
            <a:ext cx="7096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6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8049"/>
          </a:xfrm>
        </p:spPr>
        <p:txBody>
          <a:bodyPr>
            <a:normAutofit/>
          </a:bodyPr>
          <a:lstStyle/>
          <a:p>
            <a:r>
              <a:rPr lang="en-US" sz="2400" dirty="0"/>
              <a:t>4. Mongo DB – Use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86249"/>
            <a:ext cx="10058400" cy="4985951"/>
          </a:xfrm>
        </p:spPr>
        <p:txBody>
          <a:bodyPr/>
          <a:lstStyle/>
          <a:p>
            <a:r>
              <a:rPr lang="en-US" dirty="0"/>
              <a:t>In order to use a database, you must select it first</a:t>
            </a:r>
          </a:p>
          <a:p>
            <a:r>
              <a:rPr lang="en-US" dirty="0"/>
              <a:t>To select a database along with the startup, use the command ‘use </a:t>
            </a:r>
            <a:r>
              <a:rPr lang="en-US" dirty="0" err="1"/>
              <a:t>databasename</a:t>
            </a:r>
            <a:r>
              <a:rPr lang="en-US" dirty="0"/>
              <a:t>’</a:t>
            </a:r>
          </a:p>
          <a:p>
            <a:r>
              <a:rPr lang="en-US" dirty="0"/>
              <a:t>Example, to select the ‘</a:t>
            </a:r>
            <a:r>
              <a:rPr lang="en-US" dirty="0" err="1"/>
              <a:t>CustomerReviews</a:t>
            </a:r>
            <a:r>
              <a:rPr lang="en-US" dirty="0"/>
              <a:t>’ database, the command is ‘use </a:t>
            </a:r>
            <a:r>
              <a:rPr lang="en-US" dirty="0" err="1"/>
              <a:t>CustomerReviews</a:t>
            </a:r>
            <a:r>
              <a:rPr lang="en-US" dirty="0"/>
              <a:t>’</a:t>
            </a:r>
          </a:p>
          <a:p>
            <a:r>
              <a:rPr lang="en-US" dirty="0"/>
              <a:t>You can then check the </a:t>
            </a:r>
            <a:r>
              <a:rPr lang="en-US" dirty="0" err="1"/>
              <a:t>db</a:t>
            </a:r>
            <a:r>
              <a:rPr lang="en-US" dirty="0"/>
              <a:t> you are in by typing </a:t>
            </a:r>
            <a:r>
              <a:rPr lang="en-US" dirty="0" err="1"/>
              <a:t>db</a:t>
            </a:r>
            <a:r>
              <a:rPr lang="en-US" dirty="0"/>
              <a:t> command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27" y="3246782"/>
            <a:ext cx="7348804" cy="33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02843"/>
            <a:ext cx="10058400" cy="4050792"/>
          </a:xfrm>
        </p:spPr>
        <p:txBody>
          <a:bodyPr/>
          <a:lstStyle/>
          <a:p>
            <a:r>
              <a:rPr lang="en-US" dirty="0"/>
              <a:t>You can manually create collection or automatic by running your java program</a:t>
            </a:r>
          </a:p>
          <a:p>
            <a:r>
              <a:rPr lang="en-US" dirty="0"/>
              <a:t>To create a collection manually type </a:t>
            </a:r>
            <a:r>
              <a:rPr lang="en-US" dirty="0" err="1"/>
              <a:t>db.createCollection</a:t>
            </a:r>
            <a:r>
              <a:rPr lang="en-US" dirty="0"/>
              <a:t>(</a:t>
            </a:r>
            <a:r>
              <a:rPr lang="en-US" dirty="0" err="1"/>
              <a:t>collectionname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7476"/>
          </a:xfrm>
        </p:spPr>
        <p:txBody>
          <a:bodyPr>
            <a:normAutofit/>
          </a:bodyPr>
          <a:lstStyle/>
          <a:p>
            <a:r>
              <a:rPr lang="en-US" sz="2400" dirty="0"/>
              <a:t>4. Mongo DB </a:t>
            </a:r>
            <a:r>
              <a:rPr lang="en-US" sz="2400"/>
              <a:t>– Create </a:t>
            </a:r>
            <a:r>
              <a:rPr lang="en-US" sz="2400" dirty="0"/>
              <a:t>Collections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95" y="2753495"/>
            <a:ext cx="62198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02763"/>
          </a:xfrm>
        </p:spPr>
        <p:txBody>
          <a:bodyPr>
            <a:normAutofit/>
          </a:bodyPr>
          <a:lstStyle/>
          <a:p>
            <a:r>
              <a:rPr lang="en-US" sz="2400" dirty="0"/>
              <a:t>4. Mongo DB – Display list of available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02724"/>
            <a:ext cx="10058400" cy="4994189"/>
          </a:xfrm>
        </p:spPr>
        <p:txBody>
          <a:bodyPr/>
          <a:lstStyle/>
          <a:p>
            <a:r>
              <a:rPr lang="en-US" dirty="0"/>
              <a:t>To check the databases that exist, use the command ‘show </a:t>
            </a:r>
            <a:r>
              <a:rPr lang="en-US" dirty="0" err="1"/>
              <a:t>dbs’</a:t>
            </a:r>
            <a:endParaRPr lang="en-US" dirty="0"/>
          </a:p>
          <a:p>
            <a:r>
              <a:rPr lang="en-US" dirty="0"/>
              <a:t>This will show the list of available databases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48" y="2358752"/>
            <a:ext cx="9525000" cy="38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8092"/>
          </a:xfrm>
        </p:spPr>
        <p:txBody>
          <a:bodyPr>
            <a:normAutofit/>
          </a:bodyPr>
          <a:lstStyle/>
          <a:p>
            <a:r>
              <a:rPr lang="en-US" sz="2400" dirty="0"/>
              <a:t>4. Mongo DB – Show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18054"/>
            <a:ext cx="10058400" cy="4854146"/>
          </a:xfrm>
        </p:spPr>
        <p:txBody>
          <a:bodyPr/>
          <a:lstStyle/>
          <a:p>
            <a:r>
              <a:rPr lang="en-US" dirty="0"/>
              <a:t>Use the command ‘ show collections’ to view the list of available collections in the selected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35" y="2240031"/>
            <a:ext cx="73628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5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144" y="4283157"/>
            <a:ext cx="3721165" cy="257484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0649" y="2585065"/>
            <a:ext cx="1995442" cy="2225105"/>
            <a:chOff x="692485" y="1871191"/>
            <a:chExt cx="1995442" cy="2225105"/>
          </a:xfrm>
        </p:grpSpPr>
        <p:sp>
          <p:nvSpPr>
            <p:cNvPr id="38" name="10-Point Star 37"/>
            <p:cNvSpPr/>
            <p:nvPr/>
          </p:nvSpPr>
          <p:spPr>
            <a:xfrm>
              <a:off x="1374042" y="1871191"/>
              <a:ext cx="373643" cy="386167"/>
            </a:xfrm>
            <a:prstGeom prst="star10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pic>
          <p:nvPicPr>
            <p:cNvPr id="1026" name="Picture 2" descr="Image result for laptop cli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85" y="2299890"/>
              <a:ext cx="1995442" cy="1634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5014" y="2487798"/>
              <a:ext cx="1332872" cy="74425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122559" y="3754730"/>
              <a:ext cx="1179287" cy="34156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</p:grpSp>
      <p:sp>
        <p:nvSpPr>
          <p:cNvPr id="15" name="Arc 14"/>
          <p:cNvSpPr/>
          <p:nvPr/>
        </p:nvSpPr>
        <p:spPr>
          <a:xfrm rot="17939518">
            <a:off x="3776431" y="3598343"/>
            <a:ext cx="2000325" cy="1740520"/>
          </a:xfrm>
          <a:prstGeom prst="arc">
            <a:avLst>
              <a:gd name="adj1" fmla="val 18965227"/>
              <a:gd name="adj2" fmla="val 0"/>
            </a:avLst>
          </a:prstGeom>
          <a:ln w="25400">
            <a:solidFill>
              <a:srgbClr val="6666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ser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03" y="2390837"/>
            <a:ext cx="1219200" cy="19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5189162" y="4359589"/>
            <a:ext cx="1179287" cy="3433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Server</a:t>
            </a:r>
          </a:p>
        </p:txBody>
      </p:sp>
      <p:sp>
        <p:nvSpPr>
          <p:cNvPr id="34" name="10-Point Star 33"/>
          <p:cNvSpPr/>
          <p:nvPr/>
        </p:nvSpPr>
        <p:spPr>
          <a:xfrm>
            <a:off x="3260582" y="2820680"/>
            <a:ext cx="373643" cy="386167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10-Point Star 38"/>
          <p:cNvSpPr/>
          <p:nvPr/>
        </p:nvSpPr>
        <p:spPr>
          <a:xfrm>
            <a:off x="4943480" y="2843745"/>
            <a:ext cx="373643" cy="386167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Arc 32"/>
          <p:cNvSpPr/>
          <p:nvPr/>
        </p:nvSpPr>
        <p:spPr>
          <a:xfrm rot="17950593">
            <a:off x="1018456" y="3714248"/>
            <a:ext cx="2000325" cy="1740520"/>
          </a:xfrm>
          <a:prstGeom prst="arc">
            <a:avLst>
              <a:gd name="adj1" fmla="val 18965227"/>
              <a:gd name="adj2" fmla="val 0"/>
            </a:avLst>
          </a:prstGeom>
          <a:ln w="25400">
            <a:solidFill>
              <a:srgbClr val="6666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90312" y="3271482"/>
            <a:ext cx="1887756" cy="986931"/>
          </a:xfrm>
          <a:prstGeom prst="cloud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62" y="5250873"/>
            <a:ext cx="1539938" cy="1268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1978" y="5995027"/>
            <a:ext cx="152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Registration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21" y="5195838"/>
            <a:ext cx="1600642" cy="132341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646985" y="5811772"/>
            <a:ext cx="142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</a:t>
            </a:r>
          </a:p>
          <a:p>
            <a:pPr algn="ctr"/>
            <a:r>
              <a:rPr lang="en-US" b="1" dirty="0"/>
              <a:t>Orders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2863" y="4397270"/>
            <a:ext cx="1428571" cy="4842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2914" y="423996"/>
            <a:ext cx="4017818" cy="2855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3901" y="537515"/>
            <a:ext cx="1645775" cy="5376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6776" y="1416723"/>
            <a:ext cx="2939247" cy="12523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97664" y="1867485"/>
            <a:ext cx="229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Product Reviews</a:t>
            </a:r>
          </a:p>
        </p:txBody>
      </p:sp>
      <p:sp>
        <p:nvSpPr>
          <p:cNvPr id="56" name="Arc 55"/>
          <p:cNvSpPr/>
          <p:nvPr/>
        </p:nvSpPr>
        <p:spPr>
          <a:xfrm rot="18438319">
            <a:off x="5782161" y="4161575"/>
            <a:ext cx="2000325" cy="1740520"/>
          </a:xfrm>
          <a:prstGeom prst="arc">
            <a:avLst>
              <a:gd name="adj1" fmla="val 17844885"/>
              <a:gd name="adj2" fmla="val 1087823"/>
            </a:avLst>
          </a:prstGeom>
          <a:ln w="25400">
            <a:solidFill>
              <a:srgbClr val="6666F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6761507">
            <a:off x="6114171" y="3494726"/>
            <a:ext cx="2000325" cy="1740520"/>
          </a:xfrm>
          <a:prstGeom prst="arc">
            <a:avLst>
              <a:gd name="adj1" fmla="val 18965227"/>
              <a:gd name="adj2" fmla="val 2465352"/>
            </a:avLst>
          </a:prstGeom>
          <a:ln w="2540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10-Point Star 58"/>
          <p:cNvSpPr/>
          <p:nvPr/>
        </p:nvSpPr>
        <p:spPr>
          <a:xfrm>
            <a:off x="6577899" y="3635790"/>
            <a:ext cx="373643" cy="386167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5" name="10-Point Star 64"/>
          <p:cNvSpPr/>
          <p:nvPr/>
        </p:nvSpPr>
        <p:spPr>
          <a:xfrm>
            <a:off x="6894760" y="5444877"/>
            <a:ext cx="373643" cy="386167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8" name="10-Point Star 67"/>
          <p:cNvSpPr/>
          <p:nvPr/>
        </p:nvSpPr>
        <p:spPr>
          <a:xfrm>
            <a:off x="7261281" y="3192278"/>
            <a:ext cx="373643" cy="386167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9" name="10-Point Star 68"/>
          <p:cNvSpPr/>
          <p:nvPr/>
        </p:nvSpPr>
        <p:spPr>
          <a:xfrm>
            <a:off x="6262091" y="1758612"/>
            <a:ext cx="373643" cy="386167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178" y="423996"/>
            <a:ext cx="433741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The Architecture - MVC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10466" y="5632997"/>
            <a:ext cx="107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845484" y="5515730"/>
            <a:ext cx="107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05180" y="1054693"/>
            <a:ext cx="156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818150" y="4852925"/>
            <a:ext cx="156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sp>
        <p:nvSpPr>
          <p:cNvPr id="37" name="Arc 36"/>
          <p:cNvSpPr/>
          <p:nvPr/>
        </p:nvSpPr>
        <p:spPr>
          <a:xfrm rot="13940813" flipH="1">
            <a:off x="5897618" y="1505366"/>
            <a:ext cx="1816765" cy="1843953"/>
          </a:xfrm>
          <a:prstGeom prst="arc">
            <a:avLst>
              <a:gd name="adj1" fmla="val 17844885"/>
              <a:gd name="adj2" fmla="val 1087823"/>
            </a:avLst>
          </a:prstGeom>
          <a:ln w="25400">
            <a:solidFill>
              <a:srgbClr val="6666F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4122494" flipH="1">
            <a:off x="6134447" y="2000131"/>
            <a:ext cx="1731896" cy="1854674"/>
          </a:xfrm>
          <a:prstGeom prst="arc">
            <a:avLst>
              <a:gd name="adj1" fmla="val 18965227"/>
              <a:gd name="adj2" fmla="val 2465352"/>
            </a:avLst>
          </a:prstGeom>
          <a:ln w="2540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799003" y="3320588"/>
            <a:ext cx="1179287" cy="4871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 Servers</a:t>
            </a:r>
          </a:p>
        </p:txBody>
      </p:sp>
    </p:spTree>
    <p:extLst>
      <p:ext uri="{BB962C8B-B14F-4D97-AF65-F5344CB8AC3E}">
        <p14:creationId xmlns:p14="http://schemas.microsoft.com/office/powerpoint/2010/main" val="421652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7476"/>
          </a:xfrm>
        </p:spPr>
        <p:txBody>
          <a:bodyPr>
            <a:normAutofit/>
          </a:bodyPr>
          <a:lstStyle/>
          <a:p>
            <a:r>
              <a:rPr lang="en-US" sz="2400" dirty="0"/>
              <a:t>4. Mongo DB – 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27438"/>
            <a:ext cx="10058400" cy="4944762"/>
          </a:xfrm>
        </p:spPr>
        <p:txBody>
          <a:bodyPr/>
          <a:lstStyle/>
          <a:p>
            <a:r>
              <a:rPr lang="en-US" dirty="0"/>
              <a:t>In order to query data, use the command ‘</a:t>
            </a:r>
            <a:r>
              <a:rPr lang="en-US" dirty="0" err="1"/>
              <a:t>db.COLLECTION_NAME.find</a:t>
            </a:r>
            <a:r>
              <a:rPr lang="en-US" dirty="0"/>
              <a:t>()’</a:t>
            </a:r>
          </a:p>
          <a:p>
            <a:r>
              <a:rPr lang="en-US" dirty="0"/>
              <a:t>The find() queries the data available in the selected collection.</a:t>
            </a:r>
          </a:p>
          <a:p>
            <a:r>
              <a:rPr lang="en-US" dirty="0"/>
              <a:t>Example, to query the ‘</a:t>
            </a:r>
            <a:r>
              <a:rPr lang="en-US" dirty="0" err="1"/>
              <a:t>myReviews</a:t>
            </a:r>
            <a:r>
              <a:rPr lang="en-US" dirty="0"/>
              <a:t>’ collection we use the command ‘</a:t>
            </a:r>
            <a:r>
              <a:rPr lang="en-US" dirty="0" err="1"/>
              <a:t>db.myReviews.find</a:t>
            </a:r>
            <a:r>
              <a:rPr lang="en-US" dirty="0"/>
              <a:t>()’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959" y="2962275"/>
            <a:ext cx="6818500" cy="348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07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12146"/>
          </a:xfrm>
        </p:spPr>
        <p:txBody>
          <a:bodyPr>
            <a:normAutofit/>
          </a:bodyPr>
          <a:lstStyle/>
          <a:p>
            <a:r>
              <a:rPr lang="en-US" sz="2400" dirty="0"/>
              <a:t>5. Compile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86249"/>
            <a:ext cx="10058400" cy="4985951"/>
          </a:xfrm>
        </p:spPr>
        <p:txBody>
          <a:bodyPr>
            <a:normAutofit/>
          </a:bodyPr>
          <a:lstStyle/>
          <a:p>
            <a:r>
              <a:rPr lang="en-US" dirty="0"/>
              <a:t>You need to include all the JAR files before you compile your Java program which imports external libraries (Such as Servlets, MongoDB in this tutorial)</a:t>
            </a:r>
          </a:p>
          <a:p>
            <a:r>
              <a:rPr lang="en-US" dirty="0"/>
              <a:t>To download MongoDB Connector jar go to </a:t>
            </a:r>
            <a:r>
              <a:rPr lang="en-US" dirty="0">
                <a:hlinkClick r:id="rId2"/>
              </a:rPr>
              <a:t>http://mongodb.github.io/mongo-java-driver/?_ga=1.142913397.1760375742.1470875192</a:t>
            </a:r>
            <a:endParaRPr lang="en-US" dirty="0"/>
          </a:p>
          <a:p>
            <a:r>
              <a:rPr lang="en-US" dirty="0"/>
              <a:t>To see the documentation for Java MongoDB Driver go to </a:t>
            </a:r>
            <a:r>
              <a:rPr lang="en-US" dirty="0">
                <a:hlinkClick r:id="rId3"/>
              </a:rPr>
              <a:t>https://docs.mongodb.com/drivers/java </a:t>
            </a:r>
            <a:endParaRPr lang="en-US" dirty="0"/>
          </a:p>
          <a:p>
            <a:r>
              <a:rPr lang="en-US" dirty="0"/>
              <a:t>To include these external JAR files, make the changes to the ‘CLASSPATH’ variable in your ‘env-setup-for-tomcat_backup.bat’ file</a:t>
            </a:r>
          </a:p>
          <a:p>
            <a:r>
              <a:rPr lang="en-US" dirty="0"/>
              <a:t>Locate and copy the location of the JAR files on your computer and edit the ‘CLASSPATH’ variable accordingly</a:t>
            </a:r>
          </a:p>
          <a:p>
            <a:endParaRPr lang="en-US" dirty="0"/>
          </a:p>
          <a:p>
            <a:r>
              <a:rPr lang="en-US" b="1" u="sng" dirty="0"/>
              <a:t>NOTE:</a:t>
            </a:r>
            <a:r>
              <a:rPr lang="en-US" dirty="0"/>
              <a:t> Make sure you have the necessary JAR files on your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1591412"/>
            <a:ext cx="8693424" cy="44499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45365" y="848139"/>
            <a:ext cx="9216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https://docs.mongodb.com/drivers/java </a:t>
            </a:r>
            <a:r>
              <a:rPr lang="en-US" dirty="0"/>
              <a:t>to see documentation for Java MongoDB Driver 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00538" y="335993"/>
            <a:ext cx="10058400" cy="512146"/>
          </a:xfrm>
        </p:spPr>
        <p:txBody>
          <a:bodyPr>
            <a:normAutofit/>
          </a:bodyPr>
          <a:lstStyle/>
          <a:p>
            <a:r>
              <a:rPr lang="en-US" sz="2400" dirty="0"/>
              <a:t>5. Compile and run</a:t>
            </a:r>
          </a:p>
        </p:txBody>
      </p:sp>
    </p:spTree>
    <p:extLst>
      <p:ext uri="{BB962C8B-B14F-4D97-AF65-F5344CB8AC3E}">
        <p14:creationId xmlns:p14="http://schemas.microsoft.com/office/powerpoint/2010/main" val="642033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80" y="1976380"/>
            <a:ext cx="7673944" cy="43599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61052" y="626116"/>
            <a:ext cx="10621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http://mongodb.github.io/mongo-java-driver/?_ga=1.142913397.1760375742.1470875192</a:t>
            </a:r>
            <a:r>
              <a:rPr lang="en-US" dirty="0"/>
              <a:t> to Download jar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mongo-java-driver and version 3.2.2 and click Download Button. (Direct link: </a:t>
            </a:r>
            <a:r>
              <a:rPr lang="en-US" dirty="0">
                <a:hlinkClick r:id="rId4"/>
              </a:rPr>
              <a:t>https://repo1.maven.org/maven2/org/mongodb/mongo-java-driver/3.2.2/</a:t>
            </a:r>
            <a:r>
              <a:rPr lang="en-US" dirty="0"/>
              <a:t>)</a:t>
            </a:r>
          </a:p>
        </p:txBody>
      </p:sp>
      <p:sp>
        <p:nvSpPr>
          <p:cNvPr id="15" name="Line Callout 2 (Border and Accent Bar) 5"/>
          <p:cNvSpPr/>
          <p:nvPr/>
        </p:nvSpPr>
        <p:spPr bwMode="auto">
          <a:xfrm>
            <a:off x="9568070" y="4156364"/>
            <a:ext cx="2397670" cy="1144506"/>
          </a:xfrm>
          <a:prstGeom prst="accentBorderCallout2">
            <a:avLst>
              <a:gd name="adj1" fmla="val 52118"/>
              <a:gd name="adj2" fmla="val -5487"/>
              <a:gd name="adj3" fmla="val 111634"/>
              <a:gd name="adj4" fmla="val -46256"/>
              <a:gd name="adj5" fmla="val 20704"/>
              <a:gd name="adj6" fmla="val -273645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Click on the download button for downloading Mongo java Driver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1052" y="149997"/>
            <a:ext cx="10058400" cy="512146"/>
          </a:xfrm>
        </p:spPr>
        <p:txBody>
          <a:bodyPr>
            <a:normAutofit/>
          </a:bodyPr>
          <a:lstStyle/>
          <a:p>
            <a:r>
              <a:rPr lang="en-US" sz="2400" dirty="0"/>
              <a:t>5. Compile and run</a:t>
            </a:r>
          </a:p>
        </p:txBody>
      </p:sp>
    </p:spTree>
    <p:extLst>
      <p:ext uri="{BB962C8B-B14F-4D97-AF65-F5344CB8AC3E}">
        <p14:creationId xmlns:p14="http://schemas.microsoft.com/office/powerpoint/2010/main" val="106776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0917" y="747267"/>
            <a:ext cx="730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download click on mongo-java-driver-3.2.2.jar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0579" y="235121"/>
            <a:ext cx="10058400" cy="512146"/>
          </a:xfrm>
        </p:spPr>
        <p:txBody>
          <a:bodyPr>
            <a:normAutofit/>
          </a:bodyPr>
          <a:lstStyle/>
          <a:p>
            <a:r>
              <a:rPr lang="en-US" sz="2400" dirty="0"/>
              <a:t>5. Compile and run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DD13E0-C282-4FC6-9C7E-39AB27A5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14" y="1116599"/>
            <a:ext cx="6891130" cy="55957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34214" y="4662356"/>
            <a:ext cx="2143803" cy="20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Border and Accent Bar) 5"/>
          <p:cNvSpPr/>
          <p:nvPr/>
        </p:nvSpPr>
        <p:spPr bwMode="auto">
          <a:xfrm>
            <a:off x="9171709" y="3096190"/>
            <a:ext cx="2794031" cy="958975"/>
          </a:xfrm>
          <a:prstGeom prst="accentBorderCallout2">
            <a:avLst>
              <a:gd name="adj1" fmla="val 49628"/>
              <a:gd name="adj2" fmla="val -8333"/>
              <a:gd name="adj3" fmla="val 103343"/>
              <a:gd name="adj4" fmla="val -25861"/>
              <a:gd name="adj5" fmla="val 178811"/>
              <a:gd name="adj6" fmla="val -158925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Click on the link for downloading Mongo java Driver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20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5C5498-EC80-44F4-A5B5-A24FF357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13" y="2921276"/>
            <a:ext cx="6924675" cy="3162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12146"/>
          </a:xfrm>
        </p:spPr>
        <p:txBody>
          <a:bodyPr>
            <a:normAutofit/>
          </a:bodyPr>
          <a:lstStyle/>
          <a:p>
            <a:r>
              <a:rPr lang="en-US" sz="2400" dirty="0"/>
              <a:t>5. Compile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113" y="996778"/>
            <a:ext cx="10058400" cy="4895335"/>
          </a:xfrm>
        </p:spPr>
        <p:txBody>
          <a:bodyPr/>
          <a:lstStyle/>
          <a:p>
            <a:r>
              <a:rPr lang="en-US" sz="1800" dirty="0"/>
              <a:t>Here is the snapshot of my ‘env-setup-for-tomcat_backup.bat’</a:t>
            </a:r>
          </a:p>
          <a:p>
            <a:r>
              <a:rPr lang="en-US" sz="1800" dirty="0"/>
              <a:t>The location of the JAR files highlighted will differ based on where they are present on your computer. Please make sure you do the changes accordingly</a:t>
            </a:r>
          </a:p>
          <a:p>
            <a:r>
              <a:rPr lang="en-US" sz="1800" dirty="0"/>
              <a:t>For Tutorial_3 to work, you also need to install </a:t>
            </a:r>
            <a:r>
              <a:rPr lang="en-US" sz="1800" b="1" dirty="0">
                <a:solidFill>
                  <a:srgbClr val="FF0000"/>
                </a:solidFill>
              </a:rPr>
              <a:t>gson-2.6.2.jar </a:t>
            </a:r>
            <a:r>
              <a:rPr lang="en-US" sz="1800" dirty="0"/>
              <a:t>into the TOMCAT_HOME\lib folder and give the path into env-setup-for-tomcat_backup.bat or class path in system similarly to this (</a:t>
            </a:r>
            <a:r>
              <a:rPr lang="en-US" sz="1800" dirty="0">
                <a:hlinkClick r:id="rId3"/>
              </a:rPr>
              <a:t>https://repo1.maven.org/maven2/com/google/code/gson/gson/2.6.2/</a:t>
            </a:r>
            <a:r>
              <a:rPr lang="en-US" sz="18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77D51-8633-40FA-BB11-02954B5418ED}"/>
              </a:ext>
            </a:extLst>
          </p:cNvPr>
          <p:cNvSpPr/>
          <p:nvPr/>
        </p:nvSpPr>
        <p:spPr>
          <a:xfrm flipV="1">
            <a:off x="4134677" y="4664765"/>
            <a:ext cx="5049080" cy="397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0"/>
            <a:ext cx="10960823" cy="739004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Things to Remember Before Running your Application in localhost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7" y="795143"/>
            <a:ext cx="11900078" cy="5756856"/>
          </a:xfrm>
        </p:spPr>
        <p:txBody>
          <a:bodyPr/>
          <a:lstStyle/>
          <a:p>
            <a:r>
              <a:rPr lang="en-US" dirty="0"/>
              <a:t>Check </a:t>
            </a:r>
            <a:r>
              <a:rPr lang="en-US" dirty="0">
                <a:solidFill>
                  <a:srgbClr val="FF0000"/>
                </a:solidFill>
              </a:rPr>
              <a:t>MySQL Server </a:t>
            </a:r>
            <a:r>
              <a:rPr lang="en-US" dirty="0"/>
              <a:t>is up and Running or else start the </a:t>
            </a:r>
            <a:r>
              <a:rPr lang="en-US" dirty="0">
                <a:solidFill>
                  <a:srgbClr val="FF0000"/>
                </a:solidFill>
              </a:rPr>
              <a:t>MySQL Server .</a:t>
            </a:r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rgbClr val="FF0000"/>
                </a:solidFill>
              </a:rPr>
              <a:t>MongoDB Server </a:t>
            </a:r>
            <a:r>
              <a:rPr lang="en-US" dirty="0"/>
              <a:t>is up and Running or else start the </a:t>
            </a:r>
            <a:r>
              <a:rPr lang="en-US" dirty="0">
                <a:solidFill>
                  <a:srgbClr val="FF0000"/>
                </a:solidFill>
              </a:rPr>
              <a:t>MongoDB Server .</a:t>
            </a:r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rgbClr val="FF0000"/>
                </a:solidFill>
              </a:rPr>
              <a:t>Apache Tomcat </a:t>
            </a:r>
            <a:r>
              <a:rPr lang="en-US" dirty="0"/>
              <a:t>is up and Running or else start the </a:t>
            </a:r>
            <a:r>
              <a:rPr lang="en-US" dirty="0">
                <a:solidFill>
                  <a:srgbClr val="FF0000"/>
                </a:solidFill>
              </a:rPr>
              <a:t>Apache Tomcat 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2065896"/>
            <a:ext cx="4224270" cy="225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75" y="2065896"/>
            <a:ext cx="4962641" cy="225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478" y="4397942"/>
            <a:ext cx="4674763" cy="2460058"/>
          </a:xfrm>
          <a:prstGeom prst="rect">
            <a:avLst/>
          </a:prstGeom>
        </p:spPr>
      </p:pic>
      <p:sp>
        <p:nvSpPr>
          <p:cNvPr id="7" name="8-Point Star 6"/>
          <p:cNvSpPr/>
          <p:nvPr/>
        </p:nvSpPr>
        <p:spPr>
          <a:xfrm>
            <a:off x="3129566" y="2978111"/>
            <a:ext cx="386366" cy="347730"/>
          </a:xfrm>
          <a:prstGeom prst="star8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8-Point Star 7"/>
          <p:cNvSpPr/>
          <p:nvPr/>
        </p:nvSpPr>
        <p:spPr>
          <a:xfrm>
            <a:off x="8345241" y="3325841"/>
            <a:ext cx="386366" cy="347730"/>
          </a:xfrm>
          <a:prstGeom prst="star8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8-Point Star 8"/>
          <p:cNvSpPr/>
          <p:nvPr/>
        </p:nvSpPr>
        <p:spPr>
          <a:xfrm>
            <a:off x="7272270" y="5087792"/>
            <a:ext cx="386366" cy="347730"/>
          </a:xfrm>
          <a:prstGeom prst="star8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94537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9569" y="384236"/>
            <a:ext cx="457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Write Review: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8381" y="901147"/>
            <a:ext cx="10668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write a review for the product, click on ‘Write Review’ button on the products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D706F-C885-4583-99CC-98735AD9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1941341"/>
            <a:ext cx="10049754" cy="43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85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347" y="400868"/>
            <a:ext cx="457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Write Review: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347" y="948990"/>
            <a:ext cx="108334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On clicking the </a:t>
            </a:r>
            <a:r>
              <a:rPr lang="en-US" sz="2000" dirty="0" err="1"/>
              <a:t>WriteReview</a:t>
            </a:r>
            <a:r>
              <a:rPr lang="en-US" sz="2000" dirty="0"/>
              <a:t> Button from products page user will be directed to </a:t>
            </a:r>
            <a:r>
              <a:rPr lang="en-US" sz="2000" dirty="0" err="1"/>
              <a:t>WriteReview</a:t>
            </a:r>
            <a:r>
              <a:rPr lang="en-US" sz="2000" dirty="0"/>
              <a:t> webpage where he can give review for product.</a:t>
            </a:r>
          </a:p>
          <a:p>
            <a:r>
              <a:rPr lang="en-US" sz="2000" dirty="0"/>
              <a:t>Click the </a:t>
            </a:r>
            <a:r>
              <a:rPr lang="en-US" sz="2000" dirty="0" err="1"/>
              <a:t>SubmitReview</a:t>
            </a:r>
            <a:r>
              <a:rPr lang="en-US" sz="2000" dirty="0"/>
              <a:t> button to store the review in Mongo database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28C3A-FA26-440C-AAAB-B085DFA9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358886"/>
            <a:ext cx="11068050" cy="39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36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30161" y="927901"/>
            <a:ext cx="99950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On clicking the </a:t>
            </a:r>
            <a:r>
              <a:rPr lang="en-US" sz="2000" dirty="0" err="1"/>
              <a:t>SubmitReview</a:t>
            </a:r>
            <a:r>
              <a:rPr lang="en-US" sz="2000" dirty="0"/>
              <a:t> button user will get response that reviews for product is stored in 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825361" y="417922"/>
            <a:ext cx="457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Write Review: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B636C-0CEF-4555-A28C-5F176E78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2307102"/>
            <a:ext cx="10654225" cy="40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536860"/>
          </a:xfrm>
        </p:spPr>
        <p:txBody>
          <a:bodyPr>
            <a:normAutofit/>
          </a:bodyPr>
          <a:lstStyle/>
          <a:p>
            <a:r>
              <a:rPr lang="en-US" sz="2400" dirty="0"/>
              <a:t>1. Mongo DB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5059"/>
            <a:ext cx="10058400" cy="5027141"/>
          </a:xfrm>
        </p:spPr>
        <p:txBody>
          <a:bodyPr/>
          <a:lstStyle/>
          <a:p>
            <a:r>
              <a:rPr lang="en-US" dirty="0"/>
              <a:t>Mongo DB is a cross platform, document oriented database</a:t>
            </a:r>
          </a:p>
          <a:p>
            <a:r>
              <a:rPr lang="en-US" dirty="0"/>
              <a:t>Mongo DB works on the concept of Collections and documents</a:t>
            </a:r>
          </a:p>
          <a:p>
            <a:endParaRPr lang="en-US" dirty="0"/>
          </a:p>
          <a:p>
            <a:r>
              <a:rPr lang="en-US" dirty="0"/>
              <a:t>Terminologies:</a:t>
            </a:r>
          </a:p>
          <a:p>
            <a:pPr lvl="1"/>
            <a:r>
              <a:rPr lang="en-US" u="sng" dirty="0"/>
              <a:t>Database:</a:t>
            </a:r>
            <a:r>
              <a:rPr lang="en-US" dirty="0"/>
              <a:t> This is the physical container for the collections</a:t>
            </a:r>
          </a:p>
          <a:p>
            <a:pPr lvl="1"/>
            <a:r>
              <a:rPr lang="en-US" u="sng" dirty="0"/>
              <a:t>Collection:</a:t>
            </a:r>
            <a:r>
              <a:rPr lang="en-US" dirty="0"/>
              <a:t> Collection is a group of Mongo DB documents</a:t>
            </a:r>
          </a:p>
          <a:p>
            <a:pPr lvl="1"/>
            <a:r>
              <a:rPr lang="en-US" u="sng" dirty="0"/>
              <a:t>Document:</a:t>
            </a:r>
            <a:r>
              <a:rPr lang="en-US" dirty="0"/>
              <a:t> Document is a set of key – value pairs</a:t>
            </a:r>
          </a:p>
          <a:p>
            <a:pPr lvl="1"/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Schema-less: The number of fields, content and size of the document can vary from one another</a:t>
            </a:r>
          </a:p>
          <a:p>
            <a:pPr lvl="1"/>
            <a:r>
              <a:rPr lang="en-US" dirty="0"/>
              <a:t>Scalability: Mongo DB is easy to scale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18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4874" y="364914"/>
            <a:ext cx="457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Write Review: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9687" y="1055008"/>
            <a:ext cx="10833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Submitting  one more Review for product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5FD36-8CC5-448B-A0B4-BC37A699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659987"/>
            <a:ext cx="10839450" cy="467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13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30161" y="927901"/>
            <a:ext cx="99950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On clicking the </a:t>
            </a:r>
            <a:r>
              <a:rPr lang="en-US" sz="2000" dirty="0" err="1"/>
              <a:t>SubmitReview</a:t>
            </a:r>
            <a:r>
              <a:rPr lang="en-US" sz="2000" dirty="0"/>
              <a:t> button user will get response that reviews for product is stored in 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825361" y="417922"/>
            <a:ext cx="457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Write Review: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C5977-F3A0-4482-ADA9-1630FB96A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2307102"/>
            <a:ext cx="10654225" cy="40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27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7769" y="1066321"/>
            <a:ext cx="10383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 can view the review submitted by clicking on </a:t>
            </a:r>
            <a:r>
              <a:rPr lang="en-US" sz="2000" dirty="0" err="1"/>
              <a:t>ViewReview</a:t>
            </a:r>
            <a:r>
              <a:rPr lang="en-US" sz="2000" dirty="0"/>
              <a:t>  button on products page </a:t>
            </a:r>
          </a:p>
        </p:txBody>
      </p:sp>
      <p:sp>
        <p:nvSpPr>
          <p:cNvPr id="2" name="Rectangle 1"/>
          <p:cNvSpPr/>
          <p:nvPr/>
        </p:nvSpPr>
        <p:spPr>
          <a:xfrm>
            <a:off x="957769" y="507041"/>
            <a:ext cx="4443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View Review:</a:t>
            </a:r>
            <a:endParaRPr lang="en-US" sz="2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3F62D-CE21-43AA-9EDC-6BD32DA7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011679"/>
            <a:ext cx="9848850" cy="43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16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1552" y="934754"/>
            <a:ext cx="10608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All the reviews for the product will be retrieved from mongo </a:t>
            </a:r>
            <a:r>
              <a:rPr lang="en-US" sz="2000" dirty="0" err="1"/>
              <a:t>db</a:t>
            </a:r>
            <a:r>
              <a:rPr lang="en-US" sz="2000" dirty="0"/>
              <a:t> and displayed in web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938043" y="473089"/>
            <a:ext cx="4443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View Review:</a:t>
            </a:r>
            <a:endParaRPr lang="en-US" sz="24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43E7AB-8F48-4207-BBFB-622CB71D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51" y="1796529"/>
            <a:ext cx="8251288" cy="4532833"/>
          </a:xfrm>
          <a:prstGeom prst="rect">
            <a:avLst/>
          </a:prstGeom>
        </p:spPr>
      </p:pic>
      <p:sp>
        <p:nvSpPr>
          <p:cNvPr id="5" name="Line Callout 2 (Border and Accent Bar) 5"/>
          <p:cNvSpPr/>
          <p:nvPr/>
        </p:nvSpPr>
        <p:spPr bwMode="auto">
          <a:xfrm>
            <a:off x="9382539" y="2438400"/>
            <a:ext cx="2597426" cy="715618"/>
          </a:xfrm>
          <a:prstGeom prst="accentBorderCallout2">
            <a:avLst>
              <a:gd name="adj1" fmla="val 49628"/>
              <a:gd name="adj2" fmla="val -8333"/>
              <a:gd name="adj3" fmla="val 35242"/>
              <a:gd name="adj4" fmla="val -38255"/>
              <a:gd name="adj5" fmla="val 411541"/>
              <a:gd name="adj6" fmla="val -172974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Both the reviews are showed in web page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074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8043" y="473089"/>
            <a:ext cx="4443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View Review: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4074" y="1239704"/>
            <a:ext cx="10608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Check in the mongo shell if the </a:t>
            </a:r>
            <a:r>
              <a:rPr lang="en-US" sz="2000" dirty="0" err="1"/>
              <a:t>myReviews</a:t>
            </a:r>
            <a:r>
              <a:rPr lang="en-US" sz="2000" dirty="0"/>
              <a:t> collection is created inside example database and data for two reviews is stored in it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8" y="2411895"/>
            <a:ext cx="8772939" cy="4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81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4738" y="252355"/>
            <a:ext cx="7513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</a:t>
            </a:r>
            <a:r>
              <a:rPr lang="en-US" sz="2400" b="1" dirty="0"/>
              <a:t> – Server Not Running For Registration: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84738" y="914448"/>
            <a:ext cx="10557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Trying to Register when server is not up and running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F19FA-FC99-43F7-AB90-55946A0E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" y="1894680"/>
            <a:ext cx="9591675" cy="4808387"/>
          </a:xfrm>
          <a:prstGeom prst="rect">
            <a:avLst/>
          </a:prstGeom>
        </p:spPr>
      </p:pic>
      <p:sp>
        <p:nvSpPr>
          <p:cNvPr id="8" name="Line Callout 2 (Border and Accent Bar) 5"/>
          <p:cNvSpPr/>
          <p:nvPr/>
        </p:nvSpPr>
        <p:spPr bwMode="auto">
          <a:xfrm>
            <a:off x="9912615" y="1437668"/>
            <a:ext cx="2279385" cy="914024"/>
          </a:xfrm>
          <a:prstGeom prst="accentBorderCallout2">
            <a:avLst>
              <a:gd name="adj1" fmla="val 19857"/>
              <a:gd name="adj2" fmla="val -7099"/>
              <a:gd name="adj3" fmla="val 19857"/>
              <a:gd name="adj4" fmla="val -25307"/>
              <a:gd name="adj5" fmla="val 286779"/>
              <a:gd name="adj6" fmla="val -213519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server not running gives an error message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336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4738" y="252355"/>
            <a:ext cx="676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</a:t>
            </a:r>
            <a:r>
              <a:rPr lang="en-US" sz="2400" b="1" dirty="0"/>
              <a:t> – Server Not Running For Orders: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84738" y="914448"/>
            <a:ext cx="10557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Trying to Place order when server is not up and running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87A4B-4A06-48B4-846C-09FB26ED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264898"/>
            <a:ext cx="10753725" cy="40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93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4738" y="914448"/>
            <a:ext cx="10557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Trying to Place order when server is not up and 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984738" y="252355"/>
            <a:ext cx="6761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</a:t>
            </a:r>
            <a:r>
              <a:rPr lang="en-US" sz="2400" b="1" dirty="0"/>
              <a:t> – Server Not Running For Orders: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696ED3-F18E-4196-8371-2B1DBDA6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03" y="2343150"/>
            <a:ext cx="8122920" cy="4514850"/>
          </a:xfrm>
          <a:prstGeom prst="rect">
            <a:avLst/>
          </a:prstGeom>
        </p:spPr>
      </p:pic>
      <p:sp>
        <p:nvSpPr>
          <p:cNvPr id="9" name="Line Callout 2 (Border and Accent Bar) 5"/>
          <p:cNvSpPr/>
          <p:nvPr/>
        </p:nvSpPr>
        <p:spPr bwMode="auto">
          <a:xfrm>
            <a:off x="9529157" y="3078763"/>
            <a:ext cx="2358043" cy="1006540"/>
          </a:xfrm>
          <a:prstGeom prst="accentBorderCallout2">
            <a:avLst>
              <a:gd name="adj1" fmla="val 19857"/>
              <a:gd name="adj2" fmla="val -7099"/>
              <a:gd name="adj3" fmla="val 19857"/>
              <a:gd name="adj4" fmla="val -25307"/>
              <a:gd name="adj5" fmla="val 134926"/>
              <a:gd name="adj6" fmla="val -188783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server not running gives an error message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655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448" y="285787"/>
            <a:ext cx="10248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Write Review when </a:t>
            </a:r>
            <a:r>
              <a:rPr lang="en-US" sz="2400" b="1" dirty="0" err="1">
                <a:latin typeface="+mj-lt"/>
              </a:rPr>
              <a:t>MongoDb</a:t>
            </a:r>
            <a:r>
              <a:rPr lang="en-US" sz="2400" b="1" dirty="0">
                <a:latin typeface="+mj-lt"/>
              </a:rPr>
              <a:t> Server not running: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7591" y="861680"/>
            <a:ext cx="9766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Trying to submit review for Product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64D32-D150-40A8-8582-5C008CA0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659987"/>
            <a:ext cx="10839450" cy="467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61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4448" y="285787"/>
            <a:ext cx="10248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Write Review when </a:t>
            </a:r>
            <a:r>
              <a:rPr lang="en-US" sz="2400" b="1" dirty="0" err="1">
                <a:latin typeface="+mj-lt"/>
              </a:rPr>
              <a:t>MongoDb</a:t>
            </a:r>
            <a:r>
              <a:rPr lang="en-US" sz="2400" b="1" dirty="0">
                <a:latin typeface="+mj-lt"/>
              </a:rPr>
              <a:t> Server not running: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7591" y="861680"/>
            <a:ext cx="9766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Trying to submit review for Product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48AFE8-A54B-4D17-9BF7-86AAC167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18" y="1808681"/>
            <a:ext cx="8528244" cy="5066985"/>
          </a:xfrm>
          <a:prstGeom prst="rect">
            <a:avLst/>
          </a:prstGeom>
        </p:spPr>
      </p:pic>
      <p:sp>
        <p:nvSpPr>
          <p:cNvPr id="5" name="Line Callout 2 (Border and Accent Bar) 5"/>
          <p:cNvSpPr/>
          <p:nvPr/>
        </p:nvSpPr>
        <p:spPr bwMode="auto">
          <a:xfrm>
            <a:off x="9663564" y="2917608"/>
            <a:ext cx="2279385" cy="914024"/>
          </a:xfrm>
          <a:prstGeom prst="accentBorderCallout2">
            <a:avLst>
              <a:gd name="adj1" fmla="val 19857"/>
              <a:gd name="adj2" fmla="val -7099"/>
              <a:gd name="adj3" fmla="val 19857"/>
              <a:gd name="adj4" fmla="val -25307"/>
              <a:gd name="adj5" fmla="val 121985"/>
              <a:gd name="adj6" fmla="val -191955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server not running gives an error message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9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3684B7-DB9F-4407-8503-4680D2B1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346255"/>
            <a:ext cx="7877862" cy="3825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1573"/>
          </a:xfrm>
        </p:spPr>
        <p:txBody>
          <a:bodyPr>
            <a:normAutofit/>
          </a:bodyPr>
          <a:lstStyle/>
          <a:p>
            <a:r>
              <a:rPr lang="en-US" sz="2400" dirty="0"/>
              <a:t>2. Mongo DB - 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09816"/>
            <a:ext cx="10058400" cy="4862384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https://www.mongodb.com/ </a:t>
            </a:r>
            <a:r>
              <a:rPr lang="en-US" dirty="0"/>
              <a:t>and click on the ‘Products’ button and select Mongo DB Server under the software to download Mongo DB  (Direct Link : </a:t>
            </a:r>
            <a:r>
              <a:rPr lang="en-IN" dirty="0">
                <a:hlinkClick r:id="rId4"/>
              </a:rPr>
              <a:t>https://www.mongodb.com/try/download/community</a:t>
            </a:r>
            <a:r>
              <a:rPr lang="en-IN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8" name="Line Callout 2 (Border and Accent Bar) 5"/>
          <p:cNvSpPr/>
          <p:nvPr/>
        </p:nvSpPr>
        <p:spPr bwMode="auto">
          <a:xfrm>
            <a:off x="9382539" y="2435819"/>
            <a:ext cx="2597426" cy="943486"/>
          </a:xfrm>
          <a:prstGeom prst="accentBorderCallout2">
            <a:avLst>
              <a:gd name="adj1" fmla="val 49628"/>
              <a:gd name="adj2" fmla="val -8333"/>
              <a:gd name="adj3" fmla="val 35242"/>
              <a:gd name="adj4" fmla="val -38255"/>
              <a:gd name="adj5" fmla="val 109579"/>
              <a:gd name="adj6" fmla="val -204964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Click on the Community Server for downloading MongoDB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766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448" y="285787"/>
            <a:ext cx="1012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View Review when </a:t>
            </a:r>
            <a:r>
              <a:rPr lang="en-US" sz="2400" b="1" dirty="0" err="1">
                <a:latin typeface="+mj-lt"/>
              </a:rPr>
              <a:t>MongoDb</a:t>
            </a:r>
            <a:r>
              <a:rPr lang="en-US" sz="2400" b="1" dirty="0">
                <a:latin typeface="+mj-lt"/>
              </a:rPr>
              <a:t> Server not running: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7591" y="861680"/>
            <a:ext cx="9766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Trying to view review for Product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9EFAC-FF05-46AA-819A-07BE6292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011679"/>
            <a:ext cx="9848850" cy="43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22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5C0E1-7085-4EE0-8E6A-303001F7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50" y="1376018"/>
            <a:ext cx="8831241" cy="50076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4448" y="285787"/>
            <a:ext cx="1012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View Review when </a:t>
            </a:r>
            <a:r>
              <a:rPr lang="en-US" sz="2400" b="1" dirty="0" err="1">
                <a:latin typeface="+mj-lt"/>
              </a:rPr>
              <a:t>MongoDb</a:t>
            </a:r>
            <a:r>
              <a:rPr lang="en-US" sz="2400" b="1" dirty="0">
                <a:latin typeface="+mj-lt"/>
              </a:rPr>
              <a:t> Server not running: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7591" y="861680"/>
            <a:ext cx="9766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Trying to view review for Product</a:t>
            </a:r>
          </a:p>
        </p:txBody>
      </p:sp>
      <p:sp>
        <p:nvSpPr>
          <p:cNvPr id="5" name="Line Callout 2 (Border and Accent Bar) 5"/>
          <p:cNvSpPr/>
          <p:nvPr/>
        </p:nvSpPr>
        <p:spPr bwMode="auto">
          <a:xfrm>
            <a:off x="9663564" y="2917608"/>
            <a:ext cx="2279385" cy="914024"/>
          </a:xfrm>
          <a:prstGeom prst="accentBorderCallout2">
            <a:avLst>
              <a:gd name="adj1" fmla="val 19857"/>
              <a:gd name="adj2" fmla="val -7099"/>
              <a:gd name="adj3" fmla="val 19857"/>
              <a:gd name="adj4" fmla="val -25307"/>
              <a:gd name="adj5" fmla="val 89095"/>
              <a:gd name="adj6" fmla="val -173271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server not running gives an error message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123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4448" y="285787"/>
            <a:ext cx="10248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6. Example – Write Review when </a:t>
            </a:r>
            <a:r>
              <a:rPr lang="en-US" sz="2400" b="1" dirty="0" err="1">
                <a:latin typeface="+mj-lt"/>
              </a:rPr>
              <a:t>MongoDb</a:t>
            </a:r>
            <a:r>
              <a:rPr lang="en-US" sz="2400" b="1" dirty="0">
                <a:latin typeface="+mj-lt"/>
              </a:rPr>
              <a:t> Server not running: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7591" y="861680"/>
            <a:ext cx="9766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Trying to submit review for Product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48AFE8-A54B-4D17-9BF7-86AAC167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18" y="1808681"/>
            <a:ext cx="8528244" cy="5066985"/>
          </a:xfrm>
          <a:prstGeom prst="rect">
            <a:avLst/>
          </a:prstGeom>
        </p:spPr>
      </p:pic>
      <p:sp>
        <p:nvSpPr>
          <p:cNvPr id="5" name="Line Callout 2 (Border and Accent Bar) 5"/>
          <p:cNvSpPr/>
          <p:nvPr/>
        </p:nvSpPr>
        <p:spPr bwMode="auto">
          <a:xfrm>
            <a:off x="9663564" y="2917608"/>
            <a:ext cx="2279385" cy="914024"/>
          </a:xfrm>
          <a:prstGeom prst="accentBorderCallout2">
            <a:avLst>
              <a:gd name="adj1" fmla="val 19857"/>
              <a:gd name="adj2" fmla="val -7099"/>
              <a:gd name="adj3" fmla="val 19857"/>
              <a:gd name="adj4" fmla="val -25307"/>
              <a:gd name="adj5" fmla="val 121985"/>
              <a:gd name="adj6" fmla="val -191955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server not running gives an error message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612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79871" y="1338469"/>
            <a:ext cx="9726668" cy="4139381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Walkthrough to get connect to Database from Servlet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9345" y="473425"/>
            <a:ext cx="2587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7. Code </a:t>
            </a:r>
            <a:r>
              <a:rPr lang="en-US" sz="2400" b="1" dirty="0"/>
              <a:t>Snippet 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9804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1379" y="1798642"/>
            <a:ext cx="100015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	</a:t>
            </a:r>
          </a:p>
          <a:p>
            <a:r>
              <a:rPr lang="en-US" dirty="0"/>
              <a:t>public class </a:t>
            </a:r>
            <a:r>
              <a:rPr lang="en-US" dirty="0" err="1"/>
              <a:t>MongoDBDataStoreUtilities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static </a:t>
            </a:r>
            <a:r>
              <a:rPr lang="en-US" dirty="0" err="1"/>
              <a:t>DBCollection</a:t>
            </a:r>
            <a:r>
              <a:rPr lang="en-US" dirty="0"/>
              <a:t> </a:t>
            </a:r>
            <a:r>
              <a:rPr lang="en-US" dirty="0" err="1"/>
              <a:t>myReviews</a:t>
            </a:r>
            <a:r>
              <a:rPr lang="en-US" dirty="0"/>
              <a:t>;</a:t>
            </a:r>
          </a:p>
          <a:p>
            <a:r>
              <a:rPr lang="en-US" dirty="0"/>
              <a:t>public static void </a:t>
            </a:r>
            <a:r>
              <a:rPr lang="en-US" dirty="0" err="1"/>
              <a:t>getConnection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MongoClient</a:t>
            </a:r>
            <a:r>
              <a:rPr lang="en-US" dirty="0"/>
              <a:t> mongo;</a:t>
            </a:r>
          </a:p>
          <a:p>
            <a:r>
              <a:rPr lang="en-US" dirty="0"/>
              <a:t>mongo = new </a:t>
            </a:r>
            <a:r>
              <a:rPr lang="en-US" dirty="0" err="1"/>
              <a:t>MongoClient</a:t>
            </a:r>
            <a:r>
              <a:rPr lang="en-US" dirty="0"/>
              <a:t>("localhost", 27017);</a:t>
            </a:r>
          </a:p>
          <a:p>
            <a:endParaRPr lang="en-US" dirty="0"/>
          </a:p>
          <a:p>
            <a:r>
              <a:rPr lang="en-US" dirty="0"/>
              <a:t>DB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mongo.getDB</a:t>
            </a:r>
            <a:r>
              <a:rPr lang="en-US" dirty="0"/>
              <a:t>(“</a:t>
            </a:r>
            <a:r>
              <a:rPr lang="en-US" dirty="0" err="1"/>
              <a:t>CustomerReviews</a:t>
            </a:r>
            <a:r>
              <a:rPr lang="en-US" dirty="0"/>
              <a:t>");</a:t>
            </a:r>
          </a:p>
          <a:p>
            <a:r>
              <a:rPr lang="en-US" dirty="0"/>
              <a:t> </a:t>
            </a:r>
            <a:r>
              <a:rPr lang="en-US" dirty="0" err="1"/>
              <a:t>myReviews</a:t>
            </a:r>
            <a:r>
              <a:rPr lang="en-US" dirty="0"/>
              <a:t>= </a:t>
            </a:r>
            <a:r>
              <a:rPr lang="en-US" dirty="0" err="1"/>
              <a:t>db.getCollection</a:t>
            </a:r>
            <a:r>
              <a:rPr lang="en-US" dirty="0"/>
              <a:t>("</a:t>
            </a:r>
            <a:r>
              <a:rPr lang="en-US" dirty="0" err="1"/>
              <a:t>myReviews</a:t>
            </a:r>
            <a:r>
              <a:rPr lang="en-US" dirty="0"/>
              <a:t>");			      			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Line Callout 2 (Border and Accent Bar) 5"/>
          <p:cNvSpPr/>
          <p:nvPr/>
        </p:nvSpPr>
        <p:spPr bwMode="auto">
          <a:xfrm>
            <a:off x="9096759" y="3230948"/>
            <a:ext cx="2406127" cy="906977"/>
          </a:xfrm>
          <a:prstGeom prst="accentBorderCallout2">
            <a:avLst>
              <a:gd name="adj1" fmla="val 49628"/>
              <a:gd name="adj2" fmla="val -8333"/>
              <a:gd name="adj3" fmla="val 35242"/>
              <a:gd name="adj4" fmla="val -38255"/>
              <a:gd name="adj5" fmla="val 134472"/>
              <a:gd name="adj6" fmla="val -165957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Connecting to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CustomerReviews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database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89345" y="1111254"/>
            <a:ext cx="11449878" cy="511224"/>
          </a:xfrm>
        </p:spPr>
        <p:txBody>
          <a:bodyPr>
            <a:normAutofit/>
          </a:bodyPr>
          <a:lstStyle/>
          <a:p>
            <a:r>
              <a:rPr lang="en-US" sz="2400" dirty="0" err="1"/>
              <a:t>MongoDBDataStoreUtilities</a:t>
            </a:r>
            <a:r>
              <a:rPr lang="en-US" sz="2400" dirty="0"/>
              <a:t> </a:t>
            </a:r>
            <a:r>
              <a:rPr lang="en-US" altLang="en-US" sz="2400" b="1" dirty="0">
                <a:solidFill>
                  <a:srgbClr val="222222"/>
                </a:solidFill>
                <a:cs typeface="Courier New" panose="02070309020205020404" pitchFamily="49" charset="0"/>
              </a:rPr>
              <a:t>class</a:t>
            </a:r>
            <a:r>
              <a:rPr lang="en-US" altLang="en-US" sz="2400" dirty="0">
                <a:solidFill>
                  <a:srgbClr val="222222"/>
                </a:solidFill>
                <a:cs typeface="Courier New" panose="02070309020205020404" pitchFamily="49" charset="0"/>
              </a:rPr>
              <a:t> </a:t>
            </a:r>
            <a:r>
              <a:rPr lang="en-US" sz="2400" b="1" dirty="0"/>
              <a:t>to connect Database from Servlet</a:t>
            </a:r>
          </a:p>
        </p:txBody>
      </p:sp>
      <p:sp>
        <p:nvSpPr>
          <p:cNvPr id="7" name="Line Callout 2 (Border and Accent Bar) 5"/>
          <p:cNvSpPr/>
          <p:nvPr/>
        </p:nvSpPr>
        <p:spPr bwMode="auto">
          <a:xfrm>
            <a:off x="9096759" y="4663254"/>
            <a:ext cx="2406127" cy="906977"/>
          </a:xfrm>
          <a:prstGeom prst="accentBorderCallout2">
            <a:avLst>
              <a:gd name="adj1" fmla="val 49628"/>
              <a:gd name="adj2" fmla="val -8333"/>
              <a:gd name="adj3" fmla="val 35242"/>
              <a:gd name="adj4" fmla="val -38255"/>
              <a:gd name="adj5" fmla="val 8815"/>
              <a:gd name="adj6" fmla="val -117351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Getting Reviews data to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DbCollection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object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871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79871" y="914400"/>
            <a:ext cx="9726668" cy="4139381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Walkthrough for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Storing Reviews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Code Snippet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27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399" y="234509"/>
            <a:ext cx="8401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+mj-lt"/>
              </a:rPr>
              <a:t>Walkthrough </a:t>
            </a:r>
            <a:r>
              <a:rPr lang="en-US" sz="2400" b="1" dirty="0">
                <a:latin typeface="+mj-lt"/>
              </a:rPr>
              <a:t>for Storing reviews</a:t>
            </a:r>
            <a:endParaRPr lang="en-US" sz="2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521" y="789372"/>
            <a:ext cx="126028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storeReview</a:t>
            </a:r>
            <a:r>
              <a:rPr lang="en-US" dirty="0"/>
              <a:t>(String </a:t>
            </a:r>
            <a:r>
              <a:rPr lang="en-US" dirty="0" err="1"/>
              <a:t>productname,String</a:t>
            </a:r>
            <a:r>
              <a:rPr lang="en-US" dirty="0"/>
              <a:t> </a:t>
            </a:r>
            <a:r>
              <a:rPr lang="en-US" dirty="0" err="1"/>
              <a:t>producttype,String</a:t>
            </a:r>
            <a:r>
              <a:rPr lang="en-US" dirty="0"/>
              <a:t> </a:t>
            </a:r>
            <a:r>
              <a:rPr lang="en-US" dirty="0" err="1"/>
              <a:t>reviewrating,String</a:t>
            </a:r>
            <a:r>
              <a:rPr lang="en-US" dirty="0"/>
              <a:t> </a:t>
            </a:r>
            <a:r>
              <a:rPr lang="en-US" dirty="0" err="1"/>
              <a:t>reviewdate,String</a:t>
            </a:r>
            <a:r>
              <a:rPr lang="en-US" dirty="0"/>
              <a:t>  </a:t>
            </a:r>
            <a:r>
              <a:rPr lang="en-US" dirty="0" err="1"/>
              <a:t>reviewtext</a:t>
            </a:r>
            <a:r>
              <a:rPr lang="en-US" dirty="0"/>
              <a:t>)</a:t>
            </a:r>
          </a:p>
          <a:p>
            <a:r>
              <a:rPr lang="en-US" dirty="0"/>
              <a:t>{		</a:t>
            </a:r>
            <a:r>
              <a:rPr lang="en-US" dirty="0" err="1"/>
              <a:t>HashMap</a:t>
            </a:r>
            <a:r>
              <a:rPr lang="en-US" dirty="0"/>
              <a:t>&lt;String, </a:t>
            </a:r>
            <a:r>
              <a:rPr lang="en-US" dirty="0" err="1"/>
              <a:t>ArrayList</a:t>
            </a:r>
            <a:r>
              <a:rPr lang="en-US" dirty="0"/>
              <a:t>&lt;Review&gt;&gt; reviews= new </a:t>
            </a:r>
            <a:r>
              <a:rPr lang="en-US" dirty="0" err="1"/>
              <a:t>HashMap</a:t>
            </a:r>
            <a:r>
              <a:rPr lang="en-US" dirty="0"/>
              <a:t>&lt;String, </a:t>
            </a:r>
            <a:r>
              <a:rPr lang="en-US" dirty="0" err="1"/>
              <a:t>ArrayList</a:t>
            </a:r>
            <a:r>
              <a:rPr lang="en-US" dirty="0"/>
              <a:t>&lt;Review&gt;&gt;();</a:t>
            </a:r>
          </a:p>
          <a:p>
            <a:r>
              <a:rPr lang="en-US" dirty="0"/>
              <a:t>		try</a:t>
            </a:r>
          </a:p>
          <a:p>
            <a:r>
              <a:rPr lang="en-US" dirty="0"/>
              <a:t>		{reviews=</a:t>
            </a:r>
            <a:r>
              <a:rPr lang="en-US" dirty="0" err="1"/>
              <a:t>MongoDBDataStoreUtilities.selectReview</a:t>
            </a:r>
            <a:r>
              <a:rPr lang="en-US" dirty="0"/>
              <a:t>();}</a:t>
            </a:r>
          </a:p>
          <a:p>
            <a:r>
              <a:rPr lang="en-US" dirty="0"/>
              <a:t>		catch(Exception e)</a:t>
            </a:r>
          </a:p>
          <a:p>
            <a:r>
              <a:rPr lang="en-US" dirty="0"/>
              <a:t>		{ }		</a:t>
            </a:r>
          </a:p>
          <a:p>
            <a:r>
              <a:rPr lang="en-US" dirty="0"/>
              <a:t>		if(!</a:t>
            </a:r>
            <a:r>
              <a:rPr lang="en-US" dirty="0" err="1"/>
              <a:t>reviews.containsKey</a:t>
            </a:r>
            <a:r>
              <a:rPr lang="en-US" dirty="0"/>
              <a:t>(</a:t>
            </a:r>
            <a:r>
              <a:rPr lang="en-US" dirty="0" err="1"/>
              <a:t>productname</a:t>
            </a:r>
            <a:r>
              <a:rPr lang="en-US" dirty="0"/>
              <a:t>)){	</a:t>
            </a:r>
          </a:p>
          <a:p>
            <a:r>
              <a:rPr lang="en-US" dirty="0"/>
              <a:t>			</a:t>
            </a:r>
            <a:r>
              <a:rPr lang="en-US" dirty="0" err="1"/>
              <a:t>ArrayList</a:t>
            </a:r>
            <a:r>
              <a:rPr lang="en-US" dirty="0"/>
              <a:t>&lt;Review&gt;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&lt;Review&gt;();</a:t>
            </a:r>
          </a:p>
          <a:p>
            <a:r>
              <a:rPr lang="en-US" dirty="0"/>
              <a:t>			</a:t>
            </a:r>
            <a:r>
              <a:rPr lang="en-US" dirty="0" err="1"/>
              <a:t>reviews.put</a:t>
            </a:r>
            <a:r>
              <a:rPr lang="en-US" dirty="0"/>
              <a:t>(</a:t>
            </a:r>
            <a:r>
              <a:rPr lang="en-US" dirty="0" err="1"/>
              <a:t>productname</a:t>
            </a:r>
            <a:r>
              <a:rPr lang="en-US" dirty="0"/>
              <a:t>,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ArrayList</a:t>
            </a:r>
            <a:r>
              <a:rPr lang="en-US" dirty="0"/>
              <a:t>&lt;Review&gt; </a:t>
            </a:r>
            <a:r>
              <a:rPr lang="en-US" dirty="0" err="1"/>
              <a:t>listReview</a:t>
            </a:r>
            <a:r>
              <a:rPr lang="en-US" dirty="0"/>
              <a:t> = </a:t>
            </a:r>
            <a:r>
              <a:rPr lang="en-US" dirty="0" err="1"/>
              <a:t>reviews.get</a:t>
            </a:r>
            <a:r>
              <a:rPr lang="en-US" dirty="0"/>
              <a:t>(</a:t>
            </a:r>
            <a:r>
              <a:rPr lang="en-US" dirty="0" err="1"/>
              <a:t>productname</a:t>
            </a:r>
            <a:r>
              <a:rPr lang="en-US" dirty="0"/>
              <a:t>);		</a:t>
            </a:r>
          </a:p>
          <a:p>
            <a:r>
              <a:rPr lang="en-US" dirty="0"/>
              <a:t>		Review </a:t>
            </a:r>
            <a:r>
              <a:rPr lang="en-US" dirty="0" err="1"/>
              <a:t>review</a:t>
            </a:r>
            <a:r>
              <a:rPr lang="en-US" dirty="0"/>
              <a:t> = new Review(</a:t>
            </a:r>
            <a:r>
              <a:rPr lang="en-US" dirty="0" err="1"/>
              <a:t>productname,username</a:t>
            </a:r>
            <a:r>
              <a:rPr lang="en-US" dirty="0"/>
              <a:t>(),</a:t>
            </a:r>
            <a:r>
              <a:rPr lang="en-US" dirty="0" err="1"/>
              <a:t>producttype,reviewrating,reviewdate,reviewtext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listReview.add</a:t>
            </a:r>
            <a:r>
              <a:rPr lang="en-US" dirty="0"/>
              <a:t>(review);	</a:t>
            </a:r>
          </a:p>
          <a:p>
            <a:r>
              <a:rPr lang="en-US" dirty="0"/>
              <a:t>		try</a:t>
            </a:r>
          </a:p>
          <a:p>
            <a:r>
              <a:rPr lang="en-US" dirty="0"/>
              <a:t>		{ </a:t>
            </a:r>
            <a:r>
              <a:rPr lang="en-US" dirty="0" err="1"/>
              <a:t>MongoDBDataStoreUtilities.insertReview</a:t>
            </a:r>
            <a:r>
              <a:rPr lang="en-US" dirty="0"/>
              <a:t>(</a:t>
            </a:r>
            <a:r>
              <a:rPr lang="en-US" dirty="0" err="1"/>
              <a:t>productname,username</a:t>
            </a:r>
            <a:r>
              <a:rPr lang="en-US" dirty="0"/>
              <a:t>(),</a:t>
            </a:r>
            <a:r>
              <a:rPr lang="en-US" dirty="0" err="1"/>
              <a:t>producttype,reviewrating,reviewdate,reviewtext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catch(Exception e)</a:t>
            </a:r>
          </a:p>
          <a:p>
            <a:r>
              <a:rPr lang="en-US" dirty="0"/>
              <a:t>		{  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Line Callout 2 (Border and Accent Bar) 5"/>
          <p:cNvSpPr/>
          <p:nvPr/>
        </p:nvSpPr>
        <p:spPr bwMode="auto">
          <a:xfrm>
            <a:off x="9303015" y="2265471"/>
            <a:ext cx="2478167" cy="1238234"/>
          </a:xfrm>
          <a:prstGeom prst="accentBorderCallout2">
            <a:avLst>
              <a:gd name="adj1" fmla="val 49628"/>
              <a:gd name="adj2" fmla="val -8333"/>
              <a:gd name="adj3" fmla="val 41290"/>
              <a:gd name="adj4" fmla="val -71285"/>
              <a:gd name="adj5" fmla="val -55"/>
              <a:gd name="adj6" fmla="val -132335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Calling utility function to select data from database and storing reviews 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hashmap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Line Callout 2 (Border and Accent Bar) 5"/>
          <p:cNvSpPr/>
          <p:nvPr/>
        </p:nvSpPr>
        <p:spPr bwMode="auto">
          <a:xfrm>
            <a:off x="8561577" y="5770199"/>
            <a:ext cx="2331710" cy="900827"/>
          </a:xfrm>
          <a:prstGeom prst="accentBorderCallout2">
            <a:avLst>
              <a:gd name="adj1" fmla="val 49628"/>
              <a:gd name="adj2" fmla="val -8333"/>
              <a:gd name="adj3" fmla="val 63465"/>
              <a:gd name="adj4" fmla="val -106931"/>
              <a:gd name="adj5" fmla="val -23554"/>
              <a:gd name="adj6" fmla="val -194448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Calling utility function to inserting reviews in database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9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9847" y="367031"/>
            <a:ext cx="9505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Utility Function for Selecting Review Data into </a:t>
            </a:r>
            <a:r>
              <a:rPr lang="en-US" sz="2400" b="1" dirty="0" err="1">
                <a:latin typeface="+mj-lt"/>
              </a:rPr>
              <a:t>Hashmap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9847" y="671691"/>
            <a:ext cx="1096927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public static </a:t>
            </a:r>
            <a:r>
              <a:rPr lang="en-US" dirty="0" err="1"/>
              <a:t>HashMap</a:t>
            </a:r>
            <a:r>
              <a:rPr lang="en-US" dirty="0"/>
              <a:t>&lt;String, </a:t>
            </a:r>
            <a:r>
              <a:rPr lang="en-US" dirty="0" err="1"/>
              <a:t>ArrayList</a:t>
            </a:r>
            <a:r>
              <a:rPr lang="en-US" dirty="0"/>
              <a:t>&lt;Review&gt;&gt; </a:t>
            </a:r>
            <a:r>
              <a:rPr lang="en-US" dirty="0" err="1"/>
              <a:t>selectReview</a:t>
            </a:r>
            <a:r>
              <a:rPr lang="en-US" dirty="0"/>
              <a:t>()</a:t>
            </a:r>
          </a:p>
          <a:p>
            <a:r>
              <a:rPr lang="en-US" dirty="0"/>
              <a:t>{	</a:t>
            </a:r>
          </a:p>
          <a:p>
            <a:r>
              <a:rPr lang="en-US" dirty="0"/>
              <a:t>	</a:t>
            </a:r>
            <a:r>
              <a:rPr lang="en-US" dirty="0" err="1"/>
              <a:t>getConnection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HashMap</a:t>
            </a:r>
            <a:r>
              <a:rPr lang="en-US" dirty="0"/>
              <a:t>&lt;String, </a:t>
            </a:r>
            <a:r>
              <a:rPr lang="en-US" dirty="0" err="1"/>
              <a:t>ArrayList</a:t>
            </a:r>
            <a:r>
              <a:rPr lang="en-US" dirty="0"/>
              <a:t>&lt;Review&gt;&gt; </a:t>
            </a:r>
            <a:r>
              <a:rPr lang="en-US" dirty="0" err="1"/>
              <a:t>reviewHashmap</a:t>
            </a:r>
            <a:r>
              <a:rPr lang="en-US" dirty="0"/>
              <a:t>=new </a:t>
            </a:r>
            <a:r>
              <a:rPr lang="en-US" dirty="0" err="1"/>
              <a:t>HashMap</a:t>
            </a:r>
            <a:r>
              <a:rPr lang="en-US" dirty="0"/>
              <a:t>&lt;String, </a:t>
            </a:r>
            <a:r>
              <a:rPr lang="en-US" dirty="0" err="1"/>
              <a:t>ArrayList</a:t>
            </a:r>
            <a:r>
              <a:rPr lang="en-US" dirty="0"/>
              <a:t>&lt;Review&gt;&gt;();</a:t>
            </a:r>
          </a:p>
          <a:p>
            <a:r>
              <a:rPr lang="en-US" dirty="0"/>
              <a:t>	</a:t>
            </a:r>
            <a:r>
              <a:rPr lang="en-US" dirty="0" err="1"/>
              <a:t>DBCursor</a:t>
            </a:r>
            <a:r>
              <a:rPr lang="en-US" dirty="0"/>
              <a:t> cursor = </a:t>
            </a:r>
            <a:r>
              <a:rPr lang="en-US" dirty="0" err="1"/>
              <a:t>myReviews.find</a:t>
            </a:r>
            <a:r>
              <a:rPr lang="en-US" dirty="0"/>
              <a:t>();</a:t>
            </a:r>
          </a:p>
          <a:p>
            <a:r>
              <a:rPr lang="en-US" dirty="0"/>
              <a:t>	while (</a:t>
            </a:r>
            <a:r>
              <a:rPr lang="en-US" dirty="0" err="1"/>
              <a:t>cursor.hasNext</a:t>
            </a:r>
            <a:r>
              <a:rPr lang="en-US" dirty="0"/>
              <a:t>())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</a:t>
            </a:r>
            <a:r>
              <a:rPr lang="en-US" dirty="0" err="1"/>
              <a:t>BasicDBObject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(</a:t>
            </a:r>
            <a:r>
              <a:rPr lang="en-US" dirty="0" err="1"/>
              <a:t>BasicDBObject</a:t>
            </a:r>
            <a:r>
              <a:rPr lang="en-US" dirty="0"/>
              <a:t>) </a:t>
            </a:r>
            <a:r>
              <a:rPr lang="en-US" dirty="0" err="1"/>
              <a:t>cursor.next</a:t>
            </a:r>
            <a:r>
              <a:rPr lang="en-US" dirty="0"/>
              <a:t>();				</a:t>
            </a:r>
          </a:p>
          <a:p>
            <a:r>
              <a:rPr lang="en-US" dirty="0"/>
              <a:t>		   if(! </a:t>
            </a:r>
            <a:r>
              <a:rPr lang="en-US" dirty="0" err="1"/>
              <a:t>reviewHashmap.containsKey</a:t>
            </a:r>
            <a:r>
              <a:rPr lang="en-US" dirty="0"/>
              <a:t>(</a:t>
            </a:r>
            <a:r>
              <a:rPr lang="en-US" dirty="0" err="1"/>
              <a:t>obj.getString</a:t>
            </a:r>
            <a:r>
              <a:rPr lang="en-US" dirty="0"/>
              <a:t>("</a:t>
            </a:r>
            <a:r>
              <a:rPr lang="en-US" dirty="0" err="1"/>
              <a:t>productName</a:t>
            </a:r>
            <a:r>
              <a:rPr lang="en-US" dirty="0"/>
              <a:t>")))</a:t>
            </a:r>
          </a:p>
          <a:p>
            <a:r>
              <a:rPr lang="en-US" dirty="0"/>
              <a:t>			{	</a:t>
            </a:r>
          </a:p>
          <a:p>
            <a:r>
              <a:rPr lang="en-US" dirty="0"/>
              <a:t>				</a:t>
            </a:r>
            <a:r>
              <a:rPr lang="en-US" dirty="0" err="1"/>
              <a:t>ArrayList</a:t>
            </a:r>
            <a:r>
              <a:rPr lang="en-US" dirty="0"/>
              <a:t>&lt;Review&gt;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&lt;Review&gt;();</a:t>
            </a:r>
          </a:p>
          <a:p>
            <a:r>
              <a:rPr lang="en-US" dirty="0"/>
              <a:t>				</a:t>
            </a:r>
            <a:r>
              <a:rPr lang="en-US" dirty="0" err="1"/>
              <a:t>reviewHashmap.put</a:t>
            </a:r>
            <a:r>
              <a:rPr lang="en-US" dirty="0"/>
              <a:t>(</a:t>
            </a:r>
            <a:r>
              <a:rPr lang="en-US" dirty="0" err="1"/>
              <a:t>obj.getString</a:t>
            </a:r>
            <a:r>
              <a:rPr lang="en-US" dirty="0"/>
              <a:t>("</a:t>
            </a:r>
            <a:r>
              <a:rPr lang="en-US" dirty="0" err="1"/>
              <a:t>productName</a:t>
            </a:r>
            <a:r>
              <a:rPr lang="en-US" dirty="0"/>
              <a:t>"),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</a:t>
            </a:r>
            <a:r>
              <a:rPr lang="en-US" dirty="0" err="1"/>
              <a:t>ArrayList</a:t>
            </a:r>
            <a:r>
              <a:rPr lang="en-US" dirty="0"/>
              <a:t>&lt;Review&gt; </a:t>
            </a:r>
            <a:r>
              <a:rPr lang="en-US" dirty="0" err="1"/>
              <a:t>listReview</a:t>
            </a:r>
            <a:r>
              <a:rPr lang="en-US" dirty="0"/>
              <a:t> = </a:t>
            </a:r>
            <a:r>
              <a:rPr lang="en-US" dirty="0" err="1"/>
              <a:t>reviewHashmap.get</a:t>
            </a:r>
            <a:r>
              <a:rPr lang="en-US" dirty="0"/>
              <a:t>(</a:t>
            </a:r>
            <a:r>
              <a:rPr lang="en-US" dirty="0" err="1"/>
              <a:t>obj.getString</a:t>
            </a:r>
            <a:r>
              <a:rPr lang="en-US" dirty="0"/>
              <a:t>("</a:t>
            </a:r>
            <a:r>
              <a:rPr lang="en-US" dirty="0" err="1"/>
              <a:t>productName</a:t>
            </a:r>
            <a:r>
              <a:rPr lang="en-US" dirty="0"/>
              <a:t>"));		</a:t>
            </a:r>
          </a:p>
          <a:p>
            <a:r>
              <a:rPr lang="en-US" dirty="0"/>
              <a:t>			Review </a:t>
            </a:r>
            <a:r>
              <a:rPr lang="en-US" dirty="0" err="1"/>
              <a:t>review</a:t>
            </a:r>
            <a:r>
              <a:rPr lang="en-US" dirty="0"/>
              <a:t> =new Review(</a:t>
            </a:r>
            <a:r>
              <a:rPr lang="en-US" dirty="0" err="1"/>
              <a:t>obj.getString</a:t>
            </a:r>
            <a:r>
              <a:rPr lang="en-US" dirty="0"/>
              <a:t>("</a:t>
            </a:r>
            <a:r>
              <a:rPr lang="en-US" dirty="0" err="1"/>
              <a:t>productName</a:t>
            </a:r>
            <a:r>
              <a:rPr lang="en-US" dirty="0"/>
              <a:t>"),</a:t>
            </a:r>
            <a:r>
              <a:rPr lang="en-US" dirty="0" err="1"/>
              <a:t>obj.getString</a:t>
            </a:r>
            <a:r>
              <a:rPr lang="en-US" dirty="0"/>
              <a:t>("</a:t>
            </a:r>
            <a:r>
              <a:rPr lang="en-US" dirty="0" err="1"/>
              <a:t>userName</a:t>
            </a:r>
            <a:r>
              <a:rPr lang="en-US" dirty="0"/>
              <a:t>"),</a:t>
            </a:r>
            <a:r>
              <a:rPr lang="en-US" dirty="0" err="1"/>
              <a:t>obj.getString</a:t>
            </a:r>
            <a:r>
              <a:rPr lang="en-US" dirty="0"/>
              <a:t>("</a:t>
            </a:r>
            <a:r>
              <a:rPr lang="en-US" dirty="0" err="1"/>
              <a:t>productType</a:t>
            </a:r>
            <a:r>
              <a:rPr lang="en-US" dirty="0"/>
              <a:t>"),</a:t>
            </a:r>
            <a:r>
              <a:rPr lang="en-US" dirty="0" err="1"/>
              <a:t>obj.getString</a:t>
            </a:r>
            <a:r>
              <a:rPr lang="en-US" dirty="0"/>
              <a:t>("</a:t>
            </a:r>
            <a:r>
              <a:rPr lang="en-US" dirty="0" err="1"/>
              <a:t>reviewRating</a:t>
            </a:r>
            <a:r>
              <a:rPr lang="en-US" dirty="0"/>
              <a:t>"),</a:t>
            </a:r>
            <a:r>
              <a:rPr lang="en-US" dirty="0" err="1"/>
              <a:t>obj.getString</a:t>
            </a:r>
            <a:r>
              <a:rPr lang="en-US" dirty="0"/>
              <a:t>("</a:t>
            </a:r>
            <a:r>
              <a:rPr lang="en-US" dirty="0" err="1"/>
              <a:t>reviewDate</a:t>
            </a:r>
            <a:r>
              <a:rPr lang="en-US" dirty="0"/>
              <a:t>"),</a:t>
            </a:r>
            <a:r>
              <a:rPr lang="en-US" dirty="0" err="1"/>
              <a:t>obj.getString</a:t>
            </a:r>
            <a:r>
              <a:rPr lang="en-US" dirty="0"/>
              <a:t>("</a:t>
            </a:r>
            <a:r>
              <a:rPr lang="en-US" dirty="0" err="1"/>
              <a:t>reviewText</a:t>
            </a:r>
            <a:r>
              <a:rPr lang="en-US" dirty="0"/>
              <a:t>"));</a:t>
            </a:r>
          </a:p>
          <a:p>
            <a:r>
              <a:rPr lang="en-US" dirty="0"/>
              <a:t>					</a:t>
            </a:r>
            <a:r>
              <a:rPr lang="en-US" dirty="0" err="1"/>
              <a:t>listReview.add</a:t>
            </a:r>
            <a:r>
              <a:rPr lang="en-US" dirty="0"/>
              <a:t>(review);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  return  </a:t>
            </a:r>
            <a:r>
              <a:rPr lang="en-US" dirty="0" err="1"/>
              <a:t>reviewHashmap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Line Callout 2 (Border and Accent Bar) 5"/>
          <p:cNvSpPr/>
          <p:nvPr/>
        </p:nvSpPr>
        <p:spPr bwMode="auto">
          <a:xfrm>
            <a:off x="7997465" y="5764695"/>
            <a:ext cx="2849657" cy="930803"/>
          </a:xfrm>
          <a:prstGeom prst="accentBorderCallout2">
            <a:avLst>
              <a:gd name="adj1" fmla="val 49628"/>
              <a:gd name="adj2" fmla="val -8333"/>
              <a:gd name="adj3" fmla="val 44863"/>
              <a:gd name="adj4" fmla="val -46885"/>
              <a:gd name="adj5" fmla="val -6862"/>
              <a:gd name="adj6" fmla="val -64170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Iterate through Cursor and Store each review into class object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Line Callout 2 (Border and Accent Bar) 5"/>
          <p:cNvSpPr/>
          <p:nvPr/>
        </p:nvSpPr>
        <p:spPr bwMode="auto">
          <a:xfrm>
            <a:off x="9111350" y="2544418"/>
            <a:ext cx="2927767" cy="954156"/>
          </a:xfrm>
          <a:prstGeom prst="accentBorderCallout2">
            <a:avLst>
              <a:gd name="adj1" fmla="val 46850"/>
              <a:gd name="adj2" fmla="val -4712"/>
              <a:gd name="adj3" fmla="val 45238"/>
              <a:gd name="adj4" fmla="val -32959"/>
              <a:gd name="adj5" fmla="val -24661"/>
              <a:gd name="adj6" fmla="val -127590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DBCursor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used to store table data obtained from database  in servlet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866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9" y="1210489"/>
            <a:ext cx="87066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public static void </a:t>
            </a:r>
            <a:r>
              <a:rPr lang="en-US" dirty="0" err="1"/>
              <a:t>insertReview</a:t>
            </a:r>
            <a:r>
              <a:rPr lang="en-US" dirty="0"/>
              <a:t>(String </a:t>
            </a:r>
            <a:r>
              <a:rPr lang="en-US" dirty="0" err="1"/>
              <a:t>productname,String</a:t>
            </a:r>
            <a:r>
              <a:rPr lang="en-US" dirty="0"/>
              <a:t> </a:t>
            </a:r>
            <a:r>
              <a:rPr lang="en-US" dirty="0" err="1"/>
              <a:t>username,String</a:t>
            </a:r>
            <a:r>
              <a:rPr lang="en-US" dirty="0"/>
              <a:t> </a:t>
            </a:r>
            <a:r>
              <a:rPr lang="en-US" dirty="0" err="1"/>
              <a:t>producttype,String</a:t>
            </a:r>
            <a:r>
              <a:rPr lang="en-US" dirty="0"/>
              <a:t> </a:t>
            </a:r>
            <a:r>
              <a:rPr lang="en-US" dirty="0" err="1"/>
              <a:t>reviewrating,String</a:t>
            </a:r>
            <a:r>
              <a:rPr lang="en-US" dirty="0"/>
              <a:t> </a:t>
            </a:r>
            <a:r>
              <a:rPr lang="en-US" dirty="0" err="1"/>
              <a:t>reviewdate,String</a:t>
            </a:r>
            <a:r>
              <a:rPr lang="en-US" dirty="0"/>
              <a:t> </a:t>
            </a:r>
            <a:r>
              <a:rPr lang="en-US" dirty="0" err="1"/>
              <a:t>reviewtext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		</a:t>
            </a:r>
            <a:r>
              <a:rPr lang="en-US" dirty="0" err="1"/>
              <a:t>getConnection</a:t>
            </a:r>
            <a:r>
              <a:rPr lang="en-US" dirty="0"/>
              <a:t>();</a:t>
            </a:r>
          </a:p>
          <a:p>
            <a:r>
              <a:rPr lang="en-US" dirty="0"/>
              <a:t>			</a:t>
            </a:r>
            <a:r>
              <a:rPr lang="en-US" dirty="0" err="1"/>
              <a:t>BasicDBObject</a:t>
            </a:r>
            <a:r>
              <a:rPr lang="en-US" dirty="0"/>
              <a:t> doc = new </a:t>
            </a:r>
            <a:r>
              <a:rPr lang="en-US" dirty="0" err="1"/>
              <a:t>BasicDBObject</a:t>
            </a:r>
            <a:r>
              <a:rPr lang="en-US" dirty="0"/>
              <a:t>("title", "</a:t>
            </a:r>
            <a:r>
              <a:rPr lang="en-US" dirty="0" err="1"/>
              <a:t>myReviews</a:t>
            </a:r>
            <a:r>
              <a:rPr lang="en-US" dirty="0"/>
              <a:t>").</a:t>
            </a:r>
          </a:p>
          <a:p>
            <a:r>
              <a:rPr lang="en-US" dirty="0"/>
              <a:t>				append("</a:t>
            </a:r>
            <a:r>
              <a:rPr lang="en-US" dirty="0" err="1"/>
              <a:t>userName</a:t>
            </a:r>
            <a:r>
              <a:rPr lang="en-US" dirty="0"/>
              <a:t>", username).</a:t>
            </a:r>
          </a:p>
          <a:p>
            <a:r>
              <a:rPr lang="en-US" dirty="0"/>
              <a:t>				append("</a:t>
            </a:r>
            <a:r>
              <a:rPr lang="en-US" dirty="0" err="1"/>
              <a:t>productName</a:t>
            </a:r>
            <a:r>
              <a:rPr lang="en-US" dirty="0"/>
              <a:t>", </a:t>
            </a:r>
            <a:r>
              <a:rPr lang="en-US" dirty="0" err="1"/>
              <a:t>productname</a:t>
            </a:r>
            <a:r>
              <a:rPr lang="en-US" dirty="0"/>
              <a:t>).</a:t>
            </a:r>
          </a:p>
          <a:p>
            <a:r>
              <a:rPr lang="en-US" dirty="0"/>
              <a:t>				append("</a:t>
            </a:r>
            <a:r>
              <a:rPr lang="en-US" dirty="0" err="1"/>
              <a:t>productType</a:t>
            </a:r>
            <a:r>
              <a:rPr lang="en-US" dirty="0"/>
              <a:t>", </a:t>
            </a:r>
            <a:r>
              <a:rPr lang="en-US" dirty="0" err="1"/>
              <a:t>producttype</a:t>
            </a:r>
            <a:r>
              <a:rPr lang="en-US" dirty="0"/>
              <a:t>).</a:t>
            </a:r>
          </a:p>
          <a:p>
            <a:r>
              <a:rPr lang="en-US" dirty="0"/>
              <a:t>				append("</a:t>
            </a:r>
            <a:r>
              <a:rPr lang="en-US" dirty="0" err="1"/>
              <a:t>reviewRating</a:t>
            </a:r>
            <a:r>
              <a:rPr lang="en-US" dirty="0"/>
              <a:t>", </a:t>
            </a:r>
            <a:r>
              <a:rPr lang="en-US" dirty="0" err="1"/>
              <a:t>reviewrating</a:t>
            </a:r>
            <a:r>
              <a:rPr lang="en-US" dirty="0"/>
              <a:t>).</a:t>
            </a:r>
          </a:p>
          <a:p>
            <a:r>
              <a:rPr lang="en-US" dirty="0"/>
              <a:t>				append("</a:t>
            </a:r>
            <a:r>
              <a:rPr lang="en-US" dirty="0" err="1"/>
              <a:t>reviewDate</a:t>
            </a:r>
            <a:r>
              <a:rPr lang="en-US" dirty="0"/>
              <a:t>", </a:t>
            </a:r>
            <a:r>
              <a:rPr lang="en-US" dirty="0" err="1"/>
              <a:t>reviewdate</a:t>
            </a:r>
            <a:r>
              <a:rPr lang="en-US" dirty="0"/>
              <a:t>).</a:t>
            </a:r>
          </a:p>
          <a:p>
            <a:r>
              <a:rPr lang="en-US" dirty="0"/>
              <a:t>				append("</a:t>
            </a:r>
            <a:r>
              <a:rPr lang="en-US" dirty="0" err="1"/>
              <a:t>reviewText</a:t>
            </a:r>
            <a:r>
              <a:rPr lang="en-US" dirty="0"/>
              <a:t>", </a:t>
            </a:r>
            <a:r>
              <a:rPr lang="en-US" dirty="0" err="1"/>
              <a:t>reviewtext</a:t>
            </a:r>
            <a:r>
              <a:rPr lang="en-US" dirty="0"/>
              <a:t>);</a:t>
            </a:r>
          </a:p>
          <a:p>
            <a:r>
              <a:rPr lang="en-US" dirty="0"/>
              <a:t>			</a:t>
            </a:r>
            <a:r>
              <a:rPr lang="en-US" dirty="0" err="1"/>
              <a:t>myReviews.insert</a:t>
            </a:r>
            <a:r>
              <a:rPr lang="en-US" dirty="0"/>
              <a:t>(doc);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580647"/>
            <a:ext cx="9236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Utility Function </a:t>
            </a:r>
            <a:r>
              <a:rPr lang="en-US" sz="2400" b="1">
                <a:latin typeface="+mj-lt"/>
              </a:rPr>
              <a:t>for Writing </a:t>
            </a:r>
            <a:r>
              <a:rPr lang="en-US" sz="2400" b="1" dirty="0">
                <a:latin typeface="+mj-lt"/>
              </a:rPr>
              <a:t>Reviews into Mongo database</a:t>
            </a:r>
            <a:endParaRPr lang="en-US" sz="2400" dirty="0">
              <a:latin typeface="+mj-lt"/>
            </a:endParaRPr>
          </a:p>
        </p:txBody>
      </p:sp>
      <p:sp>
        <p:nvSpPr>
          <p:cNvPr id="6" name="Line Callout 2 (Border and Accent Bar) 5"/>
          <p:cNvSpPr/>
          <p:nvPr/>
        </p:nvSpPr>
        <p:spPr bwMode="auto">
          <a:xfrm>
            <a:off x="9443237" y="3340802"/>
            <a:ext cx="2377702" cy="899894"/>
          </a:xfrm>
          <a:prstGeom prst="accentBorderCallout2">
            <a:avLst>
              <a:gd name="adj1" fmla="val 49628"/>
              <a:gd name="adj2" fmla="val -8333"/>
              <a:gd name="adj3" fmla="val 29639"/>
              <a:gd name="adj4" fmla="val -41583"/>
              <a:gd name="adj5" fmla="val -43165"/>
              <a:gd name="adj6" fmla="val -88250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Creating 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BasicObject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to insert data into database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Line Callout 2 (Border and Accent Bar) 5"/>
          <p:cNvSpPr/>
          <p:nvPr/>
        </p:nvSpPr>
        <p:spPr bwMode="auto">
          <a:xfrm>
            <a:off x="6838122" y="5298710"/>
            <a:ext cx="2312504" cy="881270"/>
          </a:xfrm>
          <a:prstGeom prst="accentBorderCallout2">
            <a:avLst>
              <a:gd name="adj1" fmla="val 49628"/>
              <a:gd name="adj2" fmla="val -8333"/>
              <a:gd name="adj3" fmla="val 29639"/>
              <a:gd name="adj4" fmla="val -41583"/>
              <a:gd name="adj5" fmla="val -43165"/>
              <a:gd name="adj6" fmla="val -88250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DbCollection.insert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Will insert data into database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Line Callout 2 (Border and Accent Bar) 5"/>
          <p:cNvSpPr/>
          <p:nvPr/>
        </p:nvSpPr>
        <p:spPr bwMode="auto">
          <a:xfrm>
            <a:off x="9508435" y="4417440"/>
            <a:ext cx="2312504" cy="881270"/>
          </a:xfrm>
          <a:prstGeom prst="accentBorderCallout2">
            <a:avLst>
              <a:gd name="adj1" fmla="val 49628"/>
              <a:gd name="adj2" fmla="val -8333"/>
              <a:gd name="adj3" fmla="val 29639"/>
              <a:gd name="adj4" fmla="val -41583"/>
              <a:gd name="adj5" fmla="val -40157"/>
              <a:gd name="adj6" fmla="val -108307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Specifying each column to insert value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466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6022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87433"/>
          </a:xfrm>
        </p:spPr>
        <p:txBody>
          <a:bodyPr>
            <a:normAutofit/>
          </a:bodyPr>
          <a:lstStyle/>
          <a:p>
            <a:r>
              <a:rPr lang="en-US" sz="2400" dirty="0"/>
              <a:t>2. Mongo DB - 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27438"/>
            <a:ext cx="10058400" cy="5181600"/>
          </a:xfrm>
        </p:spPr>
        <p:txBody>
          <a:bodyPr/>
          <a:lstStyle/>
          <a:p>
            <a:r>
              <a:rPr lang="en-US" dirty="0"/>
              <a:t>Select the Version, Platform as Windows and the version as ‘Windows Server 64 – bit 2008 R2 64 bit and later with SSL support x64’</a:t>
            </a:r>
          </a:p>
          <a:p>
            <a:r>
              <a:rPr lang="en-US" dirty="0"/>
              <a:t>Click on the ‘Download’ to begin the download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994D7F-2DB3-43C6-B0DA-286B3BEA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64" y="2423895"/>
            <a:ext cx="4591050" cy="3949473"/>
          </a:xfrm>
          <a:prstGeom prst="rect">
            <a:avLst/>
          </a:prstGeom>
        </p:spPr>
      </p:pic>
      <p:sp>
        <p:nvSpPr>
          <p:cNvPr id="15" name="Line Callout 2 (Border and Accent Bar) 5">
            <a:extLst>
              <a:ext uri="{FF2B5EF4-FFF2-40B4-BE49-F238E27FC236}">
                <a16:creationId xmlns:a16="http://schemas.microsoft.com/office/drawing/2014/main" id="{A7FCA70E-FB9D-45FE-B06E-92D8D7BE9192}"/>
              </a:ext>
            </a:extLst>
          </p:cNvPr>
          <p:cNvSpPr/>
          <p:nvPr/>
        </p:nvSpPr>
        <p:spPr bwMode="auto">
          <a:xfrm>
            <a:off x="9409043" y="3681523"/>
            <a:ext cx="2597426" cy="943486"/>
          </a:xfrm>
          <a:prstGeom prst="accentBorderCallout2">
            <a:avLst>
              <a:gd name="adj1" fmla="val 49628"/>
              <a:gd name="adj2" fmla="val -8333"/>
              <a:gd name="adj3" fmla="val 53502"/>
              <a:gd name="adj4" fmla="val -53562"/>
              <a:gd name="adj5" fmla="val 108175"/>
              <a:gd name="adj6" fmla="val -104455"/>
            </a:avLst>
          </a:prstGeom>
          <a:solidFill>
            <a:srgbClr val="A164F2"/>
          </a:solidFill>
          <a:ln w="28575">
            <a:solidFill>
              <a:srgbClr val="A164F2"/>
            </a:solidFill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Click on the Download Button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41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/>
          </a:bodyPr>
          <a:lstStyle/>
          <a:p>
            <a:r>
              <a:rPr lang="en-US" sz="2400" dirty="0"/>
              <a:t>2. Mongo DB - 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67481"/>
            <a:ext cx="10058400" cy="4804719"/>
          </a:xfrm>
        </p:spPr>
        <p:txBody>
          <a:bodyPr/>
          <a:lstStyle/>
          <a:p>
            <a:r>
              <a:rPr lang="en-US" dirty="0"/>
              <a:t>Please note the location of the folder where MongoDB is being downloaded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16247" y="2147244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/>
          </a:bodyPr>
          <a:lstStyle/>
          <a:p>
            <a:r>
              <a:rPr lang="en-US" sz="2400" dirty="0"/>
              <a:t>3. Mongo DB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5146"/>
            <a:ext cx="10058400" cy="4747054"/>
          </a:xfrm>
        </p:spPr>
        <p:txBody>
          <a:bodyPr/>
          <a:lstStyle/>
          <a:p>
            <a:r>
              <a:rPr lang="en-US" dirty="0"/>
              <a:t>To start the installation, go to the folder where MongoDB has been downloaded and double click on the installation file</a:t>
            </a:r>
          </a:p>
          <a:p>
            <a:r>
              <a:rPr lang="en-US" dirty="0"/>
              <a:t>This should open the MongoDB setup wizard as shown below</a:t>
            </a:r>
          </a:p>
          <a:p>
            <a:r>
              <a:rPr lang="en-US" dirty="0"/>
              <a:t>Click on ‘Next’ to proceed with the installation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A7E7E-D036-4924-8CA2-1BDD3E66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07" y="2954215"/>
            <a:ext cx="6722985" cy="32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2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8092"/>
          </a:xfrm>
        </p:spPr>
        <p:txBody>
          <a:bodyPr>
            <a:normAutofit/>
          </a:bodyPr>
          <a:lstStyle/>
          <a:p>
            <a:r>
              <a:rPr lang="en-US" sz="2400" dirty="0"/>
              <a:t>3. Mongo DB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85146"/>
            <a:ext cx="10058400" cy="4796481"/>
          </a:xfrm>
        </p:spPr>
        <p:txBody>
          <a:bodyPr/>
          <a:lstStyle/>
          <a:p>
            <a:r>
              <a:rPr lang="en-US" dirty="0"/>
              <a:t>Accept the license agreement and proceed by clicking on ‘Next’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129579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4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rmAutofit/>
          </a:bodyPr>
          <a:lstStyle/>
          <a:p>
            <a:r>
              <a:rPr lang="en-US" sz="2400" dirty="0"/>
              <a:t>3. Mongo DB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93341"/>
            <a:ext cx="10058400" cy="4878859"/>
          </a:xfrm>
        </p:spPr>
        <p:txBody>
          <a:bodyPr/>
          <a:lstStyle/>
          <a:p>
            <a:r>
              <a:rPr lang="en-US" dirty="0"/>
              <a:t>Select the setup type as ‘Complete’ and then click on ‘Next’</a:t>
            </a:r>
          </a:p>
          <a:p>
            <a:r>
              <a:rPr lang="en-US" dirty="0"/>
              <a:t>Since we are at the beginners level with MongoDB, hence, it is recommended that you select the setup type as ‘Complete’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4973" y="2903066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8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1834</TotalTime>
  <Words>2395</Words>
  <Application>Microsoft Office PowerPoint</Application>
  <PresentationFormat>Widescreen</PresentationFormat>
  <Paragraphs>245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Century Gothic</vt:lpstr>
      <vt:lpstr>Georgia</vt:lpstr>
      <vt:lpstr>Trebuchet MS</vt:lpstr>
      <vt:lpstr>Wingdings</vt:lpstr>
      <vt:lpstr>Wood Type</vt:lpstr>
      <vt:lpstr>MongoDB- Storing Reviews  Tutorial – 3, Download, Set up and Implementation</vt:lpstr>
      <vt:lpstr>PowerPoint Presentation</vt:lpstr>
      <vt:lpstr>1. Mongo DB - Overview</vt:lpstr>
      <vt:lpstr>2. Mongo DB - Download</vt:lpstr>
      <vt:lpstr>2. Mongo DB - Download</vt:lpstr>
      <vt:lpstr>2. Mongo DB - Download</vt:lpstr>
      <vt:lpstr>3. Mongo DB - Setup</vt:lpstr>
      <vt:lpstr>3. Mongo DB - Setup</vt:lpstr>
      <vt:lpstr>3. Mongo DB - Setup</vt:lpstr>
      <vt:lpstr>3. Mongo DB - Setup</vt:lpstr>
      <vt:lpstr>3. Mongo DB - Setup</vt:lpstr>
      <vt:lpstr>4. Mongo DB – Startup Instructions</vt:lpstr>
      <vt:lpstr>4. Mongo DB – Startup Instructions</vt:lpstr>
      <vt:lpstr>4. Mongo DB – Startup Instructions</vt:lpstr>
      <vt:lpstr>4. Mongo DB – Help command &amp; Documentation</vt:lpstr>
      <vt:lpstr>4. Mongo DB – Use a database</vt:lpstr>
      <vt:lpstr>4. Mongo DB – Create Collections</vt:lpstr>
      <vt:lpstr>4. Mongo DB – Display list of available databases</vt:lpstr>
      <vt:lpstr>4. Mongo DB – Show collections</vt:lpstr>
      <vt:lpstr>4. Mongo DB – Query data</vt:lpstr>
      <vt:lpstr>5. Compile and run</vt:lpstr>
      <vt:lpstr>5. Compile and run</vt:lpstr>
      <vt:lpstr>5. Compile and run</vt:lpstr>
      <vt:lpstr>5. Compile and run</vt:lpstr>
      <vt:lpstr>5. Compile and run</vt:lpstr>
      <vt:lpstr>Things to Remember Before Running your Application in localhost: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MongoDBDataStoreUtilities class to connect Database from Servlet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Professional 2013</dc:title>
  <dc:creator>Sudeep Kumar Satpathy</dc:creator>
  <cp:lastModifiedBy>Pradeep Kumar Lokesh</cp:lastModifiedBy>
  <cp:revision>414</cp:revision>
  <dcterms:created xsi:type="dcterms:W3CDTF">2014-08-28T16:32:08Z</dcterms:created>
  <dcterms:modified xsi:type="dcterms:W3CDTF">2020-09-30T19:46:46Z</dcterms:modified>
</cp:coreProperties>
</file>