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7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0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7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26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0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7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9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C484764-99E3-4049-9B17-2D0F5ED4F525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6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84764-99E3-4049-9B17-2D0F5ED4F525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0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737A-B7CB-4326-9359-ED7AAD729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811" y="2691311"/>
            <a:ext cx="8637073" cy="73768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84A24-3B84-4E55-8989-FA2E843FA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886" y="3536303"/>
            <a:ext cx="8637072" cy="529078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             Krishna </a:t>
            </a:r>
            <a:r>
              <a:rPr lang="en-IN" dirty="0" err="1"/>
              <a:t>vardhini</a:t>
            </a:r>
            <a:r>
              <a:rPr lang="en-IN" dirty="0"/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220572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970AFA-7B91-494B-889B-8670019B42F9}"/>
              </a:ext>
            </a:extLst>
          </p:cNvPr>
          <p:cNvSpPr txBox="1"/>
          <p:nvPr/>
        </p:nvSpPr>
        <p:spPr>
          <a:xfrm>
            <a:off x="102636" y="475861"/>
            <a:ext cx="6111551" cy="1996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at least 10 different queries to search data using a table</a:t>
            </a:r>
          </a:p>
          <a:p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</a:t>
            </a:r>
            <a:r>
              <a:rPr lang="en-IN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details of Maths: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course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coursename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'Maths'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464D3-029C-4179-BCEE-15EA4AB93AE7}"/>
              </a:ext>
            </a:extLst>
          </p:cNvPr>
          <p:cNvSpPr txBox="1"/>
          <p:nvPr/>
        </p:nvSpPr>
        <p:spPr>
          <a:xfrm>
            <a:off x="0" y="-22314"/>
            <a:ext cx="155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4164A-DC42-41C7-8944-E96D0EA5A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" y="2600956"/>
            <a:ext cx="438086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6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8EE893-6EB0-4E9E-9E67-AEFE765F6B60}"/>
              </a:ext>
            </a:extLst>
          </p:cNvPr>
          <p:cNvSpPr txBox="1"/>
          <p:nvPr/>
        </p:nvSpPr>
        <p:spPr>
          <a:xfrm>
            <a:off x="130628" y="85073"/>
            <a:ext cx="6102220" cy="144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</a:t>
            </a:r>
            <a:r>
              <a:rPr lang="en-IN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details of ‘CS’: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course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coursename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'CS'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8B96-6BB3-4BEE-BC40-51E8AA4F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524777"/>
            <a:ext cx="407860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72F797-B5E2-416B-8045-C6A6CAD60BD6}"/>
              </a:ext>
            </a:extLst>
          </p:cNvPr>
          <p:cNvSpPr txBox="1"/>
          <p:nvPr/>
        </p:nvSpPr>
        <p:spPr>
          <a:xfrm>
            <a:off x="363893" y="113065"/>
            <a:ext cx="6102220" cy="144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details of EEE with credit hours 3: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course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credithours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 and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coursename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'EEE'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A3C84-FBDB-446B-847A-33D35BF34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1655251"/>
            <a:ext cx="5113175" cy="44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3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29291-8553-48BA-BFA8-5C7152985B09}"/>
              </a:ext>
            </a:extLst>
          </p:cNvPr>
          <p:cNvSpPr txBox="1"/>
          <p:nvPr/>
        </p:nvSpPr>
        <p:spPr>
          <a:xfrm>
            <a:off x="447869" y="261256"/>
            <a:ext cx="6876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Students list whose GPA above 85: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student_1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&gt; 85.0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E8670-3452-47F5-AFE0-508CB2E2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9" y="1383845"/>
            <a:ext cx="4282752" cy="44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8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FAC77-BFC1-45E0-9804-BC952F754093}"/>
              </a:ext>
            </a:extLst>
          </p:cNvPr>
          <p:cNvSpPr txBox="1"/>
          <p:nvPr/>
        </p:nvSpPr>
        <p:spPr>
          <a:xfrm>
            <a:off x="279918" y="308409"/>
            <a:ext cx="71659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List of Female students: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,"Student Name"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student_1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gender= 'F'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84C18-17C5-4258-9640-220E569E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1522167"/>
            <a:ext cx="3281818" cy="43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FED9D0-EB60-4745-AEF3-4EEBA68CD1F9}"/>
              </a:ext>
            </a:extLst>
          </p:cNvPr>
          <p:cNvSpPr txBox="1"/>
          <p:nvPr/>
        </p:nvSpPr>
        <p:spPr>
          <a:xfrm>
            <a:off x="158621" y="630016"/>
            <a:ext cx="61022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List of students between age 21 to 25: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select "Student Name",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major,address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From student_1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where age between 21  and  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BF5A1-0341-4C35-A0DE-0AF72DA1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1" y="1953455"/>
            <a:ext cx="4252328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3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9536F-3648-419F-8568-C311A845E423}"/>
              </a:ext>
            </a:extLst>
          </p:cNvPr>
          <p:cNvSpPr txBox="1"/>
          <p:nvPr/>
        </p:nvSpPr>
        <p:spPr>
          <a:xfrm>
            <a:off x="317241" y="429208"/>
            <a:ext cx="5896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7. Students of physics department: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,"Student Name"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student_1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major = '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Phy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D6F45-E6F6-4769-B811-E0CC6462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3" y="1746941"/>
            <a:ext cx="2948031" cy="430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1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CDD1D-C605-4ABA-8D77-AEAF5D1E9495}"/>
              </a:ext>
            </a:extLst>
          </p:cNvPr>
          <p:cNvSpPr txBox="1"/>
          <p:nvPr/>
        </p:nvSpPr>
        <p:spPr>
          <a:xfrm>
            <a:off x="438539" y="326571"/>
            <a:ext cx="5579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8"/>
            </a:pP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Details of course and students list from student_1 and course relation 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*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Student_1,course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course.coursename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student_1.major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DA2CF-70BC-4751-94A6-A7CB33C2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1" y="1803899"/>
            <a:ext cx="7445827" cy="41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574DFC-78EE-48E0-A57A-130639965F89}"/>
              </a:ext>
            </a:extLst>
          </p:cNvPr>
          <p:cNvSpPr txBox="1"/>
          <p:nvPr/>
        </p:nvSpPr>
        <p:spPr>
          <a:xfrm>
            <a:off x="335902" y="214605"/>
            <a:ext cx="7277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. Search list of CS students  from student_1,course relation: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*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course,student_1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course.coursename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'CS' and student_1.major = 'CS'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C4240-51FC-442D-806A-2FDD5993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1766577"/>
            <a:ext cx="9024578" cy="42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1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AF2C89-0F05-4BBF-B1EF-5F500F940233}"/>
              </a:ext>
            </a:extLst>
          </p:cNvPr>
          <p:cNvSpPr txBox="1"/>
          <p:nvPr/>
        </p:nvSpPr>
        <p:spPr>
          <a:xfrm>
            <a:off x="354563" y="363894"/>
            <a:ext cx="8145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10.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Student list whose </a:t>
            </a:r>
            <a:r>
              <a:rPr lang="en-US" sz="16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coursename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 and major are same: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*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student_1 LEFT outer join course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 student_1.major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course.coursename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F0F24-85A7-4B81-ACB9-EA2747073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" y="1533059"/>
            <a:ext cx="8270305" cy="46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C022-D566-44C6-99D7-B6F0B659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EERD of 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94DC9-34B0-4446-ABFD-73E2700F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323464"/>
            <a:ext cx="7463821" cy="30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4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54F56-8B72-4A0B-B698-697F3BDC4A72}"/>
              </a:ext>
            </a:extLst>
          </p:cNvPr>
          <p:cNvSpPr txBox="1"/>
          <p:nvPr/>
        </p:nvSpPr>
        <p:spPr>
          <a:xfrm>
            <a:off x="0" y="358140"/>
            <a:ext cx="145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METADATA 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4CE7F7-D312-4F43-A898-9906AE443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14301"/>
              </p:ext>
            </p:extLst>
          </p:nvPr>
        </p:nvGraphicFramePr>
        <p:xfrm>
          <a:off x="228599" y="937260"/>
          <a:ext cx="5646421" cy="420648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3025">
                  <a:extLst>
                    <a:ext uri="{9D8B030D-6E8A-4147-A177-3AD203B41FA5}">
                      <a16:colId xmlns:a16="http://schemas.microsoft.com/office/drawing/2014/main" val="342494401"/>
                    </a:ext>
                  </a:extLst>
                </a:gridCol>
                <a:gridCol w="645640">
                  <a:extLst>
                    <a:ext uri="{9D8B030D-6E8A-4147-A177-3AD203B41FA5}">
                      <a16:colId xmlns:a16="http://schemas.microsoft.com/office/drawing/2014/main" val="2176011104"/>
                    </a:ext>
                  </a:extLst>
                </a:gridCol>
                <a:gridCol w="2246361">
                  <a:extLst>
                    <a:ext uri="{9D8B030D-6E8A-4147-A177-3AD203B41FA5}">
                      <a16:colId xmlns:a16="http://schemas.microsoft.com/office/drawing/2014/main" val="3123948059"/>
                    </a:ext>
                  </a:extLst>
                </a:gridCol>
                <a:gridCol w="1721395">
                  <a:extLst>
                    <a:ext uri="{9D8B030D-6E8A-4147-A177-3AD203B41FA5}">
                      <a16:colId xmlns:a16="http://schemas.microsoft.com/office/drawing/2014/main" val="3528650259"/>
                    </a:ext>
                  </a:extLst>
                </a:gridCol>
              </a:tblGrid>
              <a:tr h="2445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 dirty="0">
                          <a:effectLst/>
                        </a:rPr>
                        <a:t>Entity : Student_1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extLst>
                  <a:ext uri="{0D108BD9-81ED-4DB2-BD59-A6C34878D82A}">
                    <a16:rowId xmlns:a16="http://schemas.microsoft.com/office/drawing/2014/main" val="20987671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Attributes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Datatype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</a:rPr>
                        <a:t>Description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</a:rPr>
                        <a:t>Required/Optional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3144507767"/>
                  </a:ext>
                </a:extLst>
              </a:tr>
              <a:tr h="245097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Student Id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char(4)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Student Id with alpha numeric charaters (primary key)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509037575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Student Name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varchar(20)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Student first name and last name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2754518193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Address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varchar(50)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 dirty="0">
                          <a:effectLst/>
                        </a:rPr>
                        <a:t>Student address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1619225982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Major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char(10)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Student Major of the degree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264602950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GPA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double(4)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Average Grade details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optional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765366562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Age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int(2)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Age of the student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3092071006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Gender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char(6)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Male or female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2742542958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extLst>
                  <a:ext uri="{0D108BD9-81ED-4DB2-BD59-A6C34878D82A}">
                    <a16:rowId xmlns:a16="http://schemas.microsoft.com/office/drawing/2014/main" val="1573950022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Entity : Course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extLst>
                  <a:ext uri="{0D108BD9-81ED-4DB2-BD59-A6C34878D82A}">
                    <a16:rowId xmlns:a16="http://schemas.microsoft.com/office/drawing/2014/main" val="466336928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Attributes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Datatype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Description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</a:rPr>
                        <a:t>Required/Optional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854616619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Course Id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char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Course Id as alpha numeric character(primary key)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2782636341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Course Name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varchar(10)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course name as variable character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3268449684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Course Hours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time(8)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Course time window in hours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4056337586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extLst>
                  <a:ext uri="{0D108BD9-81ED-4DB2-BD59-A6C34878D82A}">
                    <a16:rowId xmlns:a16="http://schemas.microsoft.com/office/drawing/2014/main" val="1334739152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Entity : Section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extLst>
                  <a:ext uri="{0D108BD9-81ED-4DB2-BD59-A6C34878D82A}">
                    <a16:rowId xmlns:a16="http://schemas.microsoft.com/office/drawing/2014/main" val="186949444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Attributes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Datatype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Description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</a:rPr>
                        <a:t>Required/Optional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1222983279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Section number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char(2)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Section number  of the course as identifying key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1178338981"/>
                  </a:ext>
                </a:extLst>
              </a:tr>
              <a:tr h="245097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semester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char(2)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semester details (fall/spring/summer) as identifying key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328385378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class time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time(8)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Section time window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 dirty="0">
                          <a:effectLst/>
                        </a:rPr>
                        <a:t>Required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512125091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class strength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int(2)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Total strength of each section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 dirty="0">
                          <a:effectLst/>
                        </a:rPr>
                        <a:t>optional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40522144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7D1731-1F18-4EAD-9B58-60869DB13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71029"/>
              </p:ext>
            </p:extLst>
          </p:nvPr>
        </p:nvGraphicFramePr>
        <p:xfrm>
          <a:off x="6096000" y="937260"/>
          <a:ext cx="5867400" cy="420648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73454">
                  <a:extLst>
                    <a:ext uri="{9D8B030D-6E8A-4147-A177-3AD203B41FA5}">
                      <a16:colId xmlns:a16="http://schemas.microsoft.com/office/drawing/2014/main" val="1531039109"/>
                    </a:ext>
                  </a:extLst>
                </a:gridCol>
                <a:gridCol w="670908">
                  <a:extLst>
                    <a:ext uri="{9D8B030D-6E8A-4147-A177-3AD203B41FA5}">
                      <a16:colId xmlns:a16="http://schemas.microsoft.com/office/drawing/2014/main" val="2331614326"/>
                    </a:ext>
                  </a:extLst>
                </a:gridCol>
                <a:gridCol w="2289946">
                  <a:extLst>
                    <a:ext uri="{9D8B030D-6E8A-4147-A177-3AD203B41FA5}">
                      <a16:colId xmlns:a16="http://schemas.microsoft.com/office/drawing/2014/main" val="2679541278"/>
                    </a:ext>
                  </a:extLst>
                </a:gridCol>
                <a:gridCol w="1833092">
                  <a:extLst>
                    <a:ext uri="{9D8B030D-6E8A-4147-A177-3AD203B41FA5}">
                      <a16:colId xmlns:a16="http://schemas.microsoft.com/office/drawing/2014/main" val="3004950863"/>
                    </a:ext>
                  </a:extLst>
                </a:gridCol>
              </a:tblGrid>
              <a:tr h="2661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 : Faculty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1695218724"/>
                  </a:ext>
                </a:extLst>
              </a:tr>
              <a:tr h="37257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Attributes 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Required/Optional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388802149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Faculty Id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int(5)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Faculty Id in numbers(primary Key)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2162555102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Faculty Name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varchar(15)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Faculty first name and last name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967588931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Designation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char(15)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Designation of the faculty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1205083994"/>
                  </a:ext>
                </a:extLst>
              </a:tr>
              <a:tr h="2069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the faculty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2060571716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1697618590"/>
                  </a:ext>
                </a:extLst>
              </a:tr>
              <a:tr h="206985"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 : Department</a:t>
                      </a:r>
                    </a:p>
                  </a:txBody>
                  <a:tcPr marL="6804" marR="6804" marT="6804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3642884889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Attributes 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Required/Optional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662555042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 id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char(5)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Id(primary key)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330740584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Name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char(10)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Name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2031877404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varchar(15)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building name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3773848574"/>
                  </a:ext>
                </a:extLst>
              </a:tr>
              <a:tr h="2069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Number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int(10)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phone number with extension number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3447146445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1596548929"/>
                  </a:ext>
                </a:extLst>
              </a:tr>
              <a:tr h="2069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 : Staff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2373029312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Attributes 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Required/Optional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3543962727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 Id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char(5)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 member id (primary key)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543738810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 name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varchar(15)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 member name 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2596011789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varchar(20)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the staff member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2671975841"/>
                  </a:ext>
                </a:extLst>
              </a:tr>
              <a:tr h="15663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number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int(10)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digit phone number</a:t>
                      </a: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1146469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55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A58BA-9FFE-4382-A831-E119077C8DAD}"/>
              </a:ext>
            </a:extLst>
          </p:cNvPr>
          <p:cNvSpPr txBox="1"/>
          <p:nvPr/>
        </p:nvSpPr>
        <p:spPr>
          <a:xfrm>
            <a:off x="0" y="358140"/>
            <a:ext cx="145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A26B1-9AAF-4232-A2B3-877040D57DD3}"/>
              </a:ext>
            </a:extLst>
          </p:cNvPr>
          <p:cNvSpPr txBox="1"/>
          <p:nvPr/>
        </p:nvSpPr>
        <p:spPr>
          <a:xfrm>
            <a:off x="160020" y="807720"/>
            <a:ext cx="9212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Create at least one or two tables of the  design.                                                Output: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CREATE TABLE student_1(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Sid char(4) PRIMARY KEY,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"Student Name" varchar(20),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Address varchar(20),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Major char(4),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GPA DECIMAL,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Age int,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Gender char(6));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86B2EA-14F8-486D-8A4C-3A0667B44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161812"/>
            <a:ext cx="4512356" cy="31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4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34B83B-0539-415D-AC1B-135C365668FE}"/>
              </a:ext>
            </a:extLst>
          </p:cNvPr>
          <p:cNvSpPr txBox="1"/>
          <p:nvPr/>
        </p:nvSpPr>
        <p:spPr>
          <a:xfrm>
            <a:off x="220980" y="792005"/>
            <a:ext cx="53721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2. Insert at least 15 tuples (rows) into each table using SQL queries.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(1,'Alisha','301 Lakeview St','CS',87.2, 22,'F');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(2,'Andrew','302 Lakeview St','EEE',82, 21, 'M');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(3,'Alice', '303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St.Francis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St','ECE',83,22,'F');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(4,'Cecillia','304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St.Francis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St','Phy',85.4,23,'F');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(5,'Mathew','305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St.Francis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St','Math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', 86.4,26,'M');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(6,'Sharon','306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St.Luis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St','CS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', 86.4,25,'F');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(7,'Mark', '307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St.Luis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St','CS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', 87.4,26,'M');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(8,'Melvin', '407 Brooke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','CS', 88.4,26,'M');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(9,'Cristina','407 Brooke st','EEE',87.4,27,'F');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(10,'Ann','408 Cathedral st','ECE',88.4,27,'F');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(11,'Kris','409 Cathedral st','Phy',85.4,26,'F');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(12,'Sai','409 Sterling Avenue','Math',84.4,28,'M');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(13,'Dev','410 Sterling Avenue','Math',88.4,28,'M');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(14,'Juliet','410 Sterling Avenue','Phy',88.4,25,'F');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student_1 VALUES (15,'Jan','411 KNK Avenue','Phy',87.4,25,'F');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C0B90-8304-45EE-B8B1-3F47E027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792005"/>
            <a:ext cx="5731510" cy="3696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198B48-606F-412E-A263-7CDFE1C56B81}"/>
              </a:ext>
            </a:extLst>
          </p:cNvPr>
          <p:cNvSpPr txBox="1"/>
          <p:nvPr/>
        </p:nvSpPr>
        <p:spPr>
          <a:xfrm>
            <a:off x="6096000" y="455176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78F34-A172-4EAC-899A-5079E781C940}"/>
              </a:ext>
            </a:extLst>
          </p:cNvPr>
          <p:cNvSpPr txBox="1"/>
          <p:nvPr/>
        </p:nvSpPr>
        <p:spPr>
          <a:xfrm>
            <a:off x="106680" y="224343"/>
            <a:ext cx="145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 QUERY</a:t>
            </a:r>
          </a:p>
        </p:txBody>
      </p:sp>
    </p:spTree>
    <p:extLst>
      <p:ext uri="{BB962C8B-B14F-4D97-AF65-F5344CB8AC3E}">
        <p14:creationId xmlns:p14="http://schemas.microsoft.com/office/powerpoint/2010/main" val="265581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E7884-2A62-49AF-A8C2-73E97C2D8F4C}"/>
              </a:ext>
            </a:extLst>
          </p:cNvPr>
          <p:cNvSpPr txBox="1"/>
          <p:nvPr/>
        </p:nvSpPr>
        <p:spPr>
          <a:xfrm>
            <a:off x="106680" y="224343"/>
            <a:ext cx="145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 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41257-7FCF-4BF3-B21C-0B7C8F0DC19F}"/>
              </a:ext>
            </a:extLst>
          </p:cNvPr>
          <p:cNvSpPr txBox="1"/>
          <p:nvPr/>
        </p:nvSpPr>
        <p:spPr>
          <a:xfrm>
            <a:off x="213360" y="693420"/>
            <a:ext cx="5204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3.Modify (add and delete) columns of a table using SQL queries.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ALTER TABLE student_1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Course_id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CHAR(15);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0029B-1613-4D29-AAA5-6B4C5A40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954847"/>
            <a:ext cx="5731510" cy="34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A08A8B-1D50-475F-8268-6728105D4B2D}"/>
              </a:ext>
            </a:extLst>
          </p:cNvPr>
          <p:cNvSpPr txBox="1"/>
          <p:nvPr/>
        </p:nvSpPr>
        <p:spPr>
          <a:xfrm>
            <a:off x="106680" y="224343"/>
            <a:ext cx="54787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 QUERY</a:t>
            </a:r>
          </a:p>
          <a:p>
            <a:endParaRPr lang="en-IN" dirty="0"/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4.Delete a column of a table using SQL queries.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ALTER TABLE student_1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DROP COLUMN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Course_id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EB03B-8612-46EB-AB56-D24A985F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981200"/>
            <a:ext cx="5238161" cy="36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0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7E91B-538F-4818-B299-F5C860380042}"/>
              </a:ext>
            </a:extLst>
          </p:cNvPr>
          <p:cNvSpPr txBox="1"/>
          <p:nvPr/>
        </p:nvSpPr>
        <p:spPr>
          <a:xfrm>
            <a:off x="0" y="15008"/>
            <a:ext cx="155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SQL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26384-4579-48B4-877C-839F97FC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6" y="1253954"/>
            <a:ext cx="3788228" cy="3679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26A73-8ACF-430F-8C36-BF635616B233}"/>
              </a:ext>
            </a:extLst>
          </p:cNvPr>
          <p:cNvSpPr txBox="1"/>
          <p:nvPr/>
        </p:nvSpPr>
        <p:spPr>
          <a:xfrm>
            <a:off x="130629" y="569167"/>
            <a:ext cx="886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one table using SQL queries: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1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81443-C862-4A3D-B417-560DFA3B365A}"/>
              </a:ext>
            </a:extLst>
          </p:cNvPr>
          <p:cNvSpPr txBox="1"/>
          <p:nvPr/>
        </p:nvSpPr>
        <p:spPr>
          <a:xfrm>
            <a:off x="242596" y="793102"/>
            <a:ext cx="8761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Restore the deleted column to the table by item 4 using SQL queries</a:t>
            </a:r>
          </a:p>
          <a:p>
            <a:r>
              <a:rPr lang="en-US" dirty="0"/>
              <a:t>Restore the removed table by item 6 using SQL queries.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C64AF-1AE6-42A9-88FD-117597328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4428308"/>
            <a:ext cx="4488024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A6CA0D-3FC4-4F87-8D8F-838C6CECFC51}"/>
              </a:ext>
            </a:extLst>
          </p:cNvPr>
          <p:cNvSpPr txBox="1"/>
          <p:nvPr/>
        </p:nvSpPr>
        <p:spPr>
          <a:xfrm>
            <a:off x="0" y="-22314"/>
            <a:ext cx="155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SQL 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7DBC3-2007-4E1F-82ED-14FCD968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913" y="1719674"/>
            <a:ext cx="3501491" cy="3259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C6DD7-25E7-481C-B17B-C33FB6430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134" y="1720332"/>
            <a:ext cx="3265714" cy="3679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06D135-B7A2-43CB-9057-76B56DE00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45" y="1720332"/>
            <a:ext cx="3863675" cy="23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391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1145</Words>
  <Application>Microsoft Office PowerPoint</Application>
  <PresentationFormat>Widescreen</PresentationFormat>
  <Paragraphs>236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Gallery</vt:lpstr>
      <vt:lpstr>    University Database</vt:lpstr>
      <vt:lpstr>EERD of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University Database</dc:title>
  <dc:creator>KRISHNA VARDHINI</dc:creator>
  <cp:lastModifiedBy>KRISHNA VARDHINI</cp:lastModifiedBy>
  <cp:revision>25</cp:revision>
  <dcterms:created xsi:type="dcterms:W3CDTF">2022-04-09T01:54:01Z</dcterms:created>
  <dcterms:modified xsi:type="dcterms:W3CDTF">2022-04-11T16:42:19Z</dcterms:modified>
</cp:coreProperties>
</file>