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7" r:id="rId1"/>
  </p:sldMasterIdLst>
  <p:notesMasterIdLst>
    <p:notesMasterId r:id="rId23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75" r:id="rId10"/>
    <p:sldId id="276" r:id="rId11"/>
    <p:sldId id="264" r:id="rId12"/>
    <p:sldId id="263" r:id="rId13"/>
    <p:sldId id="265" r:id="rId14"/>
    <p:sldId id="266" r:id="rId15"/>
    <p:sldId id="267" r:id="rId16"/>
    <p:sldId id="268" r:id="rId17"/>
    <p:sldId id="274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C7F191-5B05-436D-B793-2F65947A3D33}" type="datetimeFigureOut">
              <a:rPr lang="en-IN" smtClean="0"/>
              <a:t>13-04-2022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F35BA-0F3D-426C-B1BC-77D8ED13B3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266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561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7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94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55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98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1471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5148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243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6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89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67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84764-99E3-4049-9B17-2D0F5ED4F525}" type="datetimeFigureOut">
              <a:rPr lang="en-IN" smtClean="0"/>
              <a:t>12-04-2022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702C5F9-D45E-4D6F-AA8A-C366C3B14A6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752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E737A-B7CB-4326-9359-ED7AAD7297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284A24-3B84-4E55-8989-FA2E843FA0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                                                                                                 Krishna </a:t>
            </a:r>
            <a:r>
              <a:rPr lang="en-IN" dirty="0" err="1"/>
              <a:t>vardhini</a:t>
            </a:r>
            <a:r>
              <a:rPr lang="en-IN" dirty="0"/>
              <a:t> 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3573F6-61FA-41AE-A695-A710F1A757FD}"/>
              </a:ext>
            </a:extLst>
          </p:cNvPr>
          <p:cNvSpPr/>
          <p:nvPr/>
        </p:nvSpPr>
        <p:spPr>
          <a:xfrm>
            <a:off x="3929005" y="2691311"/>
            <a:ext cx="394210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University Database</a:t>
            </a:r>
            <a:endParaRPr lang="en-IN" sz="36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05726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7558A3-400C-4A40-AB69-243359C6EFBF}"/>
              </a:ext>
            </a:extLst>
          </p:cNvPr>
          <p:cNvSpPr txBox="1"/>
          <p:nvPr/>
        </p:nvSpPr>
        <p:spPr>
          <a:xfrm>
            <a:off x="186612" y="263203"/>
            <a:ext cx="6102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u="sng" dirty="0"/>
              <a:t> Course Relation: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6DC53-D4C8-471A-8A71-BE5C4493C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889744"/>
            <a:ext cx="3749365" cy="3772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6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F81443-C862-4A3D-B417-560DFA3B365A}"/>
              </a:ext>
            </a:extLst>
          </p:cNvPr>
          <p:cNvSpPr txBox="1"/>
          <p:nvPr/>
        </p:nvSpPr>
        <p:spPr>
          <a:xfrm>
            <a:off x="65314" y="522514"/>
            <a:ext cx="876144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Query to list  Faculty name whose salary &gt;3000: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"Faculty Name"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salary in (select salary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salary &gt; '3000');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FF7886-36CA-4A81-AC6B-C22ABBF50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08" y="522514"/>
            <a:ext cx="4719413" cy="54117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E33B0C-F68B-4727-AD84-263882534922}"/>
              </a:ext>
            </a:extLst>
          </p:cNvPr>
          <p:cNvSpPr txBox="1"/>
          <p:nvPr/>
        </p:nvSpPr>
        <p:spPr>
          <a:xfrm>
            <a:off x="65314" y="78924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FC7C5-4F81-4908-975F-CC502A575E53}"/>
              </a:ext>
            </a:extLst>
          </p:cNvPr>
          <p:cNvSpPr txBox="1"/>
          <p:nvPr/>
        </p:nvSpPr>
        <p:spPr>
          <a:xfrm>
            <a:off x="4659086" y="78924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913339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7E91B-538F-4818-B299-F5C860380042}"/>
              </a:ext>
            </a:extLst>
          </p:cNvPr>
          <p:cNvSpPr txBox="1"/>
          <p:nvPr/>
        </p:nvSpPr>
        <p:spPr>
          <a:xfrm>
            <a:off x="130629" y="239943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626A73-8ACF-430F-8C36-BF635616B233}"/>
              </a:ext>
            </a:extLst>
          </p:cNvPr>
          <p:cNvSpPr txBox="1"/>
          <p:nvPr/>
        </p:nvSpPr>
        <p:spPr>
          <a:xfrm>
            <a:off x="130629" y="933059"/>
            <a:ext cx="886408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Query to find Course id of CS department: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"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courseid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course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coursename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 = 'CS' and </a:t>
            </a:r>
          </a:p>
          <a:p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courseid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not in (select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courseid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course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coursename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'EEE')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A276D-D596-4DB9-A6B2-95C7C2979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669" y="933060"/>
            <a:ext cx="3924640" cy="52201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2E84AA1-94A3-4DC5-8601-B34EF9F0F16A}"/>
              </a:ext>
            </a:extLst>
          </p:cNvPr>
          <p:cNvSpPr txBox="1"/>
          <p:nvPr/>
        </p:nvSpPr>
        <p:spPr>
          <a:xfrm>
            <a:off x="4394718" y="213975"/>
            <a:ext cx="6102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883109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970AFA-7B91-494B-889B-8670019B42F9}"/>
              </a:ext>
            </a:extLst>
          </p:cNvPr>
          <p:cNvSpPr txBox="1"/>
          <p:nvPr/>
        </p:nvSpPr>
        <p:spPr>
          <a:xfrm>
            <a:off x="102636" y="727788"/>
            <a:ext cx="611155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Query to find the Number of Faculty in ‘CS’ department:</a:t>
            </a: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count (distinct "Faculty Id")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faculty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(department) in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department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faculty</a:t>
            </a:r>
          </a:p>
          <a:p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department = 'CS')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D464D3-029C-4179-BCEE-15EA4AB93AE7}"/>
              </a:ext>
            </a:extLst>
          </p:cNvPr>
          <p:cNvSpPr txBox="1"/>
          <p:nvPr/>
        </p:nvSpPr>
        <p:spPr>
          <a:xfrm>
            <a:off x="102636" y="156914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1C3C8-BCFF-48D3-A907-72FCFE349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320" y="727788"/>
            <a:ext cx="5189670" cy="52757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496FD-4B8C-4851-8E30-A41580444241}"/>
              </a:ext>
            </a:extLst>
          </p:cNvPr>
          <p:cNvSpPr txBox="1"/>
          <p:nvPr/>
        </p:nvSpPr>
        <p:spPr>
          <a:xfrm>
            <a:off x="5208027" y="156914"/>
            <a:ext cx="1006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719263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8EE893-6EB0-4E9E-9E67-AEFE765F6B60}"/>
              </a:ext>
            </a:extLst>
          </p:cNvPr>
          <p:cNvSpPr txBox="1"/>
          <p:nvPr/>
        </p:nvSpPr>
        <p:spPr>
          <a:xfrm>
            <a:off x="130628" y="10429"/>
            <a:ext cx="6102220" cy="3272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u="sng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to list  Faculty of  Physics Department: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"Faculty Id", "Faculty Name"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faculty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(department) 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department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faculty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department = '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phy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')</a:t>
            </a: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2C88C-5D6B-41EE-9506-84700DEA2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3365" y="780188"/>
            <a:ext cx="4458086" cy="5238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906F8EF-23AD-4647-B80F-E5BAC2DAF7D7}"/>
              </a:ext>
            </a:extLst>
          </p:cNvPr>
          <p:cNvSpPr txBox="1"/>
          <p:nvPr/>
        </p:nvSpPr>
        <p:spPr>
          <a:xfrm>
            <a:off x="130628" y="165101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1E55D-8C06-4232-9B09-DF6D31194586}"/>
              </a:ext>
            </a:extLst>
          </p:cNvPr>
          <p:cNvSpPr txBox="1"/>
          <p:nvPr/>
        </p:nvSpPr>
        <p:spPr>
          <a:xfrm>
            <a:off x="5153608" y="165101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71689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72F797-B5E2-416B-8045-C6A6CAD60BD6}"/>
              </a:ext>
            </a:extLst>
          </p:cNvPr>
          <p:cNvSpPr txBox="1"/>
          <p:nvPr/>
        </p:nvSpPr>
        <p:spPr>
          <a:xfrm>
            <a:off x="363893" y="-36225"/>
            <a:ext cx="6102220" cy="40046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b="1" u="sng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u="sng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Query to List  Students </a:t>
            </a:r>
            <a:r>
              <a:rPr lang="en-US" sz="1600" u="sng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 faculty details: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*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student_1,faculty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("Student Name", "Faculty Name")in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(select "Student Name", "Faculty Name"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student_1,faculty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where student_1.major = </a:t>
            </a:r>
            <a:r>
              <a:rPr lang="en-US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faculty.department</a:t>
            </a: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6446D-88EF-4F90-8171-6CE83D1F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2148" y="762127"/>
            <a:ext cx="7425959" cy="44566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BFA40E-77A3-4730-B333-B87B3015DC23}"/>
              </a:ext>
            </a:extLst>
          </p:cNvPr>
          <p:cNvSpPr txBox="1"/>
          <p:nvPr/>
        </p:nvSpPr>
        <p:spPr>
          <a:xfrm>
            <a:off x="102636" y="119591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F789D-6828-4D05-B027-C2EA8E05CFED}"/>
              </a:ext>
            </a:extLst>
          </p:cNvPr>
          <p:cNvSpPr txBox="1"/>
          <p:nvPr/>
        </p:nvSpPr>
        <p:spPr>
          <a:xfrm>
            <a:off x="5318760" y="119591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4263432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5B50FC-34EA-4CA1-BC33-2D62374F6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867" y="127004"/>
            <a:ext cx="7666145" cy="4706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8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FED9D0-EB60-4745-AEF3-4EEBA68CD1F9}"/>
              </a:ext>
            </a:extLst>
          </p:cNvPr>
          <p:cNvSpPr txBox="1"/>
          <p:nvPr/>
        </p:nvSpPr>
        <p:spPr>
          <a:xfrm>
            <a:off x="158621" y="630016"/>
            <a:ext cx="61022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Query to find salary Details for faculty with designation - Professor:</a:t>
            </a:r>
          </a:p>
          <a:p>
            <a:endParaRPr lang="en-IN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"Faculty Name", Salary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(salary) in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(select salary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designation = 'Professor');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5C5338-CCE8-4B6E-B94D-7B8B6C371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8166" y="630016"/>
            <a:ext cx="4854361" cy="5243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0F2F69-A3F3-4658-945F-DA349138A0C2}"/>
              </a:ext>
            </a:extLst>
          </p:cNvPr>
          <p:cNvSpPr txBox="1"/>
          <p:nvPr/>
        </p:nvSpPr>
        <p:spPr>
          <a:xfrm>
            <a:off x="102636" y="119591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2A8D13-0444-4520-B7C2-042476D3917A}"/>
              </a:ext>
            </a:extLst>
          </p:cNvPr>
          <p:cNvSpPr txBox="1"/>
          <p:nvPr/>
        </p:nvSpPr>
        <p:spPr>
          <a:xfrm>
            <a:off x="6025087" y="119591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3404034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C9536F-3648-419F-8568-C311A845E423}"/>
              </a:ext>
            </a:extLst>
          </p:cNvPr>
          <p:cNvSpPr txBox="1"/>
          <p:nvPr/>
        </p:nvSpPr>
        <p:spPr>
          <a:xfrm>
            <a:off x="87086" y="763427"/>
            <a:ext cx="589694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Query to find </a:t>
            </a:r>
            <a:r>
              <a:rPr lang="en-IN" sz="1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Avg</a:t>
            </a:r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Salary of CS department:</a:t>
            </a:r>
          </a:p>
          <a:p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avg(salary)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(salary) in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(select salary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department = 'CS');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6DF02-B49A-4D7C-96B0-28F53C76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078" y="779816"/>
            <a:ext cx="4663844" cy="38103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6B3A59-F705-42D7-AD01-36A16AB9C0C2}"/>
              </a:ext>
            </a:extLst>
          </p:cNvPr>
          <p:cNvSpPr txBox="1"/>
          <p:nvPr/>
        </p:nvSpPr>
        <p:spPr>
          <a:xfrm>
            <a:off x="87086" y="176902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41B6D1-A6AA-4308-83C1-B884671F3172}"/>
              </a:ext>
            </a:extLst>
          </p:cNvPr>
          <p:cNvSpPr txBox="1"/>
          <p:nvPr/>
        </p:nvSpPr>
        <p:spPr>
          <a:xfrm>
            <a:off x="4058816" y="166661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0120138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1CDD1D-C605-4ABA-8D77-AEAF5D1E9495}"/>
              </a:ext>
            </a:extLst>
          </p:cNvPr>
          <p:cNvSpPr txBox="1"/>
          <p:nvPr/>
        </p:nvSpPr>
        <p:spPr>
          <a:xfrm>
            <a:off x="261258" y="597159"/>
            <a:ext cx="557970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Query to find department </a:t>
            </a:r>
            <a:r>
              <a:rPr lang="en-US" sz="1600" u="sng" dirty="0" err="1">
                <a:latin typeface="Calibri" panose="020F0502020204030204" pitchFamily="34" charset="0"/>
                <a:cs typeface="Calibri" panose="020F0502020204030204" pitchFamily="34" charset="0"/>
              </a:rPr>
              <a:t>withMaximum</a:t>
            </a:r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 salary :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max_salary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(value) as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(select max(salary)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faculty.department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"Faculty Name"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faculty,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max_salary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faculty.salary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max_salary.value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1A49E7-A420-4E0E-9686-0AE51689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4353" y="653142"/>
            <a:ext cx="3939881" cy="3665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4D348B-9FFD-4BED-95F9-CF85DB2B89AC}"/>
              </a:ext>
            </a:extLst>
          </p:cNvPr>
          <p:cNvSpPr txBox="1"/>
          <p:nvPr/>
        </p:nvSpPr>
        <p:spPr>
          <a:xfrm>
            <a:off x="261258" y="67327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8: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7CB36-D5BF-43FF-A96F-642AB7FB705F}"/>
              </a:ext>
            </a:extLst>
          </p:cNvPr>
          <p:cNvSpPr txBox="1"/>
          <p:nvPr/>
        </p:nvSpPr>
        <p:spPr>
          <a:xfrm>
            <a:off x="5318760" y="67327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3819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C022-D566-44C6-99D7-B6F0B6590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7367" y="1087617"/>
            <a:ext cx="9603275" cy="1049235"/>
          </a:xfrm>
        </p:spPr>
        <p:txBody>
          <a:bodyPr/>
          <a:lstStyle/>
          <a:p>
            <a:r>
              <a:rPr lang="en-IN" dirty="0"/>
              <a:t>EERD of 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894DC9-34B0-4446-ABFD-73E2700F2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2136852"/>
            <a:ext cx="7463821" cy="30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411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4574DFC-78EE-48E0-A57A-130639965F89}"/>
              </a:ext>
            </a:extLst>
          </p:cNvPr>
          <p:cNvSpPr txBox="1"/>
          <p:nvPr/>
        </p:nvSpPr>
        <p:spPr>
          <a:xfrm>
            <a:off x="261258" y="737119"/>
            <a:ext cx="727787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Query to find no of instructors of each department:</a:t>
            </a:r>
          </a:p>
          <a:p>
            <a:endParaRPr lang="en-IN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disctinct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major,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(select count(*)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faculty 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faculty.department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= student_1.major)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as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num_instructors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student_1;</a:t>
            </a:r>
            <a:endParaRPr lang="en-IN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EABAB8A-A0C3-40B2-9977-02C2AF310A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60" y="737119"/>
            <a:ext cx="3924640" cy="45876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E64B36-6B6A-42B1-8067-89114EE4E320}"/>
              </a:ext>
            </a:extLst>
          </p:cNvPr>
          <p:cNvSpPr txBox="1"/>
          <p:nvPr/>
        </p:nvSpPr>
        <p:spPr>
          <a:xfrm>
            <a:off x="261258" y="191963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9: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9FC89-4A75-4D13-8C90-D35A53C57F1E}"/>
              </a:ext>
            </a:extLst>
          </p:cNvPr>
          <p:cNvSpPr txBox="1"/>
          <p:nvPr/>
        </p:nvSpPr>
        <p:spPr>
          <a:xfrm>
            <a:off x="5318760" y="191964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2907121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AF2C89-0F05-4BBF-B1EF-5F500F940233}"/>
              </a:ext>
            </a:extLst>
          </p:cNvPr>
          <p:cNvSpPr txBox="1"/>
          <p:nvPr/>
        </p:nvSpPr>
        <p:spPr>
          <a:xfrm>
            <a:off x="345232" y="765111"/>
            <a:ext cx="814562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u="sng" dirty="0">
                <a:latin typeface="Calibri" panose="020F0502020204030204" pitchFamily="34" charset="0"/>
                <a:cs typeface="Calibri" panose="020F0502020204030204" pitchFamily="34" charset="0"/>
              </a:rPr>
              <a:t>Query to find  students part  of CS department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u="sng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Select "Student Name"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(major)in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(select major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from student_1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where "major" = 'CS' )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Group by ("Student Name")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EE8601-A886-4062-86D3-4E444D90B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547" y="765111"/>
            <a:ext cx="4823878" cy="43285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68C130-A344-45A0-9C52-A3C8FBFCD0F2}"/>
              </a:ext>
            </a:extLst>
          </p:cNvPr>
          <p:cNvSpPr txBox="1"/>
          <p:nvPr/>
        </p:nvSpPr>
        <p:spPr>
          <a:xfrm>
            <a:off x="261257" y="191963"/>
            <a:ext cx="16593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 Query 10: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1A5A5-96F2-480D-922B-3A7E1D6DB753}"/>
              </a:ext>
            </a:extLst>
          </p:cNvPr>
          <p:cNvSpPr txBox="1"/>
          <p:nvPr/>
        </p:nvSpPr>
        <p:spPr>
          <a:xfrm>
            <a:off x="5318760" y="191964"/>
            <a:ext cx="1554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190956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754F56-8B72-4A0B-B698-697F3BDC4A72}"/>
              </a:ext>
            </a:extLst>
          </p:cNvPr>
          <p:cNvSpPr txBox="1"/>
          <p:nvPr/>
        </p:nvSpPr>
        <p:spPr>
          <a:xfrm>
            <a:off x="0" y="358140"/>
            <a:ext cx="14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METADATA 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4CE7F7-D312-4F43-A898-9906AE443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8540155"/>
              </p:ext>
            </p:extLst>
          </p:nvPr>
        </p:nvGraphicFramePr>
        <p:xfrm>
          <a:off x="228599" y="937260"/>
          <a:ext cx="5646421" cy="4206487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33025">
                  <a:extLst>
                    <a:ext uri="{9D8B030D-6E8A-4147-A177-3AD203B41FA5}">
                      <a16:colId xmlns:a16="http://schemas.microsoft.com/office/drawing/2014/main" val="342494401"/>
                    </a:ext>
                  </a:extLst>
                </a:gridCol>
                <a:gridCol w="645640">
                  <a:extLst>
                    <a:ext uri="{9D8B030D-6E8A-4147-A177-3AD203B41FA5}">
                      <a16:colId xmlns:a16="http://schemas.microsoft.com/office/drawing/2014/main" val="2176011104"/>
                    </a:ext>
                  </a:extLst>
                </a:gridCol>
                <a:gridCol w="2246361">
                  <a:extLst>
                    <a:ext uri="{9D8B030D-6E8A-4147-A177-3AD203B41FA5}">
                      <a16:colId xmlns:a16="http://schemas.microsoft.com/office/drawing/2014/main" val="3123948059"/>
                    </a:ext>
                  </a:extLst>
                </a:gridCol>
                <a:gridCol w="1721395">
                  <a:extLst>
                    <a:ext uri="{9D8B030D-6E8A-4147-A177-3AD203B41FA5}">
                      <a16:colId xmlns:a16="http://schemas.microsoft.com/office/drawing/2014/main" val="3528650259"/>
                    </a:ext>
                  </a:extLst>
                </a:gridCol>
              </a:tblGrid>
              <a:tr h="244506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Entity : Student_1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20987671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Attributes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Datatype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</a:rPr>
                        <a:t>Description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</a:rPr>
                        <a:t>Required/Optional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3144507767"/>
                  </a:ext>
                </a:extLst>
              </a:tr>
              <a:tr h="245097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Student Id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char(4)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Id with alpha numeric charaters (primary key)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509037575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varchar(20)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first name and last 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2754518193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Address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varchar(50)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Student address 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1619225982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Major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char(10)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Student Major of the degree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264602950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GPA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double(4)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Average Grade details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optional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765366562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Age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int(2)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Age of the student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3092071006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Gender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char(6)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Male or female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2742542958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1573950022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Entity : Course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466336928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Attributes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Datatype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Description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</a:rPr>
                        <a:t>Required/Optional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854616619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Course Id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Id as alpha numeric character(primary key)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2782636341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Name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varchar(10)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name as variable character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3268449684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Hours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time(8)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Course time window in hours 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4056337586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1334739152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Entity : Section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b"/>
                </a:tc>
                <a:extLst>
                  <a:ext uri="{0D108BD9-81ED-4DB2-BD59-A6C34878D82A}">
                    <a16:rowId xmlns:a16="http://schemas.microsoft.com/office/drawing/2014/main" val="186949444"/>
                  </a:ext>
                </a:extLst>
              </a:tr>
              <a:tr h="196454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Attributes 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Datatype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>
                          <a:effectLst/>
                        </a:rPr>
                        <a:t>Description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b="1" u="none" strike="noStrike" dirty="0">
                          <a:effectLst/>
                        </a:rPr>
                        <a:t>Required/Optional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1222983279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Section number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char(2)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Section number  of the course as identifying key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1178338981"/>
                  </a:ext>
                </a:extLst>
              </a:tr>
              <a:tr h="245097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semester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char(2)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semester details (fall/spring/summer) as identifying key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Required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328385378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class time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time(8)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Section time window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Required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512125091"/>
                  </a:ext>
                </a:extLst>
              </a:tr>
              <a:tr h="179869"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class strength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int(2)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>
                          <a:effectLst/>
                        </a:rPr>
                        <a:t>Total strength of each section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800" u="none" strike="noStrike" dirty="0">
                          <a:effectLst/>
                        </a:rPr>
                        <a:t>optional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78" marR="5778" marT="5778" marB="0" anchor="ctr"/>
                </a:tc>
                <a:extLst>
                  <a:ext uri="{0D108BD9-81ED-4DB2-BD59-A6C34878D82A}">
                    <a16:rowId xmlns:a16="http://schemas.microsoft.com/office/drawing/2014/main" val="4052214498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07D1731-1F18-4EAD-9B58-60869DB137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20248"/>
              </p:ext>
            </p:extLst>
          </p:nvPr>
        </p:nvGraphicFramePr>
        <p:xfrm>
          <a:off x="6096000" y="937260"/>
          <a:ext cx="5867400" cy="4603896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073454">
                  <a:extLst>
                    <a:ext uri="{9D8B030D-6E8A-4147-A177-3AD203B41FA5}">
                      <a16:colId xmlns:a16="http://schemas.microsoft.com/office/drawing/2014/main" val="1531039109"/>
                    </a:ext>
                  </a:extLst>
                </a:gridCol>
                <a:gridCol w="670908">
                  <a:extLst>
                    <a:ext uri="{9D8B030D-6E8A-4147-A177-3AD203B41FA5}">
                      <a16:colId xmlns:a16="http://schemas.microsoft.com/office/drawing/2014/main" val="2331614326"/>
                    </a:ext>
                  </a:extLst>
                </a:gridCol>
                <a:gridCol w="2289946">
                  <a:extLst>
                    <a:ext uri="{9D8B030D-6E8A-4147-A177-3AD203B41FA5}">
                      <a16:colId xmlns:a16="http://schemas.microsoft.com/office/drawing/2014/main" val="2679541278"/>
                    </a:ext>
                  </a:extLst>
                </a:gridCol>
                <a:gridCol w="1833092">
                  <a:extLst>
                    <a:ext uri="{9D8B030D-6E8A-4147-A177-3AD203B41FA5}">
                      <a16:colId xmlns:a16="http://schemas.microsoft.com/office/drawing/2014/main" val="3004950863"/>
                    </a:ext>
                  </a:extLst>
                </a:gridCol>
              </a:tblGrid>
              <a:tr h="266168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Entity : Faculty</a:t>
                      </a:r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1695218724"/>
                  </a:ext>
                </a:extLst>
              </a:tr>
              <a:tr h="372576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Attributes </a:t>
                      </a:r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Datatype</a:t>
                      </a:r>
                      <a:endParaRPr lang="en-IN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Required/Optional</a:t>
                      </a:r>
                      <a:endParaRPr lang="en-IN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88802149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Faculty Id</a:t>
                      </a:r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int(5)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Faculty Id in numbers(primary Key)</a:t>
                      </a:r>
                      <a:endParaRPr lang="en-US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162555102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Faculty Name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varchar(15)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Faculty first name and last name</a:t>
                      </a:r>
                      <a:endParaRPr lang="en-US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967588931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Designation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char(15)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Designation of the faculty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1205083994"/>
                  </a:ext>
                </a:extLst>
              </a:tr>
              <a:tr h="2069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Address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varchar(20)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Address of the faculty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060571716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Department</a:t>
                      </a:r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Char(15)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Department of the faculty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1697618590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Salary </a:t>
                      </a:r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Decimal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Salary of faculty 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2142005331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1329983081"/>
                  </a:ext>
                </a:extLst>
              </a:tr>
              <a:tr h="206985">
                <a:tc gridSpan="2"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bg1"/>
                          </a:solidFill>
                          <a:effectLst/>
                        </a:rPr>
                        <a:t>Entity : Department</a:t>
                      </a:r>
                      <a:endParaRPr lang="en-IN" sz="800" b="1" u="none" strike="noStrike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3642884889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Attributes 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Datatype</a:t>
                      </a:r>
                      <a:endParaRPr lang="en-IN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Required/Optional</a:t>
                      </a:r>
                      <a:endParaRPr lang="en-IN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662555042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Dept id</a:t>
                      </a:r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char(5)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Department Id(primary key)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30740584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Department Name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char(10)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Department Name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031877404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Location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varchar(15)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Department building name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773848574"/>
                  </a:ext>
                </a:extLst>
              </a:tr>
              <a:tr h="2069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lt1"/>
                          </a:solidFill>
                          <a:effectLst/>
                        </a:rPr>
                        <a:t>Office Number</a:t>
                      </a:r>
                      <a:endParaRPr lang="en-IN" sz="800" b="1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int(10)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Office phone number with extension number</a:t>
                      </a:r>
                      <a:endParaRPr lang="en-US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447146445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1596548929"/>
                  </a:ext>
                </a:extLst>
              </a:tr>
              <a:tr h="20698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Entity : Staff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b"/>
                </a:tc>
                <a:extLst>
                  <a:ext uri="{0D108BD9-81ED-4DB2-BD59-A6C34878D82A}">
                    <a16:rowId xmlns:a16="http://schemas.microsoft.com/office/drawing/2014/main" val="2373029312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Attributes 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Datatype</a:t>
                      </a:r>
                      <a:endParaRPr lang="en-IN" sz="8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tx1"/>
                          </a:solidFill>
                          <a:effectLst/>
                        </a:rPr>
                        <a:t>Description</a:t>
                      </a:r>
                      <a:endParaRPr lang="en-IN" sz="800" b="1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Required/Optional</a:t>
                      </a:r>
                      <a:endParaRPr lang="en-IN" sz="800" b="1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3543962727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Staff Id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char(5)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staff member id (primary key)</a:t>
                      </a:r>
                      <a:endParaRPr lang="en-US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543738810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Staff name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varchar(15)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staff member name 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596011789"/>
                  </a:ext>
                </a:extLst>
              </a:tr>
              <a:tr h="198705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Address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varchar(20)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US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Address of the staff member</a:t>
                      </a:r>
                      <a:endParaRPr lang="en-US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2671975841"/>
                  </a:ext>
                </a:extLst>
              </a:tr>
              <a:tr h="156637"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1" u="none" strike="noStrike" kern="1200">
                          <a:solidFill>
                            <a:schemeClr val="lt1"/>
                          </a:solidFill>
                          <a:effectLst/>
                        </a:rPr>
                        <a:t>Phone number</a:t>
                      </a:r>
                      <a:endParaRPr lang="en-IN" sz="800" b="1" u="none" strike="noStrike" kern="120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int(10)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>
                          <a:solidFill>
                            <a:schemeClr val="tx1"/>
                          </a:solidFill>
                          <a:effectLst/>
                        </a:rPr>
                        <a:t>10 digit phone number</a:t>
                      </a:r>
                      <a:endParaRPr lang="en-IN" sz="800" b="0" u="none" strike="noStrike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0" hangingPunct="1"/>
                      <a:r>
                        <a:rPr lang="en-IN" sz="800" b="0" u="none" strike="noStrike" kern="1200" dirty="0">
                          <a:solidFill>
                            <a:schemeClr val="tx1"/>
                          </a:solidFill>
                          <a:effectLst/>
                        </a:rPr>
                        <a:t>Required</a:t>
                      </a:r>
                      <a:endParaRPr lang="en-IN" sz="800" b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04" marR="6804" marT="6804" marB="0" anchor="ctr"/>
                </a:tc>
                <a:extLst>
                  <a:ext uri="{0D108BD9-81ED-4DB2-BD59-A6C34878D82A}">
                    <a16:rowId xmlns:a16="http://schemas.microsoft.com/office/drawing/2014/main" val="1146469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554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FC0BBC-4CB5-4723-8DCA-680AF999A0B5}"/>
              </a:ext>
            </a:extLst>
          </p:cNvPr>
          <p:cNvSpPr txBox="1"/>
          <p:nvPr/>
        </p:nvSpPr>
        <p:spPr>
          <a:xfrm>
            <a:off x="373225" y="1384823"/>
            <a:ext cx="61022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u="sng" dirty="0"/>
              <a:t>Relation used for sub-query: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1809D-119E-4BE5-97CD-927D9338888E}"/>
              </a:ext>
            </a:extLst>
          </p:cNvPr>
          <p:cNvSpPr txBox="1"/>
          <p:nvPr/>
        </p:nvSpPr>
        <p:spPr>
          <a:xfrm>
            <a:off x="373224" y="2286000"/>
            <a:ext cx="3825551" cy="101566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Faculty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Student_1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Course</a:t>
            </a:r>
          </a:p>
        </p:txBody>
      </p:sp>
    </p:spTree>
    <p:extLst>
      <p:ext uri="{BB962C8B-B14F-4D97-AF65-F5344CB8AC3E}">
        <p14:creationId xmlns:p14="http://schemas.microsoft.com/office/powerpoint/2010/main" val="1483490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BA58BA-9FFE-4382-A831-E119077C8DAD}"/>
              </a:ext>
            </a:extLst>
          </p:cNvPr>
          <p:cNvSpPr txBox="1"/>
          <p:nvPr/>
        </p:nvSpPr>
        <p:spPr>
          <a:xfrm>
            <a:off x="-1" y="320817"/>
            <a:ext cx="3452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QUERY of   Faculty Relation: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EA26B1-9AAF-4232-A2B3-877040D57DD3}"/>
              </a:ext>
            </a:extLst>
          </p:cNvPr>
          <p:cNvSpPr txBox="1"/>
          <p:nvPr/>
        </p:nvSpPr>
        <p:spPr>
          <a:xfrm>
            <a:off x="160020" y="807720"/>
            <a:ext cx="92125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at least one or two tables of the  design.                                                Output: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CREATE TABLE Faculty(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"Faculty Id" char(5) Primary Key 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"Faculty Name" varchar(20),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Address varchar(20),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Designation char(15));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DDC162-AC2B-4C7A-AB6F-27C582996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540" y="1114351"/>
            <a:ext cx="5806943" cy="3055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549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34B83B-0539-415D-AC1B-135C365668FE}"/>
              </a:ext>
            </a:extLst>
          </p:cNvPr>
          <p:cNvSpPr txBox="1"/>
          <p:nvPr/>
        </p:nvSpPr>
        <p:spPr>
          <a:xfrm>
            <a:off x="220980" y="792005"/>
            <a:ext cx="53721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 Insert at least  tuples (rows) into faculty table using SQL queries.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(1,'Albert','501 Lakeview St','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Asst.Professor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(2,'Thomas','502 Lakeview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St','Professor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(3,'Andrea', '103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St.Francis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St','Professor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(4,'Stephen','3001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St.Francis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St','Professor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(5,'Mary','3005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St.Francis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St','Professor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(6,'Bill','3006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St.Luis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St','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Asst.Professor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(7,'Charles', '3007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St.Luis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 St','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Asst.Professor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(8,'Matt Philp', '4007 Brooke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','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Asst.Professor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INSERT INTO Faculty VALUES (9,'Susa','4007 Brooke </a:t>
            </a:r>
            <a:r>
              <a:rPr lang="en-IN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','Professor');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98B48-606F-412E-A263-7CDFE1C56B81}"/>
              </a:ext>
            </a:extLst>
          </p:cNvPr>
          <p:cNvSpPr txBox="1"/>
          <p:nvPr/>
        </p:nvSpPr>
        <p:spPr>
          <a:xfrm>
            <a:off x="6096000" y="455176"/>
            <a:ext cx="1325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D78F34-A172-4EAC-899A-5079E781C940}"/>
              </a:ext>
            </a:extLst>
          </p:cNvPr>
          <p:cNvSpPr txBox="1"/>
          <p:nvPr/>
        </p:nvSpPr>
        <p:spPr>
          <a:xfrm>
            <a:off x="106680" y="224343"/>
            <a:ext cx="14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QUERY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A6FD4C-E514-491D-A885-84E0EC3A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948" y="792005"/>
            <a:ext cx="5692633" cy="5121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1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CCE7884-2A62-49AF-A8C2-73E97C2D8F4C}"/>
              </a:ext>
            </a:extLst>
          </p:cNvPr>
          <p:cNvSpPr txBox="1"/>
          <p:nvPr/>
        </p:nvSpPr>
        <p:spPr>
          <a:xfrm>
            <a:off x="106680" y="224343"/>
            <a:ext cx="1455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41257-7FCF-4BF3-B21C-0B7C8F0DC19F}"/>
              </a:ext>
            </a:extLst>
          </p:cNvPr>
          <p:cNvSpPr txBox="1"/>
          <p:nvPr/>
        </p:nvSpPr>
        <p:spPr>
          <a:xfrm>
            <a:off x="213360" y="693420"/>
            <a:ext cx="52044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Add columns of a table Faculty using SQL queries.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ALTER TABLE faculty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ADD Department CHAR(15), 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ADD Salary float ;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5133E9-9C10-4CD9-AF1F-C5745600A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86408"/>
            <a:ext cx="4511431" cy="47571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13B23E-9286-4CB5-B00D-FA23309C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907" y="1744825"/>
            <a:ext cx="5380081" cy="374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09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A08A8B-1D50-475F-8268-6728105D4B2D}"/>
              </a:ext>
            </a:extLst>
          </p:cNvPr>
          <p:cNvSpPr txBox="1"/>
          <p:nvPr/>
        </p:nvSpPr>
        <p:spPr>
          <a:xfrm>
            <a:off x="106680" y="224343"/>
            <a:ext cx="547878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SQL QUERY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200" dirty="0">
                <a:latin typeface="Calibri" panose="020F0502020204030204" pitchFamily="34" charset="0"/>
                <a:cs typeface="Calibri" panose="020F0502020204030204" pitchFamily="34" charset="0"/>
              </a:rPr>
              <a:t>Updated records with  department name and salary column.</a:t>
            </a:r>
          </a:p>
          <a:p>
            <a:endParaRPr lang="en-IN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CS',Salary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 '3000' where "Faculty Id" = '1';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EEE',Salary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 '3200.50' where "Faculty Id" = '2';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ECE',Salary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 '4000' where "Faculty Id" = '3';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',Salary= '4040.25' where "Faculty Id" = '4';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Math',Salary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 '3000' where "Faculty Id" = '5';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CS',Salary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 '4100' where "Faculty Id" = '6';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phy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',Salary= '3000' where "Faculty Id" = '7';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Math',Salary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 '4100' where "Faculty Id" = '8';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update faculty set Department= '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CS',Salary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= '4300' where "Faculty Id" = '9';</a:t>
            </a: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72A659-BD93-45BC-8B3A-9C7E9DB00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5247" y="224343"/>
            <a:ext cx="5965014" cy="407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501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A9CB7A-5BE7-44B6-8DA8-DF0047C55C9B}"/>
              </a:ext>
            </a:extLst>
          </p:cNvPr>
          <p:cNvSpPr txBox="1"/>
          <p:nvPr/>
        </p:nvSpPr>
        <p:spPr>
          <a:xfrm>
            <a:off x="186612" y="263203"/>
            <a:ext cx="61022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u="sng" dirty="0"/>
              <a:t> Student_1 relation: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8CFE71-DA59-4D1B-B3C9-E66AFCAD6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820648"/>
            <a:ext cx="8100762" cy="521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83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2528</TotalTime>
  <Words>1287</Words>
  <Application>Microsoft Office PowerPoint</Application>
  <PresentationFormat>Widescreen</PresentationFormat>
  <Paragraphs>298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Times New Roman</vt:lpstr>
      <vt:lpstr>Gallery</vt:lpstr>
      <vt:lpstr>    </vt:lpstr>
      <vt:lpstr>EERD of University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Database</dc:title>
  <dc:creator>KRISHNA VARDHINI</dc:creator>
  <cp:lastModifiedBy>KRISHNA VARDHINI</cp:lastModifiedBy>
  <cp:revision>68</cp:revision>
  <dcterms:created xsi:type="dcterms:W3CDTF">2022-04-09T01:54:01Z</dcterms:created>
  <dcterms:modified xsi:type="dcterms:W3CDTF">2022-04-13T17:29:40Z</dcterms:modified>
</cp:coreProperties>
</file>