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1.png" ContentType="image/png"/>
  <Override PartName="/ppt/media/image80.png" ContentType="image/png"/>
  <Override PartName="/ppt/media/image79.png" ContentType="image/png"/>
  <Override PartName="/ppt/media/image5.png" ContentType="image/png"/>
  <Override PartName="/ppt/media/image60.png" ContentType="image/png"/>
  <Override PartName="/ppt/media/image4.png" ContentType="image/png"/>
  <Override PartName="/ppt/media/image3.png" ContentType="image/png"/>
  <Override PartName="/ppt/media/image82.png" ContentType="image/png"/>
  <Override PartName="/ppt/media/image1.png" ContentType="image/png"/>
  <Override PartName="/ppt/media/image2.png" ContentType="image/png"/>
  <Override PartName="/ppt/media/image7.png" ContentType="image/png"/>
  <Override PartName="/ppt/media/image62.png" ContentType="image/png"/>
  <Override PartName="/ppt/media/image8.png" ContentType="image/png"/>
  <Override PartName="/ppt/media/image63.png" ContentType="image/png"/>
  <Override PartName="/ppt/media/image9.png" ContentType="image/png"/>
  <Override PartName="/ppt/media/image64.png" ContentType="image/png"/>
  <Override PartName="/ppt/media/image36.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jpeg" ContentType="image/jpe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61.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7203960" y="6043680"/>
            <a:ext cx="1776240" cy="811080"/>
          </a:xfrm>
          <a:prstGeom prst="rect">
            <a:avLst/>
          </a:prstGeom>
          <a:ln w="9360">
            <a:noFill/>
          </a:ln>
        </p:spPr>
      </p:pic>
      <p:sp>
        <p:nvSpPr>
          <p:cNvPr id="1" name="CustomShape 1" hidden="1"/>
          <p:cNvSpPr/>
          <p:nvPr/>
        </p:nvSpPr>
        <p:spPr>
          <a:xfrm>
            <a:off x="1123920" y="6227640"/>
            <a:ext cx="4248000" cy="62712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2"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3"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4" name="CustomShape 4" hidden="1"/>
          <p:cNvSpPr/>
          <p:nvPr/>
        </p:nvSpPr>
        <p:spPr>
          <a:xfrm>
            <a:off x="-2245320" y="5412240"/>
            <a:ext cx="2030040" cy="1458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 name="CustomShape 5" hidden="1"/>
          <p:cNvSpPr/>
          <p:nvPr/>
        </p:nvSpPr>
        <p:spPr>
          <a:xfrm>
            <a:off x="-2246400" y="506520"/>
            <a:ext cx="2063520" cy="4655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6" name="CustomShape 6" hidden="1"/>
          <p:cNvSpPr/>
          <p:nvPr/>
        </p:nvSpPr>
        <p:spPr>
          <a:xfrm>
            <a:off x="9231480" y="506520"/>
            <a:ext cx="2063520" cy="4960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536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36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7" name="CustomShape 7"/>
          <p:cNvSpPr/>
          <p:nvPr/>
        </p:nvSpPr>
        <p:spPr>
          <a:xfrm>
            <a:off x="0" y="0"/>
            <a:ext cx="9140760" cy="2309760"/>
          </a:xfrm>
          <a:prstGeom prst="rect">
            <a:avLst/>
          </a:prstGeom>
          <a:solidFill>
            <a:srgbClr val="00549f"/>
          </a:solidFill>
          <a:ln w="25560">
            <a:noFill/>
          </a:ln>
        </p:spPr>
        <p:style>
          <a:lnRef idx="0"/>
          <a:fillRef idx="0"/>
          <a:effectRef idx="0"/>
          <a:fontRef idx="minor"/>
        </p:style>
      </p:sp>
      <p:pic>
        <p:nvPicPr>
          <p:cNvPr id="8" name="Grafik 7" descr=""/>
          <p:cNvPicPr/>
          <p:nvPr/>
        </p:nvPicPr>
        <p:blipFill>
          <a:blip r:embed="rId3"/>
          <a:stretch/>
        </p:blipFill>
        <p:spPr>
          <a:xfrm>
            <a:off x="7203960" y="6043680"/>
            <a:ext cx="1776240" cy="811080"/>
          </a:xfrm>
          <a:prstGeom prst="rect">
            <a:avLst/>
          </a:prstGeom>
          <a:ln w="9360">
            <a:noFill/>
          </a:ln>
        </p:spPr>
      </p:pic>
      <p:sp>
        <p:nvSpPr>
          <p:cNvPr id="9" name="CustomShape 8"/>
          <p:cNvSpPr/>
          <p:nvPr/>
        </p:nvSpPr>
        <p:spPr>
          <a:xfrm>
            <a:off x="-1820880" y="531720"/>
            <a:ext cx="1638360" cy="1305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812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812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a:t>
            </a:r>
            <a:r>
              <a:rPr b="0" lang="en-US" sz="4400" spc="-1" strike="noStrike">
                <a:latin typeface="Arial"/>
              </a:rPr>
              <a:t>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1"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 descr=""/>
          <p:cNvPicPr/>
          <p:nvPr/>
        </p:nvPicPr>
        <p:blipFill>
          <a:blip r:embed="rId2"/>
          <a:stretch/>
        </p:blipFill>
        <p:spPr>
          <a:xfrm>
            <a:off x="5229720" y="5943600"/>
            <a:ext cx="3911400" cy="911520"/>
          </a:xfrm>
          <a:prstGeom prst="rect">
            <a:avLst/>
          </a:prstGeom>
          <a:ln>
            <a:noFill/>
          </a:ln>
        </p:spPr>
      </p:pic>
      <p:sp>
        <p:nvSpPr>
          <p:cNvPr id="49" name="CustomShape 1"/>
          <p:cNvSpPr/>
          <p:nvPr/>
        </p:nvSpPr>
        <p:spPr>
          <a:xfrm rot="21598800">
            <a:off x="1188720" y="6037920"/>
            <a:ext cx="2740320" cy="45432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50"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51"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52" name="CustomShape 4"/>
          <p:cNvSpPr/>
          <p:nvPr/>
        </p:nvSpPr>
        <p:spPr>
          <a:xfrm>
            <a:off x="-2245320" y="5412240"/>
            <a:ext cx="2030040" cy="1458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3" name="CustomShape 5"/>
          <p:cNvSpPr/>
          <p:nvPr/>
        </p:nvSpPr>
        <p:spPr>
          <a:xfrm>
            <a:off x="-2246400" y="506520"/>
            <a:ext cx="2063520" cy="4655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54" name="CustomShape 6"/>
          <p:cNvSpPr/>
          <p:nvPr/>
        </p:nvSpPr>
        <p:spPr>
          <a:xfrm>
            <a:off x="9231480" y="506520"/>
            <a:ext cx="2063520" cy="4960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536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36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55" name="PlaceHolder 7"/>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5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3" name="Grafik 6" descr=""/>
          <p:cNvPicPr/>
          <p:nvPr/>
        </p:nvPicPr>
        <p:blipFill>
          <a:blip r:embed="rId2"/>
          <a:stretch/>
        </p:blipFill>
        <p:spPr>
          <a:xfrm>
            <a:off x="7203960" y="6043680"/>
            <a:ext cx="1776240" cy="811080"/>
          </a:xfrm>
          <a:prstGeom prst="rect">
            <a:avLst/>
          </a:prstGeom>
          <a:ln w="9360">
            <a:noFill/>
          </a:ln>
        </p:spPr>
      </p:pic>
      <p:sp>
        <p:nvSpPr>
          <p:cNvPr id="94" name="CustomShape 1" hidden="1"/>
          <p:cNvSpPr/>
          <p:nvPr/>
        </p:nvSpPr>
        <p:spPr>
          <a:xfrm>
            <a:off x="1123920" y="6227640"/>
            <a:ext cx="4248000" cy="62712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95"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96"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97" name="CustomShape 4" hidden="1"/>
          <p:cNvSpPr/>
          <p:nvPr/>
        </p:nvSpPr>
        <p:spPr>
          <a:xfrm>
            <a:off x="-2245320" y="5412240"/>
            <a:ext cx="2030040" cy="1458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98" name="CustomShape 5" hidden="1"/>
          <p:cNvSpPr/>
          <p:nvPr/>
        </p:nvSpPr>
        <p:spPr>
          <a:xfrm>
            <a:off x="-2246400" y="506520"/>
            <a:ext cx="2063520" cy="4655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99" name="CustomShape 6" hidden="1"/>
          <p:cNvSpPr/>
          <p:nvPr/>
        </p:nvSpPr>
        <p:spPr>
          <a:xfrm>
            <a:off x="9231480" y="506520"/>
            <a:ext cx="2063520" cy="4960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536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536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536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00" name="CustomShape 7"/>
          <p:cNvSpPr/>
          <p:nvPr/>
        </p:nvSpPr>
        <p:spPr>
          <a:xfrm>
            <a:off x="0" y="0"/>
            <a:ext cx="9140760" cy="2309760"/>
          </a:xfrm>
          <a:prstGeom prst="rect">
            <a:avLst/>
          </a:prstGeom>
          <a:solidFill>
            <a:srgbClr val="00549f"/>
          </a:solidFill>
          <a:ln w="25560">
            <a:noFill/>
          </a:ln>
        </p:spPr>
        <p:style>
          <a:lnRef idx="0"/>
          <a:fillRef idx="0"/>
          <a:effectRef idx="0"/>
          <a:fontRef idx="minor"/>
        </p:style>
      </p:sp>
      <p:pic>
        <p:nvPicPr>
          <p:cNvPr id="101" name="Grafik 7" descr=""/>
          <p:cNvPicPr/>
          <p:nvPr/>
        </p:nvPicPr>
        <p:blipFill>
          <a:blip r:embed="rId3"/>
          <a:stretch/>
        </p:blipFill>
        <p:spPr>
          <a:xfrm>
            <a:off x="7203960" y="6043680"/>
            <a:ext cx="1776240" cy="811080"/>
          </a:xfrm>
          <a:prstGeom prst="rect">
            <a:avLst/>
          </a:prstGeom>
          <a:ln w="9360">
            <a:noFill/>
          </a:ln>
        </p:spPr>
      </p:pic>
      <p:sp>
        <p:nvSpPr>
          <p:cNvPr id="102" name="CustomShape 8"/>
          <p:cNvSpPr/>
          <p:nvPr/>
        </p:nvSpPr>
        <p:spPr>
          <a:xfrm>
            <a:off x="-1820880" y="531720"/>
            <a:ext cx="1638360" cy="1305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812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812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3"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04"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00600" y="2761920"/>
            <a:ext cx="8566200" cy="801360"/>
          </a:xfrm>
          <a:prstGeom prst="rect">
            <a:avLst/>
          </a:prstGeom>
          <a:noFill/>
          <a:ln>
            <a:noFill/>
          </a:ln>
        </p:spPr>
        <p:style>
          <a:lnRef idx="0"/>
          <a:fillRef idx="0"/>
          <a:effectRef idx="0"/>
          <a:fontRef idx="minor"/>
        </p:style>
        <p:txBody>
          <a:bodyPr lIns="0" rIns="0" tIns="0" bIns="0" anchor="ctr"/>
          <a:p>
            <a:pPr>
              <a:lnSpc>
                <a:spcPct val="100000"/>
              </a:lnSpc>
              <a:spcBef>
                <a:spcPts val="281"/>
              </a:spcBef>
            </a:pPr>
            <a:r>
              <a:rPr b="1" lang="en-US" sz="3200" spc="-1" strike="noStrike">
                <a:solidFill>
                  <a:srgbClr val="00549f"/>
                </a:solidFill>
                <a:latin typeface="Arial"/>
                <a:ea typeface="Noto Sans CJK SC Regular"/>
              </a:rPr>
              <a:t>  </a:t>
            </a:r>
            <a:br/>
            <a:r>
              <a:rPr b="1" lang="en-US" sz="3200" spc="-1" strike="noStrike">
                <a:solidFill>
                  <a:srgbClr val="00549f"/>
                </a:solidFill>
                <a:latin typeface="Arial"/>
                <a:ea typeface="Noto Sans CJK SC Regular"/>
              </a:rPr>
              <a:t>Master Thesis Report  </a:t>
            </a:r>
            <a:br/>
            <a:r>
              <a:rPr b="1" lang="en-US" sz="2400" spc="-1" strike="noStrike">
                <a:solidFill>
                  <a:srgbClr val="00549f"/>
                </a:solidFill>
                <a:latin typeface="Arial"/>
                <a:ea typeface="Noto Sans CJK SC Regular"/>
              </a:rPr>
              <a:t>Process Enhancement by Incorporating Negative Instances in Model Repair   </a:t>
            </a:r>
            <a:br/>
            <a:r>
              <a:rPr b="1" lang="en-US" sz="3200" spc="-1" strike="noStrike">
                <a:solidFill>
                  <a:srgbClr val="00549f"/>
                </a:solidFill>
                <a:latin typeface="Arial"/>
                <a:ea typeface="Noto Sans CJK SC Regular"/>
              </a:rPr>
              <a:t>      </a:t>
            </a:r>
            <a:endParaRPr b="0" lang="en-US" sz="3200" spc="-1" strike="noStrike">
              <a:latin typeface="Arial"/>
            </a:endParaRPr>
          </a:p>
        </p:txBody>
      </p:sp>
      <p:sp>
        <p:nvSpPr>
          <p:cNvPr id="142" name="CustomShape 2"/>
          <p:cNvSpPr/>
          <p:nvPr/>
        </p:nvSpPr>
        <p:spPr>
          <a:xfrm>
            <a:off x="457200" y="3474720"/>
            <a:ext cx="8318160" cy="2282760"/>
          </a:xfrm>
          <a:prstGeom prst="rect">
            <a:avLst/>
          </a:prstGeom>
          <a:noFill/>
          <a:ln w="9360">
            <a:noFill/>
          </a:ln>
        </p:spPr>
        <p:style>
          <a:lnRef idx="0"/>
          <a:fillRef idx="0"/>
          <a:effectRef idx="0"/>
          <a:fontRef idx="minor"/>
        </p:style>
        <p:txBody>
          <a:bodyPr lIns="0" rIns="0" tIns="0" bIns="0"/>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r>
              <a:rPr b="1" lang="en-US" sz="1800" spc="-1" strike="noStrike">
                <a:solidFill>
                  <a:srgbClr val="00549f"/>
                </a:solidFill>
                <a:latin typeface="Arial"/>
                <a:ea typeface="DejaVu Sans"/>
              </a:rPr>
              <a:t>       </a:t>
            </a:r>
            <a:endParaRPr b="0" lang="en-US" sz="1800" spc="-1" strike="noStrike">
              <a:latin typeface="Arial"/>
            </a:endParaRPr>
          </a:p>
          <a:p>
            <a:pPr>
              <a:lnSpc>
                <a:spcPct val="100000"/>
              </a:lnSpc>
              <a:spcBef>
                <a:spcPts val="281"/>
              </a:spcBef>
            </a:pPr>
            <a:r>
              <a:rPr b="1" lang="en-US" sz="2600" spc="-1" strike="noStrike">
                <a:solidFill>
                  <a:srgbClr val="000000"/>
                </a:solidFill>
                <a:latin typeface="Arial"/>
                <a:ea typeface="DejaVu Sans"/>
              </a:rPr>
              <a:t>Baseline Building</a:t>
            </a:r>
            <a:endParaRPr b="0" lang="en-US" sz="26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 Ding</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Aug 30, 2018</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Kefang.ding@rwth-aachen.de</a:t>
            </a:r>
            <a:endParaRPr b="0" lang="en-US" sz="2000" spc="-1" strike="noStrike">
              <a:latin typeface="Arial"/>
            </a:endParaRPr>
          </a:p>
          <a:p>
            <a:pPr>
              <a:lnSpc>
                <a:spcPct val="100000"/>
              </a:lnSpc>
              <a:spcBef>
                <a:spcPts val="281"/>
              </a:spcBef>
            </a:pPr>
            <a:endParaRPr b="0" lang="en-US" sz="2000" spc="-1" strike="noStrike">
              <a:latin typeface="Arial"/>
            </a:endParaRPr>
          </a:p>
        </p:txBody>
      </p:sp>
      <p:pic>
        <p:nvPicPr>
          <p:cNvPr id="143" name="Grafik 3" descr=""/>
          <p:cNvPicPr/>
          <p:nvPr/>
        </p:nvPicPr>
        <p:blipFill>
          <a:blip r:embed="rId1"/>
          <a:stretch/>
        </p:blipFill>
        <p:spPr>
          <a:xfrm>
            <a:off x="5478840" y="6054480"/>
            <a:ext cx="3375000" cy="8002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 descr=""/>
          <p:cNvPicPr/>
          <p:nvPr/>
        </p:nvPicPr>
        <p:blipFill>
          <a:blip r:embed="rId1"/>
          <a:stretch/>
        </p:blipFill>
        <p:spPr>
          <a:xfrm>
            <a:off x="3931920" y="3108960"/>
            <a:ext cx="5213880" cy="1004760"/>
          </a:xfrm>
          <a:prstGeom prst="rect">
            <a:avLst/>
          </a:prstGeom>
          <a:ln>
            <a:noFill/>
          </a:ln>
        </p:spPr>
      </p:pic>
      <p:sp>
        <p:nvSpPr>
          <p:cNvPr id="211"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12"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289"/>
              </a:spcBef>
              <a:spcAft>
                <a:spcPts val="575"/>
              </a:spcAft>
            </a:pPr>
            <a:r>
              <a:rPr b="1" lang="en-US" sz="2400" spc="-1" strike="noStrike">
                <a:solidFill>
                  <a:srgbClr val="000000"/>
                </a:solidFill>
                <a:latin typeface="Times New Roman"/>
                <a:ea typeface="DejaVu Sans"/>
              </a:rPr>
              <a:t>Case 2.2.4:</a:t>
            </a:r>
            <a:r>
              <a:rPr b="1" lang="en-US" sz="1500" spc="-1" strike="noStrike">
                <a:solidFill>
                  <a:srgbClr val="000000"/>
                </a:solidFill>
                <a:latin typeface="Times New Roman"/>
                <a:ea typeface="DejaVu Sans"/>
              </a:rPr>
              <a:t>  add event in parallel while adding </a:t>
            </a:r>
            <a:endParaRPr b="0" lang="en-US" sz="1500" spc="-1" strike="noStrike">
              <a:latin typeface="Arial"/>
            </a:endParaRPr>
          </a:p>
          <a:p>
            <a:pPr>
              <a:lnSpc>
                <a:spcPct val="100000"/>
              </a:lnSpc>
              <a:spcBef>
                <a:spcPts val="289"/>
              </a:spcBef>
              <a:spcAft>
                <a:spcPts val="575"/>
              </a:spcAft>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other events in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 B, C&gt;, 50&lt;B,A,C&gt;,50 &lt;D,A,C, 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&lt;C,A,B, E&gt;  neg: 50&lt;A,B&gt;, 50 &lt;B,A&gt;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IM:  quite fit model:: R2.21</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less precision:: R2.22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2.2.5:</a:t>
            </a:r>
            <a:r>
              <a:rPr b="1" lang="en-US" sz="1500" spc="-1" strike="noStrike">
                <a:solidFill>
                  <a:srgbClr val="000000"/>
                </a:solidFill>
                <a:latin typeface="Times New Roman"/>
                <a:ea typeface="DejaVu Sans"/>
              </a:rPr>
              <a:t>  add events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50&lt;A,C&gt;, 50&lt;C,A&gt;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quite fit model :: R2.19</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structure by adding silent transiton</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Using duplicate transition to represent parallel:: R2.20</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13" name="CustomShape 3"/>
          <p:cNvSpPr/>
          <p:nvPr/>
        </p:nvSpPr>
        <p:spPr>
          <a:xfrm>
            <a:off x="6858000" y="2834640"/>
            <a:ext cx="109548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R2.21</a:t>
            </a:r>
            <a:endParaRPr b="0" lang="en-US" sz="1200" spc="-1" strike="noStrike">
              <a:latin typeface="Arial"/>
            </a:endParaRPr>
          </a:p>
        </p:txBody>
      </p:sp>
      <p:sp>
        <p:nvSpPr>
          <p:cNvPr id="214" name="CustomShape 4"/>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215" name="CustomShape 5"/>
          <p:cNvSpPr/>
          <p:nvPr/>
        </p:nvSpPr>
        <p:spPr>
          <a:xfrm>
            <a:off x="6950160" y="393192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R2.22</a:t>
            </a:r>
            <a:endParaRPr b="0" lang="en-US" sz="1200" spc="-1" strike="noStrike">
              <a:latin typeface="Arial"/>
            </a:endParaRPr>
          </a:p>
        </p:txBody>
      </p:sp>
      <p:sp>
        <p:nvSpPr>
          <p:cNvPr id="216" name="CustomShape 6"/>
          <p:cNvSpPr/>
          <p:nvPr/>
        </p:nvSpPr>
        <p:spPr>
          <a:xfrm>
            <a:off x="3932640" y="566928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R2.20</a:t>
            </a:r>
            <a:endParaRPr b="0" lang="en-US" sz="1200" spc="-1" strike="noStrike">
              <a:latin typeface="Arial"/>
            </a:endParaRPr>
          </a:p>
        </p:txBody>
      </p:sp>
      <p:sp>
        <p:nvSpPr>
          <p:cNvPr id="217" name="CustomShape 7"/>
          <p:cNvSpPr/>
          <p:nvPr/>
        </p:nvSpPr>
        <p:spPr>
          <a:xfrm>
            <a:off x="5944320" y="493776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R2.19</a:t>
            </a:r>
            <a:endParaRPr b="0" lang="en-US" sz="1200" spc="-1" strike="noStrike">
              <a:latin typeface="Arial"/>
            </a:endParaRPr>
          </a:p>
        </p:txBody>
      </p:sp>
      <p:pic>
        <p:nvPicPr>
          <p:cNvPr id="218" name="" descr=""/>
          <p:cNvPicPr/>
          <p:nvPr/>
        </p:nvPicPr>
        <p:blipFill>
          <a:blip r:embed="rId2"/>
          <a:stretch/>
        </p:blipFill>
        <p:spPr>
          <a:xfrm>
            <a:off x="4663440" y="1828800"/>
            <a:ext cx="4479480" cy="1004760"/>
          </a:xfrm>
          <a:prstGeom prst="rect">
            <a:avLst/>
          </a:prstGeom>
          <a:ln>
            <a:noFill/>
          </a:ln>
        </p:spPr>
      </p:pic>
      <p:pic>
        <p:nvPicPr>
          <p:cNvPr id="219" name="" descr=""/>
          <p:cNvPicPr/>
          <p:nvPr/>
        </p:nvPicPr>
        <p:blipFill>
          <a:blip r:embed="rId3"/>
          <a:stretch/>
        </p:blipFill>
        <p:spPr>
          <a:xfrm>
            <a:off x="5394960" y="4241520"/>
            <a:ext cx="3843720" cy="786600"/>
          </a:xfrm>
          <a:prstGeom prst="rect">
            <a:avLst/>
          </a:prstGeom>
          <a:ln>
            <a:noFill/>
          </a:ln>
        </p:spPr>
      </p:pic>
      <p:pic>
        <p:nvPicPr>
          <p:cNvPr id="220" name="" descr=""/>
          <p:cNvPicPr/>
          <p:nvPr/>
        </p:nvPicPr>
        <p:blipFill>
          <a:blip r:embed="rId4"/>
          <a:stretch/>
        </p:blipFill>
        <p:spPr>
          <a:xfrm>
            <a:off x="4739040" y="5212080"/>
            <a:ext cx="4488840" cy="913320"/>
          </a:xfrm>
          <a:prstGeom prst="rect">
            <a:avLst/>
          </a:prstGeom>
          <a:ln>
            <a:noFill/>
          </a:ln>
        </p:spPr>
      </p:pic>
      <p:pic>
        <p:nvPicPr>
          <p:cNvPr id="221" name="" descr=""/>
          <p:cNvPicPr/>
          <p:nvPr/>
        </p:nvPicPr>
        <p:blipFill>
          <a:blip r:embed="rId5"/>
          <a:stretch/>
        </p:blipFill>
        <p:spPr>
          <a:xfrm>
            <a:off x="5486400" y="947520"/>
            <a:ext cx="3589560" cy="7887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23"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2.3:</a:t>
            </a:r>
            <a:r>
              <a:rPr b="1" lang="en-US" sz="1500" spc="-1" strike="noStrike">
                <a:solidFill>
                  <a:srgbClr val="000000"/>
                </a:solidFill>
                <a:latin typeface="Times New Roman"/>
                <a:ea typeface="DejaVu Sans"/>
              </a:rPr>
              <a:t> change parallel to exclusive choice</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 &lt;A&gt;, 50&lt;B&gt;, Neg: 50 &lt;A,B&gt; , 50 &lt;B,A&gt;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skipped events with silent transition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less precision  ::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2.4: </a:t>
            </a:r>
            <a:r>
              <a:rPr b="1" lang="en-US" sz="1500" spc="-1" strike="noStrike">
                <a:solidFill>
                  <a:srgbClr val="000000"/>
                </a:solidFill>
                <a:latin typeface="Times New Roman"/>
                <a:ea typeface="DejaVu Sans"/>
              </a:rPr>
              <a:t> change parallel to sequence</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50&lt;B,A &gt;, Neg: 50&lt;A, B&gt;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R1.5</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skip A at begin and add A at end :: R1.6</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24" name="CustomShape 3"/>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225" name="" descr=""/>
          <p:cNvPicPr/>
          <p:nvPr/>
        </p:nvPicPr>
        <p:blipFill>
          <a:blip r:embed="rId1"/>
          <a:stretch/>
        </p:blipFill>
        <p:spPr>
          <a:xfrm>
            <a:off x="5303520" y="1958040"/>
            <a:ext cx="2925000" cy="1332720"/>
          </a:xfrm>
          <a:prstGeom prst="rect">
            <a:avLst/>
          </a:prstGeom>
          <a:ln>
            <a:noFill/>
          </a:ln>
        </p:spPr>
      </p:pic>
      <p:sp>
        <p:nvSpPr>
          <p:cNvPr id="226" name="CustomShape 4"/>
          <p:cNvSpPr/>
          <p:nvPr/>
        </p:nvSpPr>
        <p:spPr>
          <a:xfrm>
            <a:off x="7040880" y="310896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R2.4</a:t>
            </a:r>
            <a:endParaRPr b="0" lang="en-US" sz="1200" spc="-1" strike="noStrike">
              <a:latin typeface="Arial"/>
            </a:endParaRPr>
          </a:p>
        </p:txBody>
      </p:sp>
      <p:pic>
        <p:nvPicPr>
          <p:cNvPr id="227" name="" descr=""/>
          <p:cNvPicPr/>
          <p:nvPr/>
        </p:nvPicPr>
        <p:blipFill>
          <a:blip r:embed="rId2"/>
          <a:stretch/>
        </p:blipFill>
        <p:spPr>
          <a:xfrm>
            <a:off x="5119560" y="3839400"/>
            <a:ext cx="3472920" cy="457200"/>
          </a:xfrm>
          <a:prstGeom prst="rect">
            <a:avLst/>
          </a:prstGeom>
          <a:ln>
            <a:noFill/>
          </a:ln>
        </p:spPr>
      </p:pic>
      <p:pic>
        <p:nvPicPr>
          <p:cNvPr id="228" name="" descr=""/>
          <p:cNvPicPr/>
          <p:nvPr/>
        </p:nvPicPr>
        <p:blipFill>
          <a:blip r:embed="rId3"/>
          <a:stretch/>
        </p:blipFill>
        <p:spPr>
          <a:xfrm>
            <a:off x="4663440" y="4935960"/>
            <a:ext cx="4393440" cy="457920"/>
          </a:xfrm>
          <a:prstGeom prst="rect">
            <a:avLst/>
          </a:prstGeom>
          <a:ln>
            <a:noFill/>
          </a:ln>
        </p:spPr>
      </p:pic>
      <p:sp>
        <p:nvSpPr>
          <p:cNvPr id="229" name="CustomShape 5"/>
          <p:cNvSpPr/>
          <p:nvPr/>
        </p:nvSpPr>
        <p:spPr>
          <a:xfrm>
            <a:off x="6217920" y="4297680"/>
            <a:ext cx="1095480" cy="24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R1.5</a:t>
            </a:r>
            <a:endParaRPr b="0" lang="en-US" sz="1200" spc="-1" strike="noStrike">
              <a:latin typeface="Arial"/>
            </a:endParaRPr>
          </a:p>
        </p:txBody>
      </p:sp>
      <p:sp>
        <p:nvSpPr>
          <p:cNvPr id="230" name="CustomShape 6"/>
          <p:cNvSpPr/>
          <p:nvPr/>
        </p:nvSpPr>
        <p:spPr>
          <a:xfrm>
            <a:off x="6492960" y="5394960"/>
            <a:ext cx="1095480" cy="24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R1.6</a:t>
            </a:r>
            <a:endParaRPr b="0" lang="en-US" sz="1200" spc="-1" strike="noStrike">
              <a:latin typeface="Arial"/>
            </a:endParaRPr>
          </a:p>
        </p:txBody>
      </p:sp>
      <p:pic>
        <p:nvPicPr>
          <p:cNvPr id="231" name="" descr=""/>
          <p:cNvPicPr/>
          <p:nvPr/>
        </p:nvPicPr>
        <p:blipFill>
          <a:blip r:embed="rId4"/>
          <a:stretch/>
        </p:blipFill>
        <p:spPr>
          <a:xfrm>
            <a:off x="5461920" y="1038960"/>
            <a:ext cx="3589560" cy="7887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33" name="CustomShape 2"/>
          <p:cNvSpPr/>
          <p:nvPr/>
        </p:nvSpPr>
        <p:spPr>
          <a:xfrm>
            <a:off x="457200" y="82296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2.5.1: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overlap</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1: </a:t>
            </a:r>
            <a:endParaRPr b="0" lang="en-US" sz="1300" spc="-1" strike="noStrike">
              <a:latin typeface="Arial"/>
            </a:endParaRPr>
          </a:p>
          <a:p>
            <a:pPr marL="216000" indent="-21492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Pos: 50&lt;A,B&gt;, 5&lt;B,A&gt; neg: 5&lt;A,B&gt;, 50&lt;B,A&gt;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 &lt;A,B&gt;, 50&lt;B,A&gt; neg:50&lt;A,B&gt;, 5&lt;B,A&gt;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the same model like original ones</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in model no matter of the overlap distribution</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2.5.2: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noise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1: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Pos: 50&lt;A,B&gt;, 5&lt;B,A&gt;, 1&lt;A&gt;,2&lt;B&gt; neg: 5&lt;A,B&gt;, 50&lt;B,A&gt;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model like original by using filtering,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but can’t remove &lt;B,A&gt; by filtering:: M2</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consider the noise in data ::R2.4</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34" name="CustomShape 3"/>
          <p:cNvSpPr/>
          <p:nvPr/>
        </p:nvSpPr>
        <p:spPr>
          <a:xfrm>
            <a:off x="5120640" y="13716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235" name="" descr=""/>
          <p:cNvPicPr/>
          <p:nvPr/>
        </p:nvPicPr>
        <p:blipFill>
          <a:blip r:embed="rId1"/>
          <a:stretch/>
        </p:blipFill>
        <p:spPr>
          <a:xfrm>
            <a:off x="5187600" y="1953360"/>
            <a:ext cx="3589560" cy="788760"/>
          </a:xfrm>
          <a:prstGeom prst="rect">
            <a:avLst/>
          </a:prstGeom>
          <a:ln>
            <a:noFill/>
          </a:ln>
        </p:spPr>
      </p:pic>
      <p:pic>
        <p:nvPicPr>
          <p:cNvPr id="236" name="" descr=""/>
          <p:cNvPicPr/>
          <p:nvPr/>
        </p:nvPicPr>
        <p:blipFill>
          <a:blip r:embed="rId2"/>
          <a:stretch/>
        </p:blipFill>
        <p:spPr>
          <a:xfrm>
            <a:off x="5463720" y="3840480"/>
            <a:ext cx="3497400" cy="1645920"/>
          </a:xfrm>
          <a:prstGeom prst="rect">
            <a:avLst/>
          </a:prstGeom>
          <a:ln>
            <a:noFill/>
          </a:ln>
        </p:spPr>
      </p:pic>
      <p:sp>
        <p:nvSpPr>
          <p:cNvPr id="237" name="CustomShape 4"/>
          <p:cNvSpPr/>
          <p:nvPr/>
        </p:nvSpPr>
        <p:spPr>
          <a:xfrm>
            <a:off x="5852160" y="55044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R2.4</a:t>
            </a:r>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 descr=""/>
          <p:cNvPicPr/>
          <p:nvPr/>
        </p:nvPicPr>
        <p:blipFill>
          <a:blip r:embed="rId1"/>
          <a:stretch/>
        </p:blipFill>
        <p:spPr>
          <a:xfrm>
            <a:off x="4389120" y="3108960"/>
            <a:ext cx="4433040" cy="1186920"/>
          </a:xfrm>
          <a:prstGeom prst="rect">
            <a:avLst/>
          </a:prstGeom>
          <a:ln>
            <a:noFill/>
          </a:ln>
        </p:spPr>
      </p:pic>
      <p:pic>
        <p:nvPicPr>
          <p:cNvPr id="239" name="" descr=""/>
          <p:cNvPicPr/>
          <p:nvPr/>
        </p:nvPicPr>
        <p:blipFill>
          <a:blip r:embed="rId2"/>
          <a:stretch/>
        </p:blipFill>
        <p:spPr>
          <a:xfrm>
            <a:off x="4389120" y="1828800"/>
            <a:ext cx="4425840" cy="914040"/>
          </a:xfrm>
          <a:prstGeom prst="rect">
            <a:avLst/>
          </a:prstGeom>
          <a:ln>
            <a:noFill/>
          </a:ln>
        </p:spPr>
      </p:pic>
      <p:sp>
        <p:nvSpPr>
          <p:cNvPr id="240"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 </a:t>
            </a:r>
            <a:endParaRPr b="0" lang="en-US" sz="3200" spc="-1" strike="noStrike">
              <a:latin typeface="Arial"/>
            </a:endParaRPr>
          </a:p>
        </p:txBody>
      </p:sp>
      <p:sp>
        <p:nvSpPr>
          <p:cNvPr id="241"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3.1: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add self loop to sequence</a:t>
            </a:r>
            <a:endParaRPr b="0" lang="en-US" sz="1500" spc="-1" strike="noStrike">
              <a:latin typeface="Arial"/>
            </a:endParaRPr>
          </a:p>
          <a:p>
            <a:pPr>
              <a:lnSpc>
                <a:spcPct val="100000"/>
              </a:lnSpc>
              <a:spcBef>
                <a:spcPts val="289"/>
              </a:spcBef>
              <a:spcAft>
                <a:spcPts val="431"/>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marL="216000" indent="-21312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&lt;A,B,C&gt;, </a:t>
            </a:r>
            <a:endParaRPr b="0" lang="en-US" sz="1300" spc="-1" strike="noStrike">
              <a:latin typeface="Arial"/>
            </a:endParaRPr>
          </a:p>
          <a:p>
            <a:pPr marL="216000" indent="-21312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50&lt;A,B,B,C&gt;, 5050&lt;A,B,B,B,C&gt;  </a:t>
            </a:r>
            <a:endParaRPr b="0" lang="en-US" sz="1300" spc="-1" strike="noStrike">
              <a:latin typeface="Arial"/>
            </a:endParaRPr>
          </a:p>
          <a:p>
            <a:pPr marL="216000" indent="-21312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not so simple :: R3.1</a:t>
            </a:r>
            <a:endParaRPr b="0" lang="en-US" sz="1300" spc="-1" strike="noStrike">
              <a:latin typeface="Arial"/>
            </a:endParaRPr>
          </a:p>
          <a:p>
            <a:pPr marL="216000" indent="-21312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 for skip; </a:t>
            </a:r>
            <a:endParaRPr b="0" lang="en-US" sz="1300" spc="-1" strike="noStrike">
              <a:latin typeface="Arial"/>
            </a:endParaRPr>
          </a:p>
          <a:p>
            <a:pPr marL="216000" indent="-21312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silent transition for self loop :: R3.2</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loop but add duplicate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M3.2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Pos: 50&lt;A,C&gt; 50 &lt;A,B,C&gt;, 50&lt;A,B,B,C&gt;,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50&lt;A,B,B,B,C&gt;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duplicate events :: R3.1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can’t see duplicate events ::R3.2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p:txBody>
      </p:sp>
      <p:sp>
        <p:nvSpPr>
          <p:cNvPr id="242" name="CustomShape 3"/>
          <p:cNvSpPr/>
          <p:nvPr/>
        </p:nvSpPr>
        <p:spPr>
          <a:xfrm>
            <a:off x="5852160" y="4144680"/>
            <a:ext cx="1369800" cy="5184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R3.2</a:t>
            </a:r>
            <a:endParaRPr b="0" lang="en-US" sz="1400" spc="-1" strike="noStrike">
              <a:latin typeface="Arial"/>
            </a:endParaRPr>
          </a:p>
        </p:txBody>
      </p:sp>
      <p:sp>
        <p:nvSpPr>
          <p:cNvPr id="243" name="CustomShape 4"/>
          <p:cNvSpPr/>
          <p:nvPr/>
        </p:nvSpPr>
        <p:spPr>
          <a:xfrm>
            <a:off x="5669280" y="2744640"/>
            <a:ext cx="109548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R3.1</a:t>
            </a:r>
            <a:endParaRPr b="0" lang="en-US" sz="1400" spc="-1" strike="noStrike">
              <a:latin typeface="Arial"/>
            </a:endParaRPr>
          </a:p>
        </p:txBody>
      </p:sp>
      <p:sp>
        <p:nvSpPr>
          <p:cNvPr id="244" name="CustomShape 5"/>
          <p:cNvSpPr/>
          <p:nvPr/>
        </p:nvSpPr>
        <p:spPr>
          <a:xfrm>
            <a:off x="5943600" y="147924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M3.1</a:t>
            </a:r>
            <a:endParaRPr b="0" lang="en-US" sz="1400" spc="-1" strike="noStrike">
              <a:latin typeface="Arial"/>
            </a:endParaRPr>
          </a:p>
        </p:txBody>
      </p:sp>
      <p:pic>
        <p:nvPicPr>
          <p:cNvPr id="245" name="" descr=""/>
          <p:cNvPicPr/>
          <p:nvPr/>
        </p:nvPicPr>
        <p:blipFill>
          <a:blip r:embed="rId3"/>
          <a:stretch/>
        </p:blipFill>
        <p:spPr>
          <a:xfrm>
            <a:off x="4390560" y="1126800"/>
            <a:ext cx="4661640" cy="427320"/>
          </a:xfrm>
          <a:prstGeom prst="rect">
            <a:avLst/>
          </a:prstGeom>
          <a:ln>
            <a:noFill/>
          </a:ln>
        </p:spPr>
      </p:pic>
      <p:pic>
        <p:nvPicPr>
          <p:cNvPr id="246" name="" descr=""/>
          <p:cNvPicPr/>
          <p:nvPr/>
        </p:nvPicPr>
        <p:blipFill>
          <a:blip r:embed="rId4"/>
          <a:stretch/>
        </p:blipFill>
        <p:spPr>
          <a:xfrm>
            <a:off x="5120640" y="4663440"/>
            <a:ext cx="3648960" cy="1012680"/>
          </a:xfrm>
          <a:prstGeom prst="rect">
            <a:avLst/>
          </a:prstGeom>
          <a:ln>
            <a:noFill/>
          </a:ln>
        </p:spPr>
      </p:pic>
      <p:sp>
        <p:nvSpPr>
          <p:cNvPr id="247" name="CustomShape 6"/>
          <p:cNvSpPr/>
          <p:nvPr/>
        </p:nvSpPr>
        <p:spPr>
          <a:xfrm>
            <a:off x="6036480" y="567648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M3.2</a:t>
            </a:r>
            <a:endParaRPr b="0" lang="en-US"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 descr=""/>
          <p:cNvPicPr/>
          <p:nvPr/>
        </p:nvPicPr>
        <p:blipFill>
          <a:blip r:embed="rId1"/>
          <a:stretch/>
        </p:blipFill>
        <p:spPr>
          <a:xfrm>
            <a:off x="4663440" y="5244120"/>
            <a:ext cx="4297320" cy="607680"/>
          </a:xfrm>
          <a:prstGeom prst="rect">
            <a:avLst/>
          </a:prstGeom>
          <a:ln>
            <a:noFill/>
          </a:ln>
        </p:spPr>
      </p:pic>
      <p:sp>
        <p:nvSpPr>
          <p:cNvPr id="249"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50"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3.3:</a:t>
            </a:r>
            <a:r>
              <a:rPr b="1" lang="en-US" sz="1500" spc="-1" strike="noStrike">
                <a:solidFill>
                  <a:srgbClr val="000000"/>
                </a:solidFill>
                <a:latin typeface="Times New Roman"/>
                <a:ea typeface="DejaVu Sans"/>
              </a:rPr>
              <a:t>  change sequence to 2-length loop</a:t>
            </a:r>
            <a:endParaRPr b="0" lang="en-US" sz="15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Pos: 50 &lt;A, B,C&gt;, 50&lt;A,B,C,B&gt;, </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50 &lt;A,B,C,B,C,B&gt;</a:t>
            </a:r>
            <a:endParaRPr b="0" lang="en-US" sz="1300" spc="-1" strike="noStrike">
              <a:latin typeface="Arial"/>
            </a:endParaRPr>
          </a:p>
          <a:p>
            <a:pPr>
              <a:lnSpc>
                <a:spcPct val="100000"/>
              </a:lnSpc>
              <a:spcBef>
                <a:spcPts val="6"/>
              </a:spcBef>
              <a:spcAft>
                <a:spcPts val="292"/>
              </a:spcAft>
            </a:pPr>
            <a:r>
              <a:rPr b="1" lang="en-US" sz="1300" spc="-1" strike="noStrike">
                <a:solidFill>
                  <a:srgbClr val="000000"/>
                </a:solidFill>
                <a:latin typeface="Times New Roman"/>
                <a:ea typeface="DejaVu Sans"/>
              </a:rPr>
              <a:t>IM:  create new model fits :: R3.3</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RM:  add new transition at end and silent </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transition for loop :: R3.4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3.4.1:</a:t>
            </a:r>
            <a:r>
              <a:rPr b="1" lang="en-US" sz="1500" spc="-1" strike="noStrike">
                <a:solidFill>
                  <a:srgbClr val="000000"/>
                </a:solidFill>
                <a:latin typeface="Times New Roman"/>
                <a:ea typeface="DejaVu Sans"/>
              </a:rPr>
              <a:t>  delete loop </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 50&lt;A,B,B,C&gt;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R3.9</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R3.9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quite surprising about the repaired model</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51" name="CustomShape 3"/>
          <p:cNvSpPr/>
          <p:nvPr/>
        </p:nvSpPr>
        <p:spPr>
          <a:xfrm>
            <a:off x="6036480" y="138924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M3.1</a:t>
            </a:r>
            <a:endParaRPr b="0" lang="en-US" sz="1200" spc="-1" strike="noStrike">
              <a:latin typeface="Arial"/>
            </a:endParaRPr>
          </a:p>
        </p:txBody>
      </p:sp>
      <p:pic>
        <p:nvPicPr>
          <p:cNvPr id="252" name="" descr=""/>
          <p:cNvPicPr/>
          <p:nvPr/>
        </p:nvPicPr>
        <p:blipFill>
          <a:blip r:embed="rId2"/>
          <a:stretch/>
        </p:blipFill>
        <p:spPr>
          <a:xfrm>
            <a:off x="4297680" y="4389120"/>
            <a:ext cx="4564440" cy="720720"/>
          </a:xfrm>
          <a:prstGeom prst="rect">
            <a:avLst/>
          </a:prstGeom>
          <a:ln>
            <a:noFill/>
          </a:ln>
        </p:spPr>
      </p:pic>
      <p:sp>
        <p:nvSpPr>
          <p:cNvPr id="253" name="CustomShape 4"/>
          <p:cNvSpPr/>
          <p:nvPr/>
        </p:nvSpPr>
        <p:spPr>
          <a:xfrm>
            <a:off x="6217920" y="504684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sp>
        <p:nvSpPr>
          <p:cNvPr id="254" name="CustomShape 5"/>
          <p:cNvSpPr/>
          <p:nvPr/>
        </p:nvSpPr>
        <p:spPr>
          <a:xfrm>
            <a:off x="6583680" y="576072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R3.9</a:t>
            </a:r>
            <a:endParaRPr b="0" lang="en-US" sz="1200" spc="-1" strike="noStrike">
              <a:latin typeface="Arial"/>
            </a:endParaRPr>
          </a:p>
        </p:txBody>
      </p:sp>
      <p:pic>
        <p:nvPicPr>
          <p:cNvPr id="255" name="" descr=""/>
          <p:cNvPicPr/>
          <p:nvPr/>
        </p:nvPicPr>
        <p:blipFill>
          <a:blip r:embed="rId3"/>
          <a:stretch/>
        </p:blipFill>
        <p:spPr>
          <a:xfrm>
            <a:off x="4390560" y="914400"/>
            <a:ext cx="4661640" cy="427320"/>
          </a:xfrm>
          <a:prstGeom prst="rect">
            <a:avLst/>
          </a:prstGeom>
          <a:ln>
            <a:noFill/>
          </a:ln>
        </p:spPr>
      </p:pic>
      <p:pic>
        <p:nvPicPr>
          <p:cNvPr id="256" name="" descr=""/>
          <p:cNvPicPr/>
          <p:nvPr/>
        </p:nvPicPr>
        <p:blipFill>
          <a:blip r:embed="rId4"/>
          <a:stretch/>
        </p:blipFill>
        <p:spPr>
          <a:xfrm>
            <a:off x="4663440" y="1645920"/>
            <a:ext cx="4431960" cy="974880"/>
          </a:xfrm>
          <a:prstGeom prst="rect">
            <a:avLst/>
          </a:prstGeom>
          <a:ln>
            <a:noFill/>
          </a:ln>
        </p:spPr>
      </p:pic>
      <p:pic>
        <p:nvPicPr>
          <p:cNvPr id="257" name="" descr=""/>
          <p:cNvPicPr/>
          <p:nvPr/>
        </p:nvPicPr>
        <p:blipFill>
          <a:blip r:embed="rId5"/>
          <a:stretch/>
        </p:blipFill>
        <p:spPr>
          <a:xfrm>
            <a:off x="3522960" y="2847600"/>
            <a:ext cx="5620680" cy="992520"/>
          </a:xfrm>
          <a:prstGeom prst="rect">
            <a:avLst/>
          </a:prstGeom>
          <a:ln>
            <a:noFill/>
          </a:ln>
        </p:spPr>
      </p:pic>
      <p:sp>
        <p:nvSpPr>
          <p:cNvPr id="258" name="CustomShape 6"/>
          <p:cNvSpPr/>
          <p:nvPr/>
        </p:nvSpPr>
        <p:spPr>
          <a:xfrm>
            <a:off x="6126480" y="256032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R3.3</a:t>
            </a:r>
            <a:endParaRPr b="0" lang="en-US" sz="1200" spc="-1" strike="noStrike">
              <a:latin typeface="Arial"/>
            </a:endParaRPr>
          </a:p>
        </p:txBody>
      </p:sp>
      <p:sp>
        <p:nvSpPr>
          <p:cNvPr id="259" name="CustomShape 7"/>
          <p:cNvSpPr/>
          <p:nvPr/>
        </p:nvSpPr>
        <p:spPr>
          <a:xfrm>
            <a:off x="6766560" y="376668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R3.4</a:t>
            </a:r>
            <a:endParaRPr b="0" lang="en-US"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 descr=""/>
          <p:cNvPicPr/>
          <p:nvPr/>
        </p:nvPicPr>
        <p:blipFill>
          <a:blip r:embed="rId1"/>
          <a:stretch/>
        </p:blipFill>
        <p:spPr>
          <a:xfrm>
            <a:off x="4393800" y="2595600"/>
            <a:ext cx="4198680" cy="878760"/>
          </a:xfrm>
          <a:prstGeom prst="rect">
            <a:avLst/>
          </a:prstGeom>
          <a:ln>
            <a:noFill/>
          </a:ln>
        </p:spPr>
      </p:pic>
      <p:sp>
        <p:nvSpPr>
          <p:cNvPr id="261"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62"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3.4.2:</a:t>
            </a:r>
            <a:r>
              <a:rPr b="1" lang="en-US" sz="1500" spc="-1" strike="noStrike">
                <a:solidFill>
                  <a:srgbClr val="000000"/>
                </a:solidFill>
                <a:latin typeface="Times New Roman"/>
                <a:ea typeface="DejaVu Sans"/>
              </a:rPr>
              <a:t>  delete events at the end in 2-len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pos: 50&lt;A,B&gt;, 50 &lt;A,B,B&gt;, 50 &lt;A,B,B,B&gt;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neg: 50&lt;A,B,C&gt;, 50&lt;A,B,C,B,C&gt;</a:t>
            </a:r>
            <a:endParaRPr b="0" lang="en-US" sz="14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create new model fits :: R3.14</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no change on model :: R3.14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200" spc="-1" strike="noStrike">
                <a:solidFill>
                  <a:srgbClr val="000000"/>
                </a:solidFill>
                <a:latin typeface="Times New Roman"/>
                <a:ea typeface="DejaVu Sans"/>
              </a:rPr>
              <a:t>Case 3.4.3: </a:t>
            </a:r>
            <a:r>
              <a:rPr b="1" lang="en-US" sz="18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delete events in the middle in 2-len loop</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&lt;A,C,C&gt;, 50 &lt;A,C,C,C&gt;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50&lt;A,B,C,B,C&gt;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R3.16</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use silent transition to skip :: R3.17</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63" name="CustomShape 3"/>
          <p:cNvSpPr/>
          <p:nvPr/>
        </p:nvSpPr>
        <p:spPr>
          <a:xfrm>
            <a:off x="6035040" y="3566160"/>
            <a:ext cx="1369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R3.14</a:t>
            </a:r>
            <a:endParaRPr b="0" lang="en-US" sz="1200" spc="-1" strike="noStrike">
              <a:latin typeface="Arial"/>
            </a:endParaRPr>
          </a:p>
        </p:txBody>
      </p:sp>
      <p:sp>
        <p:nvSpPr>
          <p:cNvPr id="264" name="CustomShape 4"/>
          <p:cNvSpPr/>
          <p:nvPr/>
        </p:nvSpPr>
        <p:spPr>
          <a:xfrm>
            <a:off x="6127200" y="237744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265" name="" descr=""/>
          <p:cNvPicPr/>
          <p:nvPr/>
        </p:nvPicPr>
        <p:blipFill>
          <a:blip r:embed="rId2"/>
          <a:stretch/>
        </p:blipFill>
        <p:spPr>
          <a:xfrm>
            <a:off x="4389120" y="1564200"/>
            <a:ext cx="4564440" cy="720720"/>
          </a:xfrm>
          <a:prstGeom prst="rect">
            <a:avLst/>
          </a:prstGeom>
          <a:ln>
            <a:noFill/>
          </a:ln>
        </p:spPr>
      </p:pic>
      <p:pic>
        <p:nvPicPr>
          <p:cNvPr id="266" name="" descr=""/>
          <p:cNvPicPr/>
          <p:nvPr/>
        </p:nvPicPr>
        <p:blipFill>
          <a:blip r:embed="rId3"/>
          <a:stretch/>
        </p:blipFill>
        <p:spPr>
          <a:xfrm>
            <a:off x="4389120" y="3931920"/>
            <a:ext cx="4473000" cy="906120"/>
          </a:xfrm>
          <a:prstGeom prst="rect">
            <a:avLst/>
          </a:prstGeom>
          <a:ln>
            <a:noFill/>
          </a:ln>
        </p:spPr>
      </p:pic>
      <p:pic>
        <p:nvPicPr>
          <p:cNvPr id="267" name="" descr=""/>
          <p:cNvPicPr/>
          <p:nvPr/>
        </p:nvPicPr>
        <p:blipFill>
          <a:blip r:embed="rId4"/>
          <a:stretch/>
        </p:blipFill>
        <p:spPr>
          <a:xfrm>
            <a:off x="4121280" y="5050080"/>
            <a:ext cx="4655880" cy="801000"/>
          </a:xfrm>
          <a:prstGeom prst="rect">
            <a:avLst/>
          </a:prstGeom>
          <a:ln>
            <a:noFill/>
          </a:ln>
        </p:spPr>
      </p:pic>
      <p:sp>
        <p:nvSpPr>
          <p:cNvPr id="268" name="CustomShape 5"/>
          <p:cNvSpPr/>
          <p:nvPr/>
        </p:nvSpPr>
        <p:spPr>
          <a:xfrm>
            <a:off x="5943600" y="4754880"/>
            <a:ext cx="1369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R3.16</a:t>
            </a:r>
            <a:endParaRPr b="0" lang="en-US" sz="1200" spc="-1" strike="noStrike">
              <a:latin typeface="Arial"/>
            </a:endParaRPr>
          </a:p>
        </p:txBody>
      </p:sp>
      <p:sp>
        <p:nvSpPr>
          <p:cNvPr id="269" name="CustomShape 6"/>
          <p:cNvSpPr/>
          <p:nvPr/>
        </p:nvSpPr>
        <p:spPr>
          <a:xfrm>
            <a:off x="6309360" y="5760720"/>
            <a:ext cx="1369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R3.17</a:t>
            </a:r>
            <a:endParaRPr b="0" lang="en-US"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 descr=""/>
          <p:cNvPicPr/>
          <p:nvPr/>
        </p:nvPicPr>
        <p:blipFill>
          <a:blip r:embed="rId1"/>
          <a:stretch/>
        </p:blipFill>
        <p:spPr>
          <a:xfrm>
            <a:off x="4663440" y="1836720"/>
            <a:ext cx="4479480" cy="687600"/>
          </a:xfrm>
          <a:prstGeom prst="rect">
            <a:avLst/>
          </a:prstGeom>
          <a:ln>
            <a:noFill/>
          </a:ln>
        </p:spPr>
      </p:pic>
      <p:sp>
        <p:nvSpPr>
          <p:cNvPr id="271"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72"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3.5.1: </a:t>
            </a:r>
            <a:r>
              <a:rPr b="1" lang="en-US" sz="1500" spc="-1" strike="noStrike">
                <a:solidFill>
                  <a:srgbClr val="000000"/>
                </a:solidFill>
                <a:latin typeface="Times New Roman"/>
                <a:ea typeface="DejaVu Sans"/>
              </a:rPr>
              <a:t>add events in the loop branch</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a:t>
            </a:r>
            <a:endParaRPr b="0" lang="en-US" sz="1300" spc="-1" strike="noStrike">
              <a:latin typeface="Arial"/>
            </a:endParaRPr>
          </a:p>
          <a:p>
            <a:pPr marL="216000" indent="-21312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model fit :: R3.11</a:t>
            </a:r>
            <a:endParaRPr b="0" lang="en-US" sz="1300" spc="-1" strike="noStrike">
              <a:latin typeface="Arial"/>
            </a:endParaRPr>
          </a:p>
          <a:p>
            <a:pPr marL="216000" indent="-21312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less precision :: R3.12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3.5.2: </a:t>
            </a:r>
            <a:r>
              <a:rPr b="1" lang="en-US" sz="1500" spc="-1" strike="noStrike">
                <a:solidFill>
                  <a:srgbClr val="000000"/>
                </a:solidFill>
                <a:latin typeface="Times New Roman"/>
                <a:ea typeface="DejaVu Sans"/>
              </a:rPr>
              <a:t>add events in parallel relation in the loop</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a:t>
            </a:r>
            <a:endParaRPr b="0" lang="en-US" sz="1300" spc="-1" strike="noStrike">
              <a:latin typeface="Arial"/>
            </a:endParaRPr>
          </a:p>
          <a:p>
            <a:pPr marL="216000" indent="-21312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 </a:t>
            </a:r>
            <a:endParaRPr b="0" lang="en-US" sz="1300" spc="-1" strike="noStrike">
              <a:latin typeface="Arial"/>
            </a:endParaRPr>
          </a:p>
          <a:p>
            <a:pPr marL="216000" indent="-21312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&lt;A,D,B,C&gt;, 50&lt;A,D,B,D,B,C&gt;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model without consideration of frequncy :: R3.13</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 R3.12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73" name="CustomShape 3"/>
          <p:cNvSpPr/>
          <p:nvPr/>
        </p:nvSpPr>
        <p:spPr>
          <a:xfrm>
            <a:off x="6217920" y="2525400"/>
            <a:ext cx="1369800" cy="518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R3.11</a:t>
            </a:r>
            <a:endParaRPr b="0" lang="en-US" sz="1200" spc="-1" strike="noStrike">
              <a:latin typeface="Arial"/>
            </a:endParaRPr>
          </a:p>
        </p:txBody>
      </p:sp>
      <p:pic>
        <p:nvPicPr>
          <p:cNvPr id="274" name="" descr=""/>
          <p:cNvPicPr/>
          <p:nvPr/>
        </p:nvPicPr>
        <p:blipFill>
          <a:blip r:embed="rId2"/>
          <a:stretch/>
        </p:blipFill>
        <p:spPr>
          <a:xfrm>
            <a:off x="5584680" y="822960"/>
            <a:ext cx="3648960" cy="1012680"/>
          </a:xfrm>
          <a:prstGeom prst="rect">
            <a:avLst/>
          </a:prstGeom>
          <a:ln>
            <a:noFill/>
          </a:ln>
        </p:spPr>
      </p:pic>
      <p:sp>
        <p:nvSpPr>
          <p:cNvPr id="275" name="CustomShape 4"/>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M3.2</a:t>
            </a:r>
            <a:endParaRPr b="0" lang="en-US" sz="1400" spc="-1" strike="noStrike">
              <a:latin typeface="Arial"/>
            </a:endParaRPr>
          </a:p>
        </p:txBody>
      </p:sp>
      <p:pic>
        <p:nvPicPr>
          <p:cNvPr id="276" name="" descr=""/>
          <p:cNvPicPr/>
          <p:nvPr/>
        </p:nvPicPr>
        <p:blipFill>
          <a:blip r:embed="rId3"/>
          <a:stretch/>
        </p:blipFill>
        <p:spPr>
          <a:xfrm>
            <a:off x="5650920" y="2834640"/>
            <a:ext cx="3401280" cy="944280"/>
          </a:xfrm>
          <a:prstGeom prst="rect">
            <a:avLst/>
          </a:prstGeom>
          <a:ln>
            <a:noFill/>
          </a:ln>
        </p:spPr>
      </p:pic>
      <p:sp>
        <p:nvSpPr>
          <p:cNvPr id="277" name="CustomShape 5"/>
          <p:cNvSpPr/>
          <p:nvPr/>
        </p:nvSpPr>
        <p:spPr>
          <a:xfrm>
            <a:off x="6583680" y="377928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R3.12</a:t>
            </a:r>
            <a:endParaRPr b="0" lang="en-US" sz="1200" spc="-1" strike="noStrike">
              <a:latin typeface="Arial"/>
            </a:endParaRPr>
          </a:p>
        </p:txBody>
      </p:sp>
      <p:pic>
        <p:nvPicPr>
          <p:cNvPr id="278" name="" descr=""/>
          <p:cNvPicPr/>
          <p:nvPr/>
        </p:nvPicPr>
        <p:blipFill>
          <a:blip r:embed="rId4"/>
          <a:stretch/>
        </p:blipFill>
        <p:spPr>
          <a:xfrm>
            <a:off x="4754880" y="4664160"/>
            <a:ext cx="4392000" cy="821880"/>
          </a:xfrm>
          <a:prstGeom prst="rect">
            <a:avLst/>
          </a:prstGeom>
          <a:ln>
            <a:noFill/>
          </a:ln>
        </p:spPr>
      </p:pic>
      <p:sp>
        <p:nvSpPr>
          <p:cNvPr id="279" name="CustomShape 6"/>
          <p:cNvSpPr/>
          <p:nvPr/>
        </p:nvSpPr>
        <p:spPr>
          <a:xfrm>
            <a:off x="6676560" y="548568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R3.13</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81"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3.6:</a:t>
            </a:r>
            <a:r>
              <a:rPr b="1" lang="en-US" sz="1500" spc="-1" strike="noStrike">
                <a:solidFill>
                  <a:srgbClr val="000000"/>
                </a:solidFill>
                <a:latin typeface="Times New Roman"/>
                <a:ea typeface="DejaVu Sans"/>
              </a:rPr>
              <a:t>  modify order in a loop</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&lt;A,C,B&gt;, 50 &lt;A,C,B,C,B&gt;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 &lt;A,B,C&gt; 50&lt;A,B,C,B,C&gt;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R3.19</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R3.20</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82" name="CustomShape 3"/>
          <p:cNvSpPr/>
          <p:nvPr/>
        </p:nvSpPr>
        <p:spPr>
          <a:xfrm>
            <a:off x="6035040" y="3566160"/>
            <a:ext cx="1369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R3.19</a:t>
            </a:r>
            <a:endParaRPr b="0" lang="en-US" sz="1200" spc="-1" strike="noStrike">
              <a:latin typeface="Arial"/>
            </a:endParaRPr>
          </a:p>
        </p:txBody>
      </p:sp>
      <p:sp>
        <p:nvSpPr>
          <p:cNvPr id="283" name="CustomShape 4"/>
          <p:cNvSpPr/>
          <p:nvPr/>
        </p:nvSpPr>
        <p:spPr>
          <a:xfrm>
            <a:off x="6127200" y="237744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284" name="" descr=""/>
          <p:cNvPicPr/>
          <p:nvPr/>
        </p:nvPicPr>
        <p:blipFill>
          <a:blip r:embed="rId1"/>
          <a:stretch/>
        </p:blipFill>
        <p:spPr>
          <a:xfrm>
            <a:off x="4389120" y="1564200"/>
            <a:ext cx="4564440" cy="720720"/>
          </a:xfrm>
          <a:prstGeom prst="rect">
            <a:avLst/>
          </a:prstGeom>
          <a:ln>
            <a:noFill/>
          </a:ln>
        </p:spPr>
      </p:pic>
      <p:pic>
        <p:nvPicPr>
          <p:cNvPr id="285" name="" descr=""/>
          <p:cNvPicPr/>
          <p:nvPr/>
        </p:nvPicPr>
        <p:blipFill>
          <a:blip r:embed="rId2"/>
          <a:stretch/>
        </p:blipFill>
        <p:spPr>
          <a:xfrm>
            <a:off x="3505680" y="2656440"/>
            <a:ext cx="5455080" cy="817920"/>
          </a:xfrm>
          <a:prstGeom prst="rect">
            <a:avLst/>
          </a:prstGeom>
          <a:ln>
            <a:noFill/>
          </a:ln>
        </p:spPr>
      </p:pic>
      <p:pic>
        <p:nvPicPr>
          <p:cNvPr id="286" name="" descr=""/>
          <p:cNvPicPr/>
          <p:nvPr/>
        </p:nvPicPr>
        <p:blipFill>
          <a:blip r:embed="rId3"/>
          <a:stretch/>
        </p:blipFill>
        <p:spPr>
          <a:xfrm>
            <a:off x="4480560" y="3968640"/>
            <a:ext cx="4571280" cy="1243080"/>
          </a:xfrm>
          <a:prstGeom prst="rect">
            <a:avLst/>
          </a:prstGeom>
          <a:ln>
            <a:noFill/>
          </a:ln>
        </p:spPr>
      </p:pic>
      <p:sp>
        <p:nvSpPr>
          <p:cNvPr id="287" name="CustomShape 5"/>
          <p:cNvSpPr/>
          <p:nvPr/>
        </p:nvSpPr>
        <p:spPr>
          <a:xfrm>
            <a:off x="6309360" y="5304240"/>
            <a:ext cx="1369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R3.20</a:t>
            </a:r>
            <a:endParaRPr b="0" lang="en-US"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 descr=""/>
          <p:cNvPicPr/>
          <p:nvPr/>
        </p:nvPicPr>
        <p:blipFill>
          <a:blip r:embed="rId1"/>
          <a:stretch/>
        </p:blipFill>
        <p:spPr>
          <a:xfrm>
            <a:off x="4439880" y="2013120"/>
            <a:ext cx="4703760" cy="1279080"/>
          </a:xfrm>
          <a:prstGeom prst="rect">
            <a:avLst/>
          </a:prstGeom>
          <a:ln>
            <a:noFill/>
          </a:ln>
        </p:spPr>
      </p:pic>
      <p:sp>
        <p:nvSpPr>
          <p:cNvPr id="289" name="CustomShape 1"/>
          <p:cNvSpPr/>
          <p:nvPr/>
        </p:nvSpPr>
        <p:spPr>
          <a:xfrm>
            <a:off x="368280" y="18288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a:t>
            </a:r>
            <a:r>
              <a:rPr b="1" lang="en-US" sz="2400" spc="-1" strike="noStrike">
                <a:solidFill>
                  <a:srgbClr val="00549f"/>
                </a:solidFill>
                <a:latin typeface="Times New Roman"/>
                <a:ea typeface="DejaVu Sans"/>
              </a:rPr>
              <a:t>global dependency</a:t>
            </a:r>
            <a:endParaRPr b="0" lang="en-US" sz="2400" spc="-1" strike="noStrike">
              <a:latin typeface="Arial"/>
            </a:endParaRPr>
          </a:p>
        </p:txBody>
      </p:sp>
      <p:sp>
        <p:nvSpPr>
          <p:cNvPr id="290"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907"/>
              </a:spcBef>
              <a:spcAft>
                <a:spcPts val="312"/>
              </a:spcAft>
              <a:buClr>
                <a:srgbClr val="000000"/>
              </a:buClr>
              <a:buSzPct val="45000"/>
              <a:buFont typeface="Wingdings" charset="2"/>
              <a:buChar char=""/>
            </a:pPr>
            <a:r>
              <a:rPr b="1" lang="en-US" sz="2400" spc="-1" strike="noStrike">
                <a:solidFill>
                  <a:srgbClr val="000000"/>
                </a:solidFill>
                <a:latin typeface="Times New Roman"/>
                <a:ea typeface="DejaVu Sans"/>
              </a:rPr>
              <a:t>Case 4.1: </a:t>
            </a:r>
            <a:r>
              <a:rPr b="1" lang="en-US" sz="1500" spc="-1" strike="noStrike">
                <a:solidFill>
                  <a:srgbClr val="000000"/>
                </a:solidFill>
                <a:latin typeface="Times New Roman"/>
                <a:ea typeface="DejaVu Sans"/>
              </a:rPr>
              <a:t>add global dependency to model</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existing model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50&lt;A,C,D&gt; 50 &lt;B,C,E&gt;,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50&lt;A,C,E&gt;   50&lt;B,C,D&gt;</a:t>
            </a:r>
            <a:endParaRPr b="0" lang="en-US" sz="1300" spc="-1" strike="noStrike">
              <a:latin typeface="Arial"/>
            </a:endParaRPr>
          </a:p>
          <a:p>
            <a:pPr marL="216000" indent="-213120">
              <a:lnSpc>
                <a:spcPct val="100000"/>
              </a:lnSpc>
              <a:spcBef>
                <a:spcPts val="147"/>
              </a:spcBef>
              <a:spcAft>
                <a:spcPts val="292"/>
              </a:spcAft>
              <a:buClr>
                <a:srgbClr val="000000"/>
              </a:buClr>
              <a:buSzPct val="45000"/>
              <a:buFont typeface="Wingdings" charset="2"/>
              <a:buChar char=""/>
            </a:pPr>
            <a:r>
              <a:rPr b="1" lang="en-US" sz="1300" spc="-1" strike="noStrike">
                <a:solidFill>
                  <a:srgbClr val="000000"/>
                </a:solidFill>
                <a:latin typeface="Times New Roman"/>
                <a:ea typeface="DejaVu Sans"/>
              </a:rPr>
              <a:t>IM: couldn’t see the global dependency ::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4.2: </a:t>
            </a:r>
            <a:r>
              <a:rPr b="1" lang="en-US" sz="1500" spc="-1" strike="noStrike">
                <a:solidFill>
                  <a:srgbClr val="000000"/>
                </a:solidFill>
                <a:latin typeface="Times New Roman"/>
                <a:ea typeface="DejaVu Sans"/>
              </a:rPr>
              <a:t>change structure of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M4.1</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4.3: </a:t>
            </a:r>
            <a:r>
              <a:rPr b="1" lang="en-US" sz="1500" spc="-1" strike="noStrike">
                <a:solidFill>
                  <a:srgbClr val="000000"/>
                </a:solidFill>
                <a:latin typeface="Times New Roman"/>
                <a:ea typeface="DejaVu Sans"/>
              </a:rPr>
              <a:t>delete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R4.1</a:t>
            </a:r>
            <a:endParaRPr b="0" lang="en-US" sz="1300" spc="-1" strike="noStrike">
              <a:latin typeface="Arial"/>
            </a:endParaRPr>
          </a:p>
          <a:p>
            <a:pPr>
              <a:lnSpc>
                <a:spcPct val="100000"/>
              </a:lnSpc>
              <a:spcBef>
                <a:spcPts val="907"/>
              </a:spcBef>
              <a:spcAft>
                <a:spcPts val="312"/>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91" name="CustomShape 3"/>
          <p:cNvSpPr/>
          <p:nvPr/>
        </p:nvSpPr>
        <p:spPr>
          <a:xfrm>
            <a:off x="6402240" y="172188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M4.1</a:t>
            </a:r>
            <a:endParaRPr b="0" lang="en-US" sz="1200" spc="-1" strike="noStrike">
              <a:latin typeface="Arial"/>
            </a:endParaRPr>
          </a:p>
        </p:txBody>
      </p:sp>
      <p:pic>
        <p:nvPicPr>
          <p:cNvPr id="292" name="" descr=""/>
          <p:cNvPicPr/>
          <p:nvPr/>
        </p:nvPicPr>
        <p:blipFill>
          <a:blip r:embed="rId2"/>
          <a:stretch/>
        </p:blipFill>
        <p:spPr>
          <a:xfrm>
            <a:off x="4754880" y="914400"/>
            <a:ext cx="4388760" cy="807120"/>
          </a:xfrm>
          <a:prstGeom prst="rect">
            <a:avLst/>
          </a:prstGeom>
          <a:ln>
            <a:noFill/>
          </a:ln>
        </p:spPr>
      </p:pic>
      <p:sp>
        <p:nvSpPr>
          <p:cNvPr id="293" name="CustomShape 4"/>
          <p:cNvSpPr/>
          <p:nvPr/>
        </p:nvSpPr>
        <p:spPr>
          <a:xfrm>
            <a:off x="7316640" y="321804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M4.2</a:t>
            </a:r>
            <a:endParaRPr b="0" lang="en-US" sz="1200" spc="-1" strike="noStrike">
              <a:latin typeface="Arial"/>
            </a:endParaRPr>
          </a:p>
        </p:txBody>
      </p:sp>
      <p:sp>
        <p:nvSpPr>
          <p:cNvPr id="294" name="CustomShape 5"/>
          <p:cNvSpPr/>
          <p:nvPr/>
        </p:nvSpPr>
        <p:spPr>
          <a:xfrm>
            <a:off x="6949440" y="559548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R4.1</a:t>
            </a:r>
            <a:endParaRPr b="0" lang="en-US" sz="1200" spc="-1" strike="noStrike">
              <a:latin typeface="Arial"/>
            </a:endParaRPr>
          </a:p>
        </p:txBody>
      </p:sp>
      <p:pic>
        <p:nvPicPr>
          <p:cNvPr id="295" name="" descr=""/>
          <p:cNvPicPr/>
          <p:nvPr/>
        </p:nvPicPr>
        <p:blipFill>
          <a:blip r:embed="rId3"/>
          <a:stretch/>
        </p:blipFill>
        <p:spPr>
          <a:xfrm>
            <a:off x="4378320" y="3657600"/>
            <a:ext cx="4765320" cy="19198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exclusive or </a:t>
            </a:r>
            <a:endParaRPr b="0" lang="en-US" sz="3200" spc="-1" strike="noStrike">
              <a:latin typeface="Arial"/>
            </a:endParaRPr>
          </a:p>
        </p:txBody>
      </p:sp>
      <p:sp>
        <p:nvSpPr>
          <p:cNvPr id="297"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5.1: </a:t>
            </a:r>
            <a:r>
              <a:rPr b="1" lang="en-US" sz="1500" spc="-1" strike="noStrike">
                <a:solidFill>
                  <a:srgbClr val="000000"/>
                </a:solidFill>
                <a:latin typeface="Times New Roman"/>
                <a:ea typeface="DejaVu Sans"/>
              </a:rPr>
              <a:t>add events in exclusive 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50&lt;A,C&gt; 50&lt;B,C&gt;, 50&lt;D,C&gt;</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R5.3</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new transition with silent transitions, less precision :: R5.4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5.2: </a:t>
            </a:r>
            <a:r>
              <a:rPr b="1" lang="en-US" sz="1800" spc="-1" strike="noStrike">
                <a:solidFill>
                  <a:srgbClr val="000000"/>
                </a:solidFill>
                <a:latin typeface="Times New Roman"/>
                <a:ea typeface="DejaVu Sans"/>
              </a:rPr>
              <a:t>add events on one branch</a:t>
            </a:r>
            <a:endParaRPr b="0" lang="en-US" sz="1800" spc="-1" strike="noStrike">
              <a:latin typeface="Arial"/>
            </a:endParaRPr>
          </a:p>
          <a:p>
            <a:pPr>
              <a:lnSpc>
                <a:spcPct val="100000"/>
              </a:lnSpc>
            </a:pPr>
            <a:r>
              <a:rPr b="1" lang="en-US" sz="1500" spc="-1" strike="noStrike">
                <a:solidFill>
                  <a:srgbClr val="000000"/>
                </a:solidFill>
                <a:latin typeface="Times New Roman"/>
                <a:ea typeface="DejaVu Sans"/>
              </a:rPr>
              <a:t>Data: pos: 50&lt;A,D,C&gt; 50&lt;B,C&gt;  neg: 50&lt;A,C&gt;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::R5.7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98" name="CustomShape 3"/>
          <p:cNvSpPr/>
          <p:nvPr/>
        </p:nvSpPr>
        <p:spPr>
          <a:xfrm>
            <a:off x="4755240" y="265176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R5.3</a:t>
            </a:r>
            <a:endParaRPr b="0" lang="en-US" sz="1200" spc="-1" strike="noStrike">
              <a:latin typeface="Arial"/>
            </a:endParaRPr>
          </a:p>
        </p:txBody>
      </p:sp>
      <p:sp>
        <p:nvSpPr>
          <p:cNvPr id="299" name="CustomShape 4"/>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00" name="CustomShape 5"/>
          <p:cNvSpPr/>
          <p:nvPr/>
        </p:nvSpPr>
        <p:spPr>
          <a:xfrm>
            <a:off x="6675120" y="466380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R5.4</a:t>
            </a:r>
            <a:endParaRPr b="0" lang="en-US" sz="1200" spc="-1" strike="noStrike">
              <a:latin typeface="Arial"/>
            </a:endParaRPr>
          </a:p>
        </p:txBody>
      </p:sp>
      <p:pic>
        <p:nvPicPr>
          <p:cNvPr id="301" name="" descr=""/>
          <p:cNvPicPr/>
          <p:nvPr/>
        </p:nvPicPr>
        <p:blipFill>
          <a:blip r:embed="rId1"/>
          <a:stretch/>
        </p:blipFill>
        <p:spPr>
          <a:xfrm>
            <a:off x="5577840" y="837000"/>
            <a:ext cx="3130920" cy="1082520"/>
          </a:xfrm>
          <a:prstGeom prst="rect">
            <a:avLst/>
          </a:prstGeom>
          <a:ln>
            <a:noFill/>
          </a:ln>
        </p:spPr>
      </p:pic>
      <p:pic>
        <p:nvPicPr>
          <p:cNvPr id="302" name="" descr=""/>
          <p:cNvPicPr/>
          <p:nvPr/>
        </p:nvPicPr>
        <p:blipFill>
          <a:blip r:embed="rId2"/>
          <a:stretch/>
        </p:blipFill>
        <p:spPr>
          <a:xfrm>
            <a:off x="5669280" y="1915920"/>
            <a:ext cx="2833920" cy="1466640"/>
          </a:xfrm>
          <a:prstGeom prst="rect">
            <a:avLst/>
          </a:prstGeom>
          <a:ln>
            <a:noFill/>
          </a:ln>
        </p:spPr>
      </p:pic>
      <p:pic>
        <p:nvPicPr>
          <p:cNvPr id="303" name="" descr=""/>
          <p:cNvPicPr/>
          <p:nvPr/>
        </p:nvPicPr>
        <p:blipFill>
          <a:blip r:embed="rId3"/>
          <a:stretch/>
        </p:blipFill>
        <p:spPr>
          <a:xfrm>
            <a:off x="5261040" y="3383280"/>
            <a:ext cx="3790800" cy="1277640"/>
          </a:xfrm>
          <a:prstGeom prst="rect">
            <a:avLst/>
          </a:prstGeom>
          <a:ln>
            <a:noFill/>
          </a:ln>
        </p:spPr>
      </p:pic>
      <p:pic>
        <p:nvPicPr>
          <p:cNvPr id="304" name="" descr=""/>
          <p:cNvPicPr/>
          <p:nvPr/>
        </p:nvPicPr>
        <p:blipFill>
          <a:blip r:embed="rId4"/>
          <a:stretch/>
        </p:blipFill>
        <p:spPr>
          <a:xfrm>
            <a:off x="383400" y="4887000"/>
            <a:ext cx="3913560" cy="873000"/>
          </a:xfrm>
          <a:prstGeom prst="rect">
            <a:avLst/>
          </a:prstGeom>
          <a:ln>
            <a:noFill/>
          </a:ln>
        </p:spPr>
      </p:pic>
      <p:sp>
        <p:nvSpPr>
          <p:cNvPr id="305" name="CustomShape 6"/>
          <p:cNvSpPr/>
          <p:nvPr/>
        </p:nvSpPr>
        <p:spPr>
          <a:xfrm>
            <a:off x="1371960" y="576072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R5.7</a:t>
            </a:r>
            <a:endParaRPr b="0" lang="en-US" sz="1200" spc="-1" strike="noStrike">
              <a:latin typeface="Arial"/>
            </a:endParaRPr>
          </a:p>
        </p:txBody>
      </p:sp>
      <p:pic>
        <p:nvPicPr>
          <p:cNvPr id="306" name="" descr=""/>
          <p:cNvPicPr/>
          <p:nvPr/>
        </p:nvPicPr>
        <p:blipFill>
          <a:blip r:embed="rId5"/>
          <a:stretch/>
        </p:blipFill>
        <p:spPr>
          <a:xfrm>
            <a:off x="4926960" y="4937760"/>
            <a:ext cx="3759120" cy="884520"/>
          </a:xfrm>
          <a:prstGeom prst="rect">
            <a:avLst/>
          </a:prstGeom>
          <a:ln>
            <a:noFill/>
          </a:ln>
        </p:spPr>
      </p:pic>
      <p:sp>
        <p:nvSpPr>
          <p:cNvPr id="307" name="CustomShape 7"/>
          <p:cNvSpPr/>
          <p:nvPr/>
        </p:nvSpPr>
        <p:spPr>
          <a:xfrm>
            <a:off x="5852160" y="576108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R5.8</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65760" y="274320"/>
            <a:ext cx="639792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Outlines</a:t>
            </a:r>
            <a:endParaRPr b="0" lang="en-US" sz="3200" spc="-1" strike="noStrike">
              <a:latin typeface="Arial"/>
            </a:endParaRPr>
          </a:p>
        </p:txBody>
      </p:sp>
      <p:sp>
        <p:nvSpPr>
          <p:cNvPr id="145" name="CustomShape 2"/>
          <p:cNvSpPr/>
          <p:nvPr/>
        </p:nvSpPr>
        <p:spPr>
          <a:xfrm>
            <a:off x="457200" y="1005840"/>
            <a:ext cx="8135280" cy="40082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Model Introduction</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Types</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Results</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Plugin Development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309"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5.3: </a:t>
            </a:r>
            <a:r>
              <a:rPr b="1" lang="en-US" sz="1500" spc="-1" strike="noStrike">
                <a:solidFill>
                  <a:srgbClr val="000000"/>
                </a:solidFill>
                <a:latin typeface="Times New Roman"/>
                <a:ea typeface="DejaVu Sans"/>
              </a:rPr>
              <a:t>delete events from xor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neg: 50&lt;B,C&gt;</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R5.9</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R5.9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5.4: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50&lt;D,C&gt;, neg: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R5.11</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R5.12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10" name="CustomShape 3"/>
          <p:cNvSpPr/>
          <p:nvPr/>
        </p:nvSpPr>
        <p:spPr>
          <a:xfrm>
            <a:off x="6217920" y="256032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R5.9</a:t>
            </a:r>
            <a:endParaRPr b="0" lang="en-US" sz="1200" spc="-1" strike="noStrike">
              <a:latin typeface="Arial"/>
            </a:endParaRPr>
          </a:p>
        </p:txBody>
      </p:sp>
      <p:sp>
        <p:nvSpPr>
          <p:cNvPr id="311" name="CustomShape 4"/>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12" name="CustomShape 5"/>
          <p:cNvSpPr/>
          <p:nvPr/>
        </p:nvSpPr>
        <p:spPr>
          <a:xfrm>
            <a:off x="6675120" y="420660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R5.11</a:t>
            </a:r>
            <a:endParaRPr b="0" lang="en-US" sz="1200" spc="-1" strike="noStrike">
              <a:latin typeface="Arial"/>
            </a:endParaRPr>
          </a:p>
        </p:txBody>
      </p:sp>
      <p:pic>
        <p:nvPicPr>
          <p:cNvPr id="313" name="" descr=""/>
          <p:cNvPicPr/>
          <p:nvPr/>
        </p:nvPicPr>
        <p:blipFill>
          <a:blip r:embed="rId1"/>
          <a:stretch/>
        </p:blipFill>
        <p:spPr>
          <a:xfrm>
            <a:off x="5578200" y="837360"/>
            <a:ext cx="3130920" cy="1082520"/>
          </a:xfrm>
          <a:prstGeom prst="rect">
            <a:avLst/>
          </a:prstGeom>
          <a:ln>
            <a:noFill/>
          </a:ln>
        </p:spPr>
      </p:pic>
      <p:pic>
        <p:nvPicPr>
          <p:cNvPr id="314" name="" descr=""/>
          <p:cNvPicPr/>
          <p:nvPr/>
        </p:nvPicPr>
        <p:blipFill>
          <a:blip r:embed="rId2"/>
          <a:stretch/>
        </p:blipFill>
        <p:spPr>
          <a:xfrm>
            <a:off x="4480560" y="1920240"/>
            <a:ext cx="4582800" cy="658080"/>
          </a:xfrm>
          <a:prstGeom prst="rect">
            <a:avLst/>
          </a:prstGeom>
          <a:ln>
            <a:noFill/>
          </a:ln>
        </p:spPr>
      </p:pic>
      <p:pic>
        <p:nvPicPr>
          <p:cNvPr id="315" name="" descr=""/>
          <p:cNvPicPr/>
          <p:nvPr/>
        </p:nvPicPr>
        <p:blipFill>
          <a:blip r:embed="rId3"/>
          <a:stretch/>
        </p:blipFill>
        <p:spPr>
          <a:xfrm>
            <a:off x="5303520" y="3008520"/>
            <a:ext cx="3776400" cy="1197000"/>
          </a:xfrm>
          <a:prstGeom prst="rect">
            <a:avLst/>
          </a:prstGeom>
          <a:ln>
            <a:noFill/>
          </a:ln>
        </p:spPr>
      </p:pic>
      <p:pic>
        <p:nvPicPr>
          <p:cNvPr id="316" name="" descr=""/>
          <p:cNvPicPr/>
          <p:nvPr/>
        </p:nvPicPr>
        <p:blipFill>
          <a:blip r:embed="rId4"/>
          <a:stretch/>
        </p:blipFill>
        <p:spPr>
          <a:xfrm>
            <a:off x="5303520" y="4550760"/>
            <a:ext cx="4022640" cy="934920"/>
          </a:xfrm>
          <a:prstGeom prst="rect">
            <a:avLst/>
          </a:prstGeom>
          <a:ln>
            <a:noFill/>
          </a:ln>
        </p:spPr>
      </p:pic>
      <p:sp>
        <p:nvSpPr>
          <p:cNvPr id="317" name="CustomShape 6"/>
          <p:cNvSpPr/>
          <p:nvPr/>
        </p:nvSpPr>
        <p:spPr>
          <a:xfrm>
            <a:off x="6675480" y="557784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R5.12</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319" name="" descr=""/>
          <p:cNvPicPr/>
          <p:nvPr/>
        </p:nvPicPr>
        <p:blipFill>
          <a:blip r:embed="rId1"/>
          <a:stretch/>
        </p:blipFill>
        <p:spPr>
          <a:xfrm>
            <a:off x="5118480" y="4572000"/>
            <a:ext cx="3933360" cy="913680"/>
          </a:xfrm>
          <a:prstGeom prst="rect">
            <a:avLst/>
          </a:prstGeom>
          <a:ln>
            <a:noFill/>
          </a:ln>
        </p:spPr>
      </p:pic>
      <p:sp>
        <p:nvSpPr>
          <p:cNvPr id="320"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Times New Roman"/>
                <a:ea typeface="DejaVu Sans"/>
              </a:rPr>
              <a:t>Case 5.5: </a:t>
            </a:r>
            <a:r>
              <a:rPr b="1" lang="en-US" sz="1500" spc="-1" strike="noStrike">
                <a:solidFill>
                  <a:srgbClr val="000000"/>
                </a:solidFill>
                <a:latin typeface="Times New Roman"/>
                <a:ea typeface="DejaVu Sans"/>
              </a:rPr>
              <a:t>change xor to sequence</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neg: 50&lt;A,C&gt;, 50&lt;B,C&gt;</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R5.13</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loop to carry out sequence :: R5.14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5.6: </a:t>
            </a:r>
            <a:r>
              <a:rPr b="1" lang="en-US" sz="1500" spc="-1" strike="noStrike">
                <a:solidFill>
                  <a:srgbClr val="000000"/>
                </a:solidFill>
                <a:latin typeface="Times New Roman"/>
                <a:ea typeface="DejaVu Sans"/>
              </a:rPr>
              <a:t>change xor to parallel </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50&lt;B,A,C&gt; neg: 50&lt;A,C&gt;,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R5.15</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loop to change parallel :: R5.14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21" name="CustomShape 3"/>
          <p:cNvSpPr/>
          <p:nvPr/>
        </p:nvSpPr>
        <p:spPr>
          <a:xfrm>
            <a:off x="6217920" y="256032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R5.13</a:t>
            </a:r>
            <a:endParaRPr b="0" lang="en-US" sz="1200" spc="-1" strike="noStrike">
              <a:latin typeface="Arial"/>
            </a:endParaRPr>
          </a:p>
        </p:txBody>
      </p:sp>
      <p:sp>
        <p:nvSpPr>
          <p:cNvPr id="322" name="CustomShape 4"/>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23" name="CustomShape 5"/>
          <p:cNvSpPr/>
          <p:nvPr/>
        </p:nvSpPr>
        <p:spPr>
          <a:xfrm>
            <a:off x="6675120" y="420660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R5.14</a:t>
            </a:r>
            <a:endParaRPr b="0" lang="en-US" sz="1200" spc="-1" strike="noStrike">
              <a:latin typeface="Arial"/>
            </a:endParaRPr>
          </a:p>
        </p:txBody>
      </p:sp>
      <p:pic>
        <p:nvPicPr>
          <p:cNvPr id="324" name="" descr=""/>
          <p:cNvPicPr/>
          <p:nvPr/>
        </p:nvPicPr>
        <p:blipFill>
          <a:blip r:embed="rId2"/>
          <a:stretch/>
        </p:blipFill>
        <p:spPr>
          <a:xfrm>
            <a:off x="5578200" y="837360"/>
            <a:ext cx="3130920" cy="1082520"/>
          </a:xfrm>
          <a:prstGeom prst="rect">
            <a:avLst/>
          </a:prstGeom>
          <a:ln>
            <a:noFill/>
          </a:ln>
        </p:spPr>
      </p:pic>
      <p:sp>
        <p:nvSpPr>
          <p:cNvPr id="325" name="CustomShape 6"/>
          <p:cNvSpPr/>
          <p:nvPr/>
        </p:nvSpPr>
        <p:spPr>
          <a:xfrm>
            <a:off x="6675480" y="557784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R5.15</a:t>
            </a:r>
            <a:endParaRPr b="0" lang="en-US" sz="1200" spc="-1" strike="noStrike">
              <a:latin typeface="Arial"/>
            </a:endParaRPr>
          </a:p>
        </p:txBody>
      </p:sp>
      <p:pic>
        <p:nvPicPr>
          <p:cNvPr id="326" name="" descr=""/>
          <p:cNvPicPr/>
          <p:nvPr/>
        </p:nvPicPr>
        <p:blipFill>
          <a:blip r:embed="rId3"/>
          <a:stretch/>
        </p:blipFill>
        <p:spPr>
          <a:xfrm>
            <a:off x="4389120" y="1920240"/>
            <a:ext cx="4754160" cy="558720"/>
          </a:xfrm>
          <a:prstGeom prst="rect">
            <a:avLst/>
          </a:prstGeom>
          <a:ln>
            <a:noFill/>
          </a:ln>
        </p:spPr>
      </p:pic>
      <p:pic>
        <p:nvPicPr>
          <p:cNvPr id="327" name="" descr=""/>
          <p:cNvPicPr/>
          <p:nvPr/>
        </p:nvPicPr>
        <p:blipFill>
          <a:blip r:embed="rId4"/>
          <a:stretch/>
        </p:blipFill>
        <p:spPr>
          <a:xfrm>
            <a:off x="5577840" y="2837520"/>
            <a:ext cx="3291120" cy="13680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365760" y="274320"/>
            <a:ext cx="639792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Inductive Miner</a:t>
            </a:r>
            <a:endParaRPr b="0" lang="en-US" sz="1800" spc="-1" strike="noStrike">
              <a:latin typeface="Arial"/>
            </a:endParaRPr>
          </a:p>
        </p:txBody>
      </p:sp>
      <p:sp>
        <p:nvSpPr>
          <p:cNvPr id="329" name="CustomShape 2"/>
          <p:cNvSpPr/>
          <p:nvPr/>
        </p:nvSpPr>
        <p:spPr>
          <a:xfrm>
            <a:off x="642960" y="1010520"/>
            <a:ext cx="8135280" cy="566460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True Negative: == expected number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!=expected number in cases</a:t>
            </a:r>
            <a:endParaRPr b="0" lang="en-US" sz="14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C1.2.1: Add events to sequence, single event at one position , </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C1.2.2: Add events to sequence, multiple event at one position</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C2.2.2: Add events to parallel at different positions, before, middle and end </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original parallel relation</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C2.2.3:Add events to parallel at different positions, before, middle and end </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sequence </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C4.1: add global dependency to model</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C4.2: change global dependency structure</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&gt;0 in the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a typeface="Noto Sans CJK SC Regular"/>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and usually good precision</a:t>
            </a:r>
            <a:endParaRPr b="0" lang="en-US" sz="1400" spc="-1" strike="noStrike">
              <a:latin typeface="Arial"/>
              <a:ea typeface="Noto Sans CJK SC Regular"/>
            </a:endParaRPr>
          </a:p>
          <a:p>
            <a:pPr marL="216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312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65760" y="274320"/>
            <a:ext cx="639792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Repair Model</a:t>
            </a:r>
            <a:endParaRPr b="0" lang="en-US" sz="1800" spc="-1" strike="noStrike">
              <a:latin typeface="Arial"/>
            </a:endParaRPr>
          </a:p>
        </p:txBody>
      </p:sp>
      <p:sp>
        <p:nvSpPr>
          <p:cNvPr id="331" name="CustomShape 2"/>
          <p:cNvSpPr/>
          <p:nvPr/>
        </p:nvSpPr>
        <p:spPr>
          <a:xfrm>
            <a:off x="642960" y="1010520"/>
            <a:ext cx="8135280" cy="566460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Negative: ==0,   </a:t>
            </a:r>
            <a:r>
              <a:rPr b="1" lang="en-US" sz="1400" spc="-1" strike="noStrike">
                <a:solidFill>
                  <a:srgbClr val="000000"/>
                </a:solidFill>
                <a:latin typeface="Times New Roman"/>
                <a:ea typeface="DejaVu Sans"/>
              </a:rPr>
              <a:t>!=0 expected with special cases, </a:t>
            </a:r>
            <a:endParaRPr b="0" lang="en-US" sz="14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C1.1: Delete events from sequence</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C1.3: Add while deleting events to sequence</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C1.5: Change sequence order</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C2.1: Delete events from parallel</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C2.2.5: Add events while deleting events in parallel relation</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C2.4: Change parallel to sequence </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C3.4.1: delete loop</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C3.4.2: delete events at end in 2-length loop</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C3.4.3: delete events in the middle in 2-length loop</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C5.2: Add events to one branch of xor</a:t>
            </a:r>
            <a:endParaRPr b="0" lang="en-US" sz="1300" spc="-1" strike="noStrike">
              <a:latin typeface="Arial"/>
            </a:endParaRPr>
          </a:p>
          <a:p>
            <a:pPr marL="216000" indent="-216000">
              <a:buClr>
                <a:srgbClr val="000000"/>
              </a:buClr>
              <a:buSzPct val="45000"/>
              <a:buFont typeface="Wingdings" charset="2"/>
              <a:buChar char=""/>
            </a:pPr>
            <a:r>
              <a:rPr b="0" i="1" lang="en-US" sz="1300" spc="-1" strike="noStrike">
                <a:solidFill>
                  <a:srgbClr val="000000"/>
                </a:solidFill>
                <a:latin typeface="Times New Roman"/>
                <a:ea typeface="DejaVu Sans"/>
              </a:rPr>
              <a:t>C5.3: Delete events from xor</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!=0 usually, ==0 only in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a typeface="Noto Sans CJK SC Regular"/>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but bad precision</a:t>
            </a:r>
            <a:endParaRPr b="0" lang="en-US" sz="1400" spc="-1" strike="noStrike">
              <a:latin typeface="Arial"/>
              <a:ea typeface="Noto Sans CJK SC Regular"/>
            </a:endParaRPr>
          </a:p>
          <a:p>
            <a:pPr marL="216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312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365760" y="274320"/>
            <a:ext cx="639792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Summary</a:t>
            </a:r>
            <a:endParaRPr b="0" lang="en-US" sz="3200" spc="-1" strike="noStrike">
              <a:latin typeface="Arial"/>
            </a:endParaRPr>
          </a:p>
        </p:txBody>
      </p:sp>
      <p:sp>
        <p:nvSpPr>
          <p:cNvPr id="333" name="CustomShape 2"/>
          <p:cNvSpPr/>
          <p:nvPr/>
        </p:nvSpPr>
        <p:spPr>
          <a:xfrm>
            <a:off x="457200" y="1005840"/>
            <a:ext cx="8135280" cy="566460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Inductive miner as rediscovery has </a:t>
            </a:r>
            <a:r>
              <a:rPr b="1" lang="en-US" sz="1600" spc="-1" strike="noStrike">
                <a:solidFill>
                  <a:srgbClr val="000000"/>
                </a:solidFill>
                <a:latin typeface="Times New Roman"/>
                <a:ea typeface="DejaVu Sans"/>
              </a:rPr>
              <a:t>good recall [fitness]</a:t>
            </a:r>
            <a:r>
              <a:rPr b="1" lang="en-US" sz="1600" spc="-1" strike="noStrike">
                <a:solidFill>
                  <a:srgbClr val="000000"/>
                </a:solidFill>
                <a:latin typeface="Times New Roman"/>
                <a:ea typeface="DejaVu Sans"/>
              </a:rPr>
              <a:t> , </a:t>
            </a:r>
            <a:r>
              <a:rPr b="1" lang="en-US" sz="1600" spc="-1" strike="noStrike">
                <a:solidFill>
                  <a:srgbClr val="000000"/>
                </a:solidFill>
                <a:latin typeface="Times New Roman"/>
                <a:ea typeface="DejaVu Sans"/>
              </a:rPr>
              <a:t>better precision</a:t>
            </a:r>
            <a:r>
              <a:rPr b="1" lang="en-US" sz="1600" spc="-1" strike="noStrike">
                <a:solidFill>
                  <a:srgbClr val="000000"/>
                </a:solidFill>
                <a:latin typeface="Times New Roman"/>
                <a:ea typeface="DejaVu Sans"/>
              </a:rPr>
              <a:t> than repair model technique. But in some cases, it generates a model which is much different with existing ones. [but only users can decide if the new generated model is needed or not.]</a:t>
            </a:r>
            <a:endParaRPr b="0" lang="en-US" sz="1600" spc="-1" strike="noStrike">
              <a:latin typeface="Arial"/>
              <a:ea typeface="Noto Sans CJK SC Regular"/>
            </a:endParaRPr>
          </a:p>
          <a:p>
            <a:pPr marL="216000" indent="-21312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Repair model has also </a:t>
            </a:r>
            <a:r>
              <a:rPr b="1" lang="en-US" sz="1600" spc="-1" strike="noStrike">
                <a:solidFill>
                  <a:srgbClr val="000000"/>
                </a:solidFill>
                <a:latin typeface="Times New Roman"/>
                <a:ea typeface="DejaVu Sans"/>
              </a:rPr>
              <a:t>good recall [fitness]</a:t>
            </a:r>
            <a:r>
              <a:rPr b="1" lang="en-US" sz="1600" spc="-1" strike="noStrike">
                <a:solidFill>
                  <a:srgbClr val="000000"/>
                </a:solidFill>
                <a:latin typeface="Times New Roman"/>
                <a:ea typeface="DejaVu Sans"/>
              </a:rPr>
              <a:t>, but mostly</a:t>
            </a:r>
            <a:r>
              <a:rPr b="1" lang="en-US" sz="1600" spc="-1" strike="noStrike">
                <a:solidFill>
                  <a:srgbClr val="000000"/>
                </a:solidFill>
                <a:latin typeface="Times New Roman"/>
                <a:ea typeface="DejaVu Sans"/>
              </a:rPr>
              <a:t> less precision</a:t>
            </a:r>
            <a:r>
              <a:rPr b="1" lang="en-US" sz="1600" spc="-1" strike="noStrike">
                <a:solidFill>
                  <a:srgbClr val="000000"/>
                </a:solidFill>
                <a:latin typeface="Times New Roman"/>
                <a:ea typeface="DejaVu Sans"/>
              </a:rPr>
              <a:t> by adding loop, subprocesses and silent transitions.  In some cases, it can’t see the global changes in the model and change some branches in a local but complex way to create fit model. </a:t>
            </a:r>
            <a:endParaRPr b="0" lang="en-US" sz="1600" spc="-1" strike="noStrike">
              <a:latin typeface="Arial"/>
              <a:ea typeface="Noto Sans CJK SC Regular"/>
            </a:endParaRPr>
          </a:p>
          <a:p>
            <a:pPr marL="216000" indent="-21312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For some relation, like global dependency, both inductive miner and repair model techniques fail to discover it. </a:t>
            </a:r>
            <a:endParaRPr b="0" lang="en-US" sz="1600" spc="-1" strike="noStrike">
              <a:latin typeface="Arial"/>
              <a:ea typeface="Noto Sans CJK SC Regular"/>
            </a:endParaRPr>
          </a:p>
          <a:p>
            <a:pPr marL="216000" indent="-21312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overlapped data, they have </a:t>
            </a:r>
            <a:r>
              <a:rPr b="1" lang="en-US" sz="1600" spc="-1" strike="noStrike">
                <a:solidFill>
                  <a:srgbClr val="000000"/>
                </a:solidFill>
                <a:latin typeface="Times New Roman"/>
                <a:ea typeface="DejaVu Sans"/>
              </a:rPr>
              <a:t>less precision</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can’t see the distribution</a:t>
            </a:r>
            <a:r>
              <a:rPr b="1" lang="en-US" sz="1600" spc="-1" strike="noStrike">
                <a:solidFill>
                  <a:srgbClr val="000000"/>
                </a:solidFill>
                <a:latin typeface="Times New Roman"/>
                <a:ea typeface="DejaVu Sans"/>
              </a:rPr>
              <a:t> of overlapped data</a:t>
            </a:r>
            <a:endParaRPr b="0" lang="en-US" sz="1600" spc="-1" strike="noStrike">
              <a:latin typeface="Arial"/>
              <a:ea typeface="Noto Sans CJK SC Regular"/>
            </a:endParaRPr>
          </a:p>
          <a:p>
            <a:pPr marL="216000" indent="-21312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noise in data, repair model is </a:t>
            </a:r>
            <a:r>
              <a:rPr b="1" lang="en-US" sz="1600" spc="-1" strike="noStrike">
                <a:solidFill>
                  <a:srgbClr val="000000"/>
                </a:solidFill>
                <a:latin typeface="Times New Roman"/>
                <a:ea typeface="DejaVu Sans"/>
              </a:rPr>
              <a:t>more sensible</a:t>
            </a:r>
            <a:r>
              <a:rPr b="1" lang="en-US" sz="1600" spc="-1" strike="noStrike">
                <a:solidFill>
                  <a:srgbClr val="000000"/>
                </a:solidFill>
                <a:latin typeface="Times New Roman"/>
                <a:ea typeface="DejaVu Sans"/>
              </a:rPr>
              <a:t> with noise than inductive miner</a:t>
            </a:r>
            <a:endParaRPr b="0" lang="en-US" sz="1600" spc="-1" strike="noStrike">
              <a:latin typeface="Arial"/>
              <a:ea typeface="Noto Sans CJK SC Regular"/>
            </a:endParaRPr>
          </a:p>
          <a:p>
            <a:pPr marL="216000" indent="-213120">
              <a:lnSpc>
                <a:spcPct val="100000"/>
              </a:lnSpc>
              <a:spcBef>
                <a:spcPts val="907"/>
              </a:spcBef>
              <a:spcAft>
                <a:spcPts val="312"/>
              </a:spcAft>
              <a:buClr>
                <a:srgbClr val="000000"/>
              </a:buClr>
              <a:buSzPct val="45000"/>
              <a:buFont typeface="Wingdings" charset="2"/>
              <a:buChar char=""/>
            </a:pPr>
            <a:endParaRPr b="0" lang="en-US" sz="1600" spc="-1" strike="noStrike">
              <a:latin typeface="Arial"/>
              <a:ea typeface="Noto Sans CJK SC Regular"/>
            </a:endParaRPr>
          </a:p>
          <a:p>
            <a:pPr marL="216000" indent="-21312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Without considering negative information, the generated model from both techniques tends to have less precision.</a:t>
            </a:r>
            <a:endParaRPr b="0" lang="en-US" sz="1600" spc="-1" strike="noStrike">
              <a:latin typeface="Arial"/>
              <a:ea typeface="Noto Sans CJK SC Regular"/>
            </a:endParaRPr>
          </a:p>
          <a:p>
            <a:pPr>
              <a:lnSpc>
                <a:spcPct val="100000"/>
              </a:lnSpc>
            </a:pPr>
            <a:endParaRPr b="0" lang="en-US" sz="1600" spc="-1" strike="noStrike">
              <a:latin typeface="Arial"/>
              <a:ea typeface="Noto Sans CJK SC Regular"/>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 descr=""/>
          <p:cNvPicPr/>
          <p:nvPr/>
        </p:nvPicPr>
        <p:blipFill>
          <a:blip r:embed="rId1"/>
          <a:stretch/>
        </p:blipFill>
        <p:spPr>
          <a:xfrm>
            <a:off x="1720800" y="1877760"/>
            <a:ext cx="7423200" cy="1688400"/>
          </a:xfrm>
          <a:prstGeom prst="rect">
            <a:avLst/>
          </a:prstGeom>
          <a:ln>
            <a:noFill/>
          </a:ln>
        </p:spPr>
      </p:pic>
      <p:sp>
        <p:nvSpPr>
          <p:cNvPr id="335"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Experiments with Complex Model</a:t>
            </a:r>
            <a:endParaRPr b="0" lang="en-US" sz="3200" spc="-1" strike="noStrike">
              <a:latin typeface="Arial"/>
            </a:endParaRPr>
          </a:p>
        </p:txBody>
      </p:sp>
      <p:sp>
        <p:nvSpPr>
          <p:cNvPr id="336" name="CustomShape 2"/>
          <p:cNvSpPr/>
          <p:nvPr/>
        </p:nvSpPr>
        <p:spPr>
          <a:xfrm>
            <a:off x="457200" y="1005840"/>
            <a:ext cx="8135280" cy="36446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 </a:t>
            </a:r>
            <a:endParaRPr b="0" lang="en-US" sz="2400" spc="-1" strike="noStrike">
              <a:latin typeface="Arial"/>
            </a:endParaRPr>
          </a:p>
          <a:p>
            <a:pPr marL="216000" indent="-21312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Data: 1500 traces, 0.7:0.3 pos: neg, no overlap</a:t>
            </a:r>
            <a:endParaRPr b="0" lang="en-US" sz="1500" spc="-1" strike="noStrike">
              <a:latin typeface="Arial"/>
              <a:ea typeface="Noto Sans CJK SC Regular"/>
            </a:endParaRPr>
          </a:p>
          <a:p>
            <a:pPr marL="216000" indent="-21312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Inductive Miner:  </a:t>
            </a:r>
            <a:endParaRPr b="0" lang="en-US" sz="1500" spc="-1" strike="noStrike">
              <a:latin typeface="Arial"/>
              <a:ea typeface="Noto Sans CJK SC Regular"/>
            </a:endParaRPr>
          </a:p>
          <a:p>
            <a:pPr>
              <a:lnSpc>
                <a:spcPct val="100000"/>
              </a:lnSpc>
            </a:pPr>
            <a:r>
              <a:rPr b="1" lang="en-US" sz="1300" spc="-1" strike="noStrike">
                <a:solidFill>
                  <a:srgbClr val="000000"/>
                </a:solidFill>
                <a:latin typeface="Times New Roman"/>
                <a:ea typeface="DejaVu Sans"/>
              </a:rPr>
              <a:t>783 275 </a:t>
            </a:r>
            <a:endParaRPr b="0" lang="en-US" sz="1300" spc="-1" strike="noStrike">
              <a:latin typeface="Arial"/>
              <a:ea typeface="Noto Sans CJK SC Regular"/>
            </a:endParaRPr>
          </a:p>
          <a:p>
            <a:pPr>
              <a:lnSpc>
                <a:spcPct val="100000"/>
              </a:lnSpc>
            </a:pPr>
            <a:r>
              <a:rPr b="1" lang="en-US" sz="1300" spc="-1" strike="noStrike">
                <a:solidFill>
                  <a:srgbClr val="000000"/>
                </a:solidFill>
                <a:latin typeface="Times New Roman"/>
                <a:ea typeface="DejaVu Sans"/>
              </a:rPr>
              <a:t>338 104</a:t>
            </a:r>
            <a:endParaRPr b="0" lang="en-US" sz="1300" spc="-1" strike="noStrike">
              <a:latin typeface="Arial"/>
              <a:ea typeface="Noto Sans CJK SC Regular"/>
            </a:endParaRPr>
          </a:p>
          <a:p>
            <a:r>
              <a:rPr b="0" lang="en-US" sz="1050" spc="-1" strike="noStrike">
                <a:latin typeface="Arial"/>
                <a:ea typeface="Noto Sans CJK SC Regular"/>
              </a:rPr>
              <a:t>Recall: 0.74 </a:t>
            </a:r>
            <a:endParaRPr b="0" lang="en-US" sz="1050" spc="-1" strike="noStrike">
              <a:latin typeface="Arial"/>
            </a:endParaRPr>
          </a:p>
          <a:p>
            <a:r>
              <a:rPr b="0" lang="en-US" sz="1050" spc="-1" strike="noStrike">
                <a:latin typeface="Arial"/>
                <a:ea typeface="Noto Sans CJK SC Regular"/>
              </a:rPr>
              <a:t>Precision: 0.70 </a:t>
            </a:r>
            <a:endParaRPr b="0" lang="en-US" sz="1050" spc="-1" strike="noStrike">
              <a:latin typeface="Arial"/>
            </a:endParaRPr>
          </a:p>
          <a:p>
            <a:r>
              <a:rPr b="0" lang="en-US" sz="1050" spc="-1" strike="noStrike">
                <a:latin typeface="Arial"/>
                <a:ea typeface="Noto Sans CJK SC Regular"/>
              </a:rPr>
              <a:t>Accuracy:0.59 </a:t>
            </a:r>
            <a:endParaRPr b="0" lang="en-US" sz="1050" spc="-1" strike="noStrike">
              <a:latin typeface="Arial"/>
            </a:endParaRPr>
          </a:p>
          <a:p>
            <a:r>
              <a:rPr b="0" lang="en-US" sz="1050" spc="-1" strike="noStrike">
                <a:latin typeface="Arial"/>
                <a:ea typeface="Noto Sans CJK SC Regular"/>
              </a:rPr>
              <a:t>F1-score: 0.72 </a:t>
            </a:r>
            <a:endParaRPr b="0" lang="en-US" sz="1050" spc="-1" strike="noStrike">
              <a:latin typeface="Arial"/>
            </a:endParaRPr>
          </a:p>
          <a:p>
            <a:pPr marL="216000" indent="-213120">
              <a:spcBef>
                <a:spcPts val="624"/>
              </a:spcBef>
              <a:spcAft>
                <a:spcPts val="28"/>
              </a:spcAft>
              <a:buClr>
                <a:srgbClr val="000000"/>
              </a:buClr>
              <a:buSzPct val="45000"/>
              <a:buFont typeface="Wingdings" charset="2"/>
              <a:buChar char=""/>
            </a:pPr>
            <a:r>
              <a:rPr b="1" lang="en-US" sz="1300" spc="-1" strike="noStrike">
                <a:latin typeface="TiMES New Romans"/>
                <a:ea typeface="Noto Sans CJK SC Regular"/>
              </a:rPr>
              <a:t>Repair Model</a:t>
            </a:r>
            <a:endParaRPr b="0" lang="en-US" sz="1300" spc="-1" strike="noStrike">
              <a:latin typeface="Arial"/>
            </a:endParaRPr>
          </a:p>
          <a:p>
            <a:pPr marL="216000" indent="-213120">
              <a:spcBef>
                <a:spcPts val="624"/>
              </a:spcBef>
              <a:spcAft>
                <a:spcPts val="28"/>
              </a:spcAft>
              <a:buClr>
                <a:srgbClr val="000000"/>
              </a:buClr>
              <a:buSzPct val="45000"/>
              <a:buFont typeface="Wingdings" charset="2"/>
              <a:buChar char=""/>
            </a:pPr>
            <a:endParaRPr b="0" lang="en-US" sz="1300" spc="-1" strike="noStrike">
              <a:latin typeface="Arial"/>
            </a:endParaRPr>
          </a:p>
          <a:p>
            <a:pPr>
              <a:lnSpc>
                <a:spcPct val="100000"/>
              </a:lnSpc>
            </a:pPr>
            <a:r>
              <a:rPr b="1" lang="en-US" sz="1500" spc="-1" strike="noStrike">
                <a:solidFill>
                  <a:srgbClr val="000000"/>
                </a:solidFill>
                <a:latin typeface="Times New Roman"/>
                <a:ea typeface="DejaVu Sans"/>
              </a:rPr>
              <a:t>  </a:t>
            </a:r>
            <a:endParaRPr b="0" lang="en-US" sz="1500" spc="-1" strike="noStrike">
              <a:latin typeface="Arial"/>
              <a:ea typeface="Noto Sans CJK SC Regular"/>
            </a:endParaRPr>
          </a:p>
          <a:p>
            <a:pPr>
              <a:lnSpc>
                <a:spcPct val="100000"/>
              </a:lnSpc>
              <a:spcBef>
                <a:spcPts val="1191"/>
              </a:spcBef>
              <a:spcAft>
                <a:spcPts val="595"/>
              </a:spcAft>
            </a:pPr>
            <a:endParaRPr b="0" lang="en-US" sz="15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endParaRPr b="0" lang="en-US" sz="15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a:t>
            </a:r>
            <a:endParaRPr b="0" lang="en-US" sz="2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65760" y="274320"/>
            <a:ext cx="639792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Plugin Development</a:t>
            </a:r>
            <a:endParaRPr b="0" lang="en-US" sz="3200" spc="-1" strike="noStrike">
              <a:latin typeface="Arial"/>
            </a:endParaRPr>
          </a:p>
        </p:txBody>
      </p:sp>
      <p:sp>
        <p:nvSpPr>
          <p:cNvPr id="338" name="CustomShape 2"/>
          <p:cNvSpPr/>
          <p:nvPr/>
        </p:nvSpPr>
        <p:spPr>
          <a:xfrm>
            <a:off x="457200" y="1005840"/>
            <a:ext cx="8135280" cy="4487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Assign Label</a:t>
            </a:r>
            <a:endParaRPr b="0" lang="en-US" sz="2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Controlled Label based on Variant</a:t>
            </a:r>
            <a:endParaRPr b="0" lang="en-US" sz="20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Label on Specific Variant</a:t>
            </a:r>
            <a:endParaRPr b="0" lang="en-US" sz="20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 Extract Data with Positive Label / Positive Complement</a:t>
            </a:r>
            <a:endParaRPr b="0" lang="en-US" sz="2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Create Base Model</a:t>
            </a:r>
            <a:endParaRPr b="0" lang="en-US" sz="2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With Positive Label</a:t>
            </a:r>
            <a:endParaRPr b="0" lang="en-US" sz="20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From Complement Of Positive and Negative Set</a:t>
            </a:r>
            <a:endParaRPr b="0" lang="en-US" sz="2000" spc="-1" strike="noStrike">
              <a:latin typeface="Arial"/>
            </a:endParaRPr>
          </a:p>
          <a:p>
            <a:pPr>
              <a:lnSpc>
                <a:spcPct val="100000"/>
              </a:lnSpc>
              <a:spcBef>
                <a:spcPts val="1191"/>
              </a:spcBef>
              <a:spcAft>
                <a:spcPts val="595"/>
              </a:spcAft>
            </a:pPr>
            <a:endParaRPr b="0" lang="en-US" sz="20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Generate Confusion Matrix </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 descr=""/>
          <p:cNvPicPr/>
          <p:nvPr/>
        </p:nvPicPr>
        <p:blipFill>
          <a:blip r:embed="rId1"/>
          <a:stretch/>
        </p:blipFill>
        <p:spPr>
          <a:xfrm>
            <a:off x="1188720" y="1139400"/>
            <a:ext cx="7411680" cy="5033880"/>
          </a:xfrm>
          <a:prstGeom prst="rect">
            <a:avLst/>
          </a:prstGeom>
          <a:ln>
            <a:noFill/>
          </a:ln>
        </p:spPr>
      </p:pic>
      <p:sp>
        <p:nvSpPr>
          <p:cNvPr id="340" name="CustomShape 1"/>
          <p:cNvSpPr/>
          <p:nvPr/>
        </p:nvSpPr>
        <p:spPr>
          <a:xfrm>
            <a:off x="457200" y="457200"/>
            <a:ext cx="6398640" cy="303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Controlled Labels to Log</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457200"/>
            <a:ext cx="6398640" cy="303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Labels to Specific Variant in Log</a:t>
            </a:r>
            <a:endParaRPr b="0" lang="en-US" sz="1800" spc="-1" strike="noStrike">
              <a:latin typeface="Arial"/>
            </a:endParaRPr>
          </a:p>
        </p:txBody>
      </p:sp>
      <p:pic>
        <p:nvPicPr>
          <p:cNvPr id="342" name="" descr=""/>
          <p:cNvPicPr/>
          <p:nvPr/>
        </p:nvPicPr>
        <p:blipFill>
          <a:blip r:embed="rId1"/>
          <a:stretch/>
        </p:blipFill>
        <p:spPr>
          <a:xfrm>
            <a:off x="333000" y="901800"/>
            <a:ext cx="7803000" cy="586260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 descr=""/>
          <p:cNvPicPr/>
          <p:nvPr/>
        </p:nvPicPr>
        <p:blipFill>
          <a:blip r:embed="rId1"/>
          <a:stretch/>
        </p:blipFill>
        <p:spPr>
          <a:xfrm>
            <a:off x="640080" y="1188720"/>
            <a:ext cx="4626720" cy="22550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65760" y="274320"/>
            <a:ext cx="639792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Model Introduction</a:t>
            </a:r>
            <a:endParaRPr b="0" lang="en-US" sz="3200" spc="-1" strike="noStrike">
              <a:latin typeface="Arial"/>
            </a:endParaRPr>
          </a:p>
        </p:txBody>
      </p:sp>
      <p:sp>
        <p:nvSpPr>
          <p:cNvPr id="147" name="CustomShape 2"/>
          <p:cNvSpPr/>
          <p:nvPr/>
        </p:nvSpPr>
        <p:spPr>
          <a:xfrm>
            <a:off x="182880" y="1005840"/>
            <a:ext cx="8135280" cy="3213720"/>
          </a:xfrm>
          <a:prstGeom prst="rect">
            <a:avLst/>
          </a:prstGeom>
          <a:noFill/>
          <a:ln>
            <a:noFill/>
          </a:ln>
        </p:spPr>
        <p:style>
          <a:lnRef idx="0"/>
          <a:fillRef idx="0"/>
          <a:effectRef idx="0"/>
          <a:fontRef idx="minor"/>
        </p:style>
        <p:txBody>
          <a:bodyPr lIns="90000" rIns="90000" tIns="45000" bIns="45000" anchor="ctr"/>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Input:</a:t>
            </a:r>
            <a:endParaRPr b="0" lang="en-US" sz="2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event log </a:t>
            </a:r>
            <a:endParaRPr b="0" lang="en-US" sz="2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good fitness</a:t>
            </a:r>
            <a:endParaRPr b="0" lang="en-US" sz="2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Output:</a:t>
            </a:r>
            <a:endParaRPr b="0" lang="en-US" sz="2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KPI</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pic>
        <p:nvPicPr>
          <p:cNvPr id="148" name="" descr=""/>
          <p:cNvPicPr/>
          <p:nvPr/>
        </p:nvPicPr>
        <p:blipFill>
          <a:blip r:embed="rId1"/>
          <a:stretch/>
        </p:blipFill>
        <p:spPr>
          <a:xfrm>
            <a:off x="4114800" y="2926080"/>
            <a:ext cx="4660560" cy="27385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65760" y="1544760"/>
            <a:ext cx="8563320" cy="28116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ffffff"/>
                </a:solidFill>
                <a:latin typeface="Arial"/>
                <a:ea typeface="DejaVu Sans"/>
              </a:rPr>
              <a:t>Questions &amp; Answers</a:t>
            </a:r>
            <a:r>
              <a:rPr b="0" lang="en-US" sz="2000" spc="-1" strike="noStrike">
                <a:solidFill>
                  <a:srgbClr val="ffffff"/>
                </a:solidFill>
                <a:latin typeface="Arial"/>
                <a:ea typeface="DejaVu Sans"/>
              </a:rPr>
              <a:t> </a:t>
            </a:r>
            <a:endParaRPr b="0" lang="en-US" sz="2000" spc="-1" strike="noStrike">
              <a:latin typeface="Arial"/>
            </a:endParaRPr>
          </a:p>
          <a:p>
            <a:pPr>
              <a:lnSpc>
                <a:spcPct val="100000"/>
              </a:lnSpc>
            </a:pPr>
            <a:endParaRPr b="0" lang="en-US" sz="2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5760" y="274320"/>
            <a:ext cx="6397920" cy="451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Types</a:t>
            </a:r>
            <a:endParaRPr b="0" lang="en-US" sz="3200" spc="-1" strike="noStrike">
              <a:latin typeface="Arial"/>
            </a:endParaRPr>
          </a:p>
        </p:txBody>
      </p:sp>
      <p:sp>
        <p:nvSpPr>
          <p:cNvPr id="150" name="CustomShape 2"/>
          <p:cNvSpPr/>
          <p:nvPr/>
        </p:nvSpPr>
        <p:spPr>
          <a:xfrm>
            <a:off x="457200" y="1005840"/>
            <a:ext cx="8135280" cy="566460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Enhancement Methods:</a:t>
            </a:r>
            <a:endParaRPr b="0" lang="en-US" sz="18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Inductive Miner : </a:t>
            </a:r>
            <a:r>
              <a:rPr b="1" lang="en-US" sz="1400" spc="-1" strike="noStrike">
                <a:solidFill>
                  <a:srgbClr val="00549f"/>
                </a:solidFill>
                <a:latin typeface="Times New Roman"/>
                <a:ea typeface="DejaVu Sans"/>
              </a:rPr>
              <a:t>rediscovery</a:t>
            </a:r>
            <a:endParaRPr b="0" lang="en-US" sz="1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Repair by Fahland :</a:t>
            </a:r>
            <a:r>
              <a:rPr b="1" lang="en-US" sz="1400" spc="-1" strike="noStrike">
                <a:solidFill>
                  <a:srgbClr val="00549f"/>
                </a:solidFill>
                <a:latin typeface="Times New Roman"/>
                <a:ea typeface="DejaVu Sans"/>
              </a:rPr>
              <a:t> repair</a:t>
            </a:r>
            <a:endParaRPr b="0" lang="en-US" sz="1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Assign Positive &amp; Negative Labels Methods: </a:t>
            </a:r>
            <a:endParaRPr b="0" lang="en-US" sz="18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Random &amp; Specific Variant</a:t>
            </a:r>
            <a:endParaRPr b="0" lang="en-US" sz="1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Labels Overlap &amp; non overlap on Variant</a:t>
            </a:r>
            <a:endParaRPr b="0" lang="en-US" sz="1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Distribution</a:t>
            </a:r>
            <a:endParaRPr b="0" lang="en-US" sz="1400" spc="-1" strike="noStrike">
              <a:latin typeface="Arial"/>
            </a:endParaRPr>
          </a:p>
          <a:p>
            <a:pPr marL="216000" indent="-21312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Input Data</a:t>
            </a:r>
            <a:endParaRPr b="0" lang="en-US" sz="18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Set : Traces(Pos) &amp; Complements : Traces(Pos) – Traces(Neg)</a:t>
            </a:r>
            <a:endParaRPr b="0" lang="en-US" sz="1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Relation with Model: if fit or not fit</a:t>
            </a:r>
            <a:endParaRPr b="0" lang="en-US" sz="1400" spc="-1" strike="noStrike">
              <a:latin typeface="Arial"/>
            </a:endParaRPr>
          </a:p>
          <a:p>
            <a:pPr lvl="2" marL="648000" indent="-21312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Complexity</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 descr=""/>
          <p:cNvPicPr/>
          <p:nvPr/>
        </p:nvPicPr>
        <p:blipFill>
          <a:blip r:embed="rId1"/>
          <a:stretch/>
        </p:blipFill>
        <p:spPr>
          <a:xfrm>
            <a:off x="4207680" y="5303520"/>
            <a:ext cx="2741760" cy="1464840"/>
          </a:xfrm>
          <a:prstGeom prst="rect">
            <a:avLst/>
          </a:prstGeom>
          <a:ln>
            <a:noFill/>
          </a:ln>
        </p:spPr>
      </p:pic>
      <p:sp>
        <p:nvSpPr>
          <p:cNvPr id="152"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153" name="" descr=""/>
          <p:cNvPicPr/>
          <p:nvPr/>
        </p:nvPicPr>
        <p:blipFill>
          <a:blip r:embed="rId2"/>
          <a:stretch/>
        </p:blipFill>
        <p:spPr>
          <a:xfrm>
            <a:off x="4206240" y="3088440"/>
            <a:ext cx="4937040" cy="934200"/>
          </a:xfrm>
          <a:prstGeom prst="rect">
            <a:avLst/>
          </a:prstGeom>
          <a:ln>
            <a:noFill/>
          </a:ln>
        </p:spPr>
      </p:pic>
      <p:sp>
        <p:nvSpPr>
          <p:cNvPr id="154"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&lt;A,B&gt;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R1.1 create new model fits</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R1.2 substitute deleted events with silent transition</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1.2:</a:t>
            </a:r>
            <a:r>
              <a:rPr b="1" lang="en-US" sz="1500" spc="-1" strike="noStrike">
                <a:solidFill>
                  <a:srgbClr val="000000"/>
                </a:solidFill>
                <a:latin typeface="Times New Roman"/>
                <a:ea typeface="DejaVu Sans"/>
              </a:rPr>
              <a:t> add events to sequence</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1: pos: 50 &lt;A,B,C&gt; , 50 &lt;A,D,B&gt;, </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neg: 50 &lt;A,B&gt;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pos: 50 &lt;A,C,B&gt; , 50 &lt;A,D,B&gt;,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50 &lt;F,A,B&gt; neg: 50 &lt;A,B&gt;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not good fitness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1:: </a:t>
            </a:r>
            <a:r>
              <a:rPr b="1" lang="en-US" sz="1300" spc="-1" strike="noStrike">
                <a:solidFill>
                  <a:srgbClr val="ce181e"/>
                </a:solidFill>
                <a:latin typeface="Times New Roman"/>
                <a:ea typeface="DejaVu Sans"/>
              </a:rPr>
              <a:t>R1.10</a:t>
            </a:r>
            <a:r>
              <a:rPr b="1" lang="en-US" sz="1300" spc="-1" strike="noStrike">
                <a:solidFill>
                  <a:srgbClr val="000000"/>
                </a:solidFill>
                <a:latin typeface="Times New Roman"/>
                <a:ea typeface="DejaVu Sans"/>
              </a:rPr>
              <a:t>  data 2: R1.16</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single events at any position: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adding silent transition :: R1.10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multiple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self-loop  :: </a:t>
            </a:r>
            <a:r>
              <a:rPr b="1" lang="en-US" sz="1300" spc="-1" strike="noStrike">
                <a:solidFill>
                  <a:srgbClr val="000000"/>
                </a:solidFill>
                <a:latin typeface="Times New Roman"/>
                <a:ea typeface="DejaVu Sans"/>
              </a:rPr>
              <a:t>R1.17</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55" name="" descr=""/>
          <p:cNvPicPr/>
          <p:nvPr/>
        </p:nvPicPr>
        <p:blipFill>
          <a:blip r:embed="rId3"/>
          <a:stretch/>
        </p:blipFill>
        <p:spPr>
          <a:xfrm>
            <a:off x="5670360" y="1005840"/>
            <a:ext cx="3197520" cy="864720"/>
          </a:xfrm>
          <a:prstGeom prst="rect">
            <a:avLst/>
          </a:prstGeom>
          <a:ln>
            <a:noFill/>
          </a:ln>
        </p:spPr>
      </p:pic>
      <p:pic>
        <p:nvPicPr>
          <p:cNvPr id="156" name="" descr=""/>
          <p:cNvPicPr/>
          <p:nvPr/>
        </p:nvPicPr>
        <p:blipFill>
          <a:blip r:embed="rId4"/>
          <a:stretch/>
        </p:blipFill>
        <p:spPr>
          <a:xfrm>
            <a:off x="5852160" y="1872360"/>
            <a:ext cx="2832840" cy="412920"/>
          </a:xfrm>
          <a:prstGeom prst="rect">
            <a:avLst/>
          </a:prstGeom>
          <a:ln>
            <a:noFill/>
          </a:ln>
        </p:spPr>
      </p:pic>
      <p:pic>
        <p:nvPicPr>
          <p:cNvPr id="157" name="" descr=""/>
          <p:cNvPicPr/>
          <p:nvPr/>
        </p:nvPicPr>
        <p:blipFill>
          <a:blip r:embed="rId5"/>
          <a:stretch/>
        </p:blipFill>
        <p:spPr>
          <a:xfrm>
            <a:off x="5943600" y="2468880"/>
            <a:ext cx="3198600" cy="456480"/>
          </a:xfrm>
          <a:prstGeom prst="rect">
            <a:avLst/>
          </a:prstGeom>
          <a:ln>
            <a:noFill/>
          </a:ln>
        </p:spPr>
      </p:pic>
      <p:sp>
        <p:nvSpPr>
          <p:cNvPr id="158" name="CustomShape 3"/>
          <p:cNvSpPr/>
          <p:nvPr/>
        </p:nvSpPr>
        <p:spPr>
          <a:xfrm>
            <a:off x="5029200" y="2560320"/>
            <a:ext cx="1369800" cy="518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R1.2</a:t>
            </a:r>
            <a:endParaRPr b="0" lang="en-US" sz="1200" spc="-1" strike="noStrike">
              <a:latin typeface="Arial"/>
            </a:endParaRPr>
          </a:p>
        </p:txBody>
      </p:sp>
      <p:sp>
        <p:nvSpPr>
          <p:cNvPr id="159" name="CustomShape 4"/>
          <p:cNvSpPr/>
          <p:nvPr/>
        </p:nvSpPr>
        <p:spPr>
          <a:xfrm>
            <a:off x="4938840" y="1920240"/>
            <a:ext cx="1095480" cy="518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160" name="CustomShape 5"/>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sp>
        <p:nvSpPr>
          <p:cNvPr id="161" name="CustomShape 6"/>
          <p:cNvSpPr/>
          <p:nvPr/>
        </p:nvSpPr>
        <p:spPr>
          <a:xfrm>
            <a:off x="6492240" y="387000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R1.10</a:t>
            </a:r>
            <a:endParaRPr b="0" lang="en-US" sz="1200" spc="-1" strike="noStrike">
              <a:latin typeface="Arial"/>
            </a:endParaRPr>
          </a:p>
        </p:txBody>
      </p:sp>
      <p:sp>
        <p:nvSpPr>
          <p:cNvPr id="162" name="CustomShape 7"/>
          <p:cNvSpPr/>
          <p:nvPr/>
        </p:nvSpPr>
        <p:spPr>
          <a:xfrm>
            <a:off x="3200400" y="597312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R1.17</a:t>
            </a:r>
            <a:endParaRPr b="0" lang="en-US" sz="1200" spc="-1" strike="noStrike">
              <a:latin typeface="Arial"/>
            </a:endParaRPr>
          </a:p>
        </p:txBody>
      </p:sp>
      <p:pic>
        <p:nvPicPr>
          <p:cNvPr id="163" name="" descr=""/>
          <p:cNvPicPr/>
          <p:nvPr/>
        </p:nvPicPr>
        <p:blipFill>
          <a:blip r:embed="rId6"/>
          <a:stretch/>
        </p:blipFill>
        <p:spPr>
          <a:xfrm>
            <a:off x="5669280" y="4206240"/>
            <a:ext cx="3367080" cy="1096560"/>
          </a:xfrm>
          <a:prstGeom prst="rect">
            <a:avLst/>
          </a:prstGeom>
          <a:ln>
            <a:noFill/>
          </a:ln>
        </p:spPr>
      </p:pic>
      <p:sp>
        <p:nvSpPr>
          <p:cNvPr id="164" name="CustomShape 8"/>
          <p:cNvSpPr/>
          <p:nvPr/>
        </p:nvSpPr>
        <p:spPr>
          <a:xfrm>
            <a:off x="6949440" y="530352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R1.16</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166"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1.3: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 &lt;A,C&gt; neg: 50 &lt;A,B&gt;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R1.13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1.4: </a:t>
            </a:r>
            <a:r>
              <a:rPr b="1" lang="en-US" sz="1500" spc="-1" strike="noStrike">
                <a:solidFill>
                  <a:srgbClr val="000000"/>
                </a:solidFill>
                <a:latin typeface="Times New Roman"/>
                <a:ea typeface="DejaVu Sans"/>
              </a:rPr>
              <a:t>sequence to exclusive choice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50&lt;A&gt;, 50&lt;B&gt;, Neg: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preciser :: R1.4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67" name="" descr=""/>
          <p:cNvPicPr/>
          <p:nvPr/>
        </p:nvPicPr>
        <p:blipFill>
          <a:blip r:embed="rId1"/>
          <a:stretch/>
        </p:blipFill>
        <p:spPr>
          <a:xfrm>
            <a:off x="5670360" y="1005840"/>
            <a:ext cx="3197520" cy="864720"/>
          </a:xfrm>
          <a:prstGeom prst="rect">
            <a:avLst/>
          </a:prstGeom>
          <a:ln>
            <a:noFill/>
          </a:ln>
        </p:spPr>
      </p:pic>
      <p:sp>
        <p:nvSpPr>
          <p:cNvPr id="168" name="CustomShape 3"/>
          <p:cNvSpPr/>
          <p:nvPr/>
        </p:nvSpPr>
        <p:spPr>
          <a:xfrm>
            <a:off x="6217920" y="256032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R1.13</a:t>
            </a:r>
            <a:endParaRPr b="0" lang="en-US" sz="1200" spc="-1" strike="noStrike">
              <a:latin typeface="Arial"/>
            </a:endParaRPr>
          </a:p>
        </p:txBody>
      </p:sp>
      <p:sp>
        <p:nvSpPr>
          <p:cNvPr id="169" name="CustomShape 4"/>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pic>
        <p:nvPicPr>
          <p:cNvPr id="170" name="" descr=""/>
          <p:cNvPicPr/>
          <p:nvPr/>
        </p:nvPicPr>
        <p:blipFill>
          <a:blip r:embed="rId2"/>
          <a:stretch/>
        </p:blipFill>
        <p:spPr>
          <a:xfrm>
            <a:off x="4566240" y="2061000"/>
            <a:ext cx="4210920" cy="498240"/>
          </a:xfrm>
          <a:prstGeom prst="rect">
            <a:avLst/>
          </a:prstGeom>
          <a:ln>
            <a:noFill/>
          </a:ln>
        </p:spPr>
      </p:pic>
      <p:pic>
        <p:nvPicPr>
          <p:cNvPr id="171" name="" descr=""/>
          <p:cNvPicPr/>
          <p:nvPr/>
        </p:nvPicPr>
        <p:blipFill>
          <a:blip r:embed="rId3"/>
          <a:stretch/>
        </p:blipFill>
        <p:spPr>
          <a:xfrm>
            <a:off x="5572080" y="3566160"/>
            <a:ext cx="3479040" cy="987840"/>
          </a:xfrm>
          <a:prstGeom prst="rect">
            <a:avLst/>
          </a:prstGeom>
          <a:ln>
            <a:noFill/>
          </a:ln>
        </p:spPr>
      </p:pic>
      <p:sp>
        <p:nvSpPr>
          <p:cNvPr id="172" name="CustomShape 5"/>
          <p:cNvSpPr/>
          <p:nvPr/>
        </p:nvSpPr>
        <p:spPr>
          <a:xfrm>
            <a:off x="6583680" y="4663440"/>
            <a:ext cx="10047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R1.4</a:t>
            </a:r>
            <a:endParaRPr b="0" lang="en-US"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174"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marL="216000" indent="-21312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1.5:</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sequence order</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55&lt;B,A&gt;, Neg: 55&lt;A,B&gt;</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R1.4</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A to end remove A at begin with silent transition :: R 1.6</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1.6:</a:t>
            </a:r>
            <a:r>
              <a:rPr b="1" lang="en-US" sz="1500" spc="-1" strike="noStrike">
                <a:solidFill>
                  <a:srgbClr val="000000"/>
                </a:solidFill>
                <a:latin typeface="Times New Roman"/>
                <a:ea typeface="DejaVu Sans"/>
              </a:rPr>
              <a:t>  sequence to parallel</a:t>
            </a:r>
            <a:endParaRPr b="0" lang="en-US" sz="15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 &lt;A,B&gt;, 55&lt;B,A&gt;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R1.7</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skip and new transtion :: R1.8</a:t>
            </a:r>
            <a:endParaRPr b="0" lang="en-US" sz="1300" spc="-1" strike="noStrike">
              <a:latin typeface="Arial"/>
            </a:endParaRPr>
          </a:p>
          <a:p>
            <a:pPr>
              <a:lnSpc>
                <a:spcPct val="100000"/>
              </a:lnSpc>
              <a:spcBef>
                <a:spcPts val="1191"/>
              </a:spcBef>
              <a:spcAft>
                <a:spcPts val="595"/>
              </a:spcAft>
            </a:pPr>
            <a:r>
              <a:rPr b="1" lang="en-US" sz="1300" spc="-1" strike="noStrike">
                <a:solidFill>
                  <a:srgbClr val="000000"/>
                </a:solidFill>
                <a:latin typeface="Times New Roman"/>
                <a:ea typeface="DejaVu Sans"/>
              </a:rPr>
              <a:t>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75" name="" descr=""/>
          <p:cNvPicPr/>
          <p:nvPr/>
        </p:nvPicPr>
        <p:blipFill>
          <a:blip r:embed="rId1"/>
          <a:stretch/>
        </p:blipFill>
        <p:spPr>
          <a:xfrm>
            <a:off x="5670360" y="1005840"/>
            <a:ext cx="3197520" cy="864720"/>
          </a:xfrm>
          <a:prstGeom prst="rect">
            <a:avLst/>
          </a:prstGeom>
          <a:ln>
            <a:noFill/>
          </a:ln>
        </p:spPr>
      </p:pic>
      <p:sp>
        <p:nvSpPr>
          <p:cNvPr id="176" name="CustomShape 3"/>
          <p:cNvSpPr/>
          <p:nvPr/>
        </p:nvSpPr>
        <p:spPr>
          <a:xfrm>
            <a:off x="6309360" y="3320280"/>
            <a:ext cx="1369800" cy="5184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R1.6</a:t>
            </a:r>
            <a:endParaRPr b="0" lang="en-US" sz="1400" spc="-1" strike="noStrike">
              <a:latin typeface="Arial"/>
            </a:endParaRPr>
          </a:p>
        </p:txBody>
      </p:sp>
      <p:sp>
        <p:nvSpPr>
          <p:cNvPr id="177" name="CustomShape 4"/>
          <p:cNvSpPr/>
          <p:nvPr/>
        </p:nvSpPr>
        <p:spPr>
          <a:xfrm>
            <a:off x="4937760" y="1948680"/>
            <a:ext cx="1095480" cy="5184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R1.5</a:t>
            </a:r>
            <a:endParaRPr b="0" lang="en-US" sz="1400" spc="-1" strike="noStrike">
              <a:latin typeface="Arial"/>
            </a:endParaRPr>
          </a:p>
        </p:txBody>
      </p:sp>
      <p:sp>
        <p:nvSpPr>
          <p:cNvPr id="178" name="CustomShape 5"/>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M1</a:t>
            </a:r>
            <a:endParaRPr b="0" lang="en-US" sz="1400" spc="-1" strike="noStrike">
              <a:latin typeface="Arial"/>
            </a:endParaRPr>
          </a:p>
        </p:txBody>
      </p:sp>
      <p:sp>
        <p:nvSpPr>
          <p:cNvPr id="179" name="CustomShape 6"/>
          <p:cNvSpPr/>
          <p:nvPr/>
        </p:nvSpPr>
        <p:spPr>
          <a:xfrm>
            <a:off x="6675120" y="560628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R1.8</a:t>
            </a:r>
            <a:endParaRPr b="0" lang="en-US" sz="1400" spc="-1" strike="noStrike">
              <a:latin typeface="Arial"/>
            </a:endParaRPr>
          </a:p>
        </p:txBody>
      </p:sp>
      <p:pic>
        <p:nvPicPr>
          <p:cNvPr id="180" name="" descr=""/>
          <p:cNvPicPr/>
          <p:nvPr/>
        </p:nvPicPr>
        <p:blipFill>
          <a:blip r:embed="rId2"/>
          <a:stretch/>
        </p:blipFill>
        <p:spPr>
          <a:xfrm>
            <a:off x="5852160" y="1872360"/>
            <a:ext cx="3472920" cy="457200"/>
          </a:xfrm>
          <a:prstGeom prst="rect">
            <a:avLst/>
          </a:prstGeom>
          <a:ln>
            <a:noFill/>
          </a:ln>
        </p:spPr>
      </p:pic>
      <p:pic>
        <p:nvPicPr>
          <p:cNvPr id="181" name="" descr=""/>
          <p:cNvPicPr/>
          <p:nvPr/>
        </p:nvPicPr>
        <p:blipFill>
          <a:blip r:embed="rId3"/>
          <a:stretch/>
        </p:blipFill>
        <p:spPr>
          <a:xfrm>
            <a:off x="4748760" y="2740680"/>
            <a:ext cx="4393440" cy="457920"/>
          </a:xfrm>
          <a:prstGeom prst="rect">
            <a:avLst/>
          </a:prstGeom>
          <a:ln>
            <a:noFill/>
          </a:ln>
        </p:spPr>
      </p:pic>
      <p:pic>
        <p:nvPicPr>
          <p:cNvPr id="182" name="" descr=""/>
          <p:cNvPicPr/>
          <p:nvPr/>
        </p:nvPicPr>
        <p:blipFill>
          <a:blip r:embed="rId4"/>
          <a:stretch/>
        </p:blipFill>
        <p:spPr>
          <a:xfrm>
            <a:off x="5394960" y="3781440"/>
            <a:ext cx="3589560" cy="788760"/>
          </a:xfrm>
          <a:prstGeom prst="rect">
            <a:avLst/>
          </a:prstGeom>
          <a:ln>
            <a:noFill/>
          </a:ln>
        </p:spPr>
      </p:pic>
      <p:pic>
        <p:nvPicPr>
          <p:cNvPr id="183" name="" descr=""/>
          <p:cNvPicPr/>
          <p:nvPr/>
        </p:nvPicPr>
        <p:blipFill>
          <a:blip r:embed="rId5"/>
          <a:stretch/>
        </p:blipFill>
        <p:spPr>
          <a:xfrm>
            <a:off x="5388840" y="4846320"/>
            <a:ext cx="4119120" cy="776880"/>
          </a:xfrm>
          <a:prstGeom prst="rect">
            <a:avLst/>
          </a:prstGeom>
          <a:ln>
            <a:noFill/>
          </a:ln>
        </p:spPr>
      </p:pic>
      <p:sp>
        <p:nvSpPr>
          <p:cNvPr id="184" name="CustomShape 7"/>
          <p:cNvSpPr/>
          <p:nvPr/>
        </p:nvSpPr>
        <p:spPr>
          <a:xfrm>
            <a:off x="6492240" y="4600440"/>
            <a:ext cx="1369800" cy="335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R1.7</a:t>
            </a:r>
            <a:endParaRPr b="0" lang="en-US" sz="1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pic>
        <p:nvPicPr>
          <p:cNvPr id="186" name="" descr=""/>
          <p:cNvPicPr/>
          <p:nvPr/>
        </p:nvPicPr>
        <p:blipFill>
          <a:blip r:embed="rId1"/>
          <a:stretch/>
        </p:blipFill>
        <p:spPr>
          <a:xfrm>
            <a:off x="735480" y="4846320"/>
            <a:ext cx="5664240" cy="1096200"/>
          </a:xfrm>
          <a:prstGeom prst="rect">
            <a:avLst/>
          </a:prstGeom>
          <a:ln>
            <a:noFill/>
          </a:ln>
        </p:spPr>
      </p:pic>
      <p:sp>
        <p:nvSpPr>
          <p:cNvPr id="187"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parallel</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&lt;B&gt;  </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R2.1</a:t>
            </a:r>
            <a:endParaRPr b="0" lang="en-US" sz="1300" spc="-1" strike="noStrike">
              <a:latin typeface="Arial"/>
            </a:endParaRPr>
          </a:p>
          <a:p>
            <a:pPr marL="216000" indent="-21312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deleted events with silent transition :: R2.2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r>
              <a:rPr b="1" lang="en-US" sz="2400" spc="-1" strike="noStrike">
                <a:solidFill>
                  <a:srgbClr val="000000"/>
                </a:solidFill>
                <a:latin typeface="Times New Roman"/>
                <a:ea typeface="DejaVu Sans"/>
              </a:rPr>
              <a:t>Case 2.2.1:</a:t>
            </a:r>
            <a:r>
              <a:rPr b="1" lang="en-US" sz="1500" spc="-1" strike="noStrike">
                <a:solidFill>
                  <a:srgbClr val="000000"/>
                </a:solidFill>
                <a:latin typeface="Times New Roman"/>
                <a:ea typeface="DejaVu Sans"/>
              </a:rPr>
              <a:t>  add events to parallel relation</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1: Pos: 50 &lt;A, B,C&gt;, 50&lt;A, C, B&gt;, 50 &lt;C, A,B&gt;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&lt;B,A&gt;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new model not consider parallel relationship:: R2.13</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88" name="" descr=""/>
          <p:cNvPicPr/>
          <p:nvPr/>
        </p:nvPicPr>
        <p:blipFill>
          <a:blip r:embed="rId2"/>
          <a:stretch/>
        </p:blipFill>
        <p:spPr>
          <a:xfrm>
            <a:off x="5852160" y="1872360"/>
            <a:ext cx="2832840" cy="660240"/>
          </a:xfrm>
          <a:prstGeom prst="rect">
            <a:avLst/>
          </a:prstGeom>
          <a:ln>
            <a:noFill/>
          </a:ln>
        </p:spPr>
      </p:pic>
      <p:sp>
        <p:nvSpPr>
          <p:cNvPr id="189" name="CustomShape 3"/>
          <p:cNvSpPr/>
          <p:nvPr/>
        </p:nvSpPr>
        <p:spPr>
          <a:xfrm>
            <a:off x="6309360" y="347472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sp>
        <p:nvSpPr>
          <p:cNvPr id="190" name="CustomShape 4"/>
          <p:cNvSpPr/>
          <p:nvPr/>
        </p:nvSpPr>
        <p:spPr>
          <a:xfrm>
            <a:off x="4937760" y="2103120"/>
            <a:ext cx="1095480" cy="518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191" name="CustomShape 5"/>
          <p:cNvSpPr/>
          <p:nvPr/>
        </p:nvSpPr>
        <p:spPr>
          <a:xfrm>
            <a:off x="4846320" y="12492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pic>
        <p:nvPicPr>
          <p:cNvPr id="192" name="" descr=""/>
          <p:cNvPicPr/>
          <p:nvPr/>
        </p:nvPicPr>
        <p:blipFill>
          <a:blip r:embed="rId3"/>
          <a:stretch/>
        </p:blipFill>
        <p:spPr>
          <a:xfrm>
            <a:off x="4840920" y="2560320"/>
            <a:ext cx="3844800" cy="860040"/>
          </a:xfrm>
          <a:prstGeom prst="rect">
            <a:avLst/>
          </a:prstGeom>
          <a:ln>
            <a:noFill/>
          </a:ln>
        </p:spPr>
      </p:pic>
      <p:pic>
        <p:nvPicPr>
          <p:cNvPr id="193" name="" descr=""/>
          <p:cNvPicPr/>
          <p:nvPr/>
        </p:nvPicPr>
        <p:blipFill>
          <a:blip r:embed="rId4"/>
          <a:stretch/>
        </p:blipFill>
        <p:spPr>
          <a:xfrm>
            <a:off x="4848120" y="3749040"/>
            <a:ext cx="3654720" cy="779040"/>
          </a:xfrm>
          <a:prstGeom prst="rect">
            <a:avLst/>
          </a:prstGeom>
          <a:ln>
            <a:noFill/>
          </a:ln>
        </p:spPr>
      </p:pic>
      <p:sp>
        <p:nvSpPr>
          <p:cNvPr id="194" name="CustomShape 6"/>
          <p:cNvSpPr/>
          <p:nvPr/>
        </p:nvSpPr>
        <p:spPr>
          <a:xfrm>
            <a:off x="6583680" y="448056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R2.13</a:t>
            </a:r>
            <a:endParaRPr b="0" lang="en-US" sz="1200" spc="-1" strike="noStrike">
              <a:latin typeface="Arial"/>
            </a:endParaRPr>
          </a:p>
        </p:txBody>
      </p:sp>
      <p:sp>
        <p:nvSpPr>
          <p:cNvPr id="195" name="CustomShape 7"/>
          <p:cNvSpPr/>
          <p:nvPr/>
        </p:nvSpPr>
        <p:spPr>
          <a:xfrm>
            <a:off x="6767280" y="513864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R2.14</a:t>
            </a:r>
            <a:endParaRPr b="0" lang="en-US" sz="1200" spc="-1" strike="noStrike">
              <a:latin typeface="Arial"/>
            </a:endParaRPr>
          </a:p>
        </p:txBody>
      </p:sp>
      <p:pic>
        <p:nvPicPr>
          <p:cNvPr id="196" name="" descr=""/>
          <p:cNvPicPr/>
          <p:nvPr/>
        </p:nvPicPr>
        <p:blipFill>
          <a:blip r:embed="rId5"/>
          <a:stretch/>
        </p:blipFill>
        <p:spPr>
          <a:xfrm>
            <a:off x="5461920" y="947520"/>
            <a:ext cx="3589560" cy="7887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5760" y="274320"/>
            <a:ext cx="8318160" cy="816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198" name="CustomShape 2"/>
          <p:cNvSpPr/>
          <p:nvPr/>
        </p:nvSpPr>
        <p:spPr>
          <a:xfrm>
            <a:off x="457200" y="1005840"/>
            <a:ext cx="8135280" cy="4406040"/>
          </a:xfrm>
          <a:prstGeom prst="rect">
            <a:avLst/>
          </a:prstGeom>
          <a:noFill/>
          <a:ln>
            <a:noFill/>
          </a:ln>
        </p:spPr>
        <p:style>
          <a:lnRef idx="0"/>
          <a:fillRef idx="0"/>
          <a:effectRef idx="0"/>
          <a:fontRef idx="minor"/>
        </p:style>
        <p:txBody>
          <a:bodyPr lIns="90000" rIns="90000" tIns="45000" bIns="45000"/>
          <a:p>
            <a:pPr>
              <a:lnSpc>
                <a:spcPct val="100000"/>
              </a:lnSpc>
              <a:spcBef>
                <a:spcPts val="428"/>
              </a:spcBef>
              <a:spcAft>
                <a:spcPts val="859"/>
              </a:spcAft>
            </a:pPr>
            <a:r>
              <a:rPr b="1" lang="en-US" sz="2400" spc="-1" strike="noStrike">
                <a:solidFill>
                  <a:srgbClr val="000000"/>
                </a:solidFill>
                <a:latin typeface="Times New Roman"/>
                <a:ea typeface="DejaVu Sans"/>
              </a:rPr>
              <a:t>Case 2.2.2:</a:t>
            </a:r>
            <a:r>
              <a:rPr b="1" lang="en-US" sz="1500" spc="-1" strike="noStrike">
                <a:solidFill>
                  <a:srgbClr val="000000"/>
                </a:solidFill>
                <a:latin typeface="Times New Roman"/>
                <a:ea typeface="DejaVu Sans"/>
              </a:rPr>
              <a:t>  add events to parallel at different positions</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 Pos: 50 &lt;A, B, C&gt;, 50 &lt;D,A,B&gt; 50 &lt;A,E,B&gt;,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50&lt;B,A,C&gt;, 50&lt;D,B,A&gt; 50&lt;B,E,A&gt;  neg: 50&lt;A,B&gt;, 50 &lt;A,C&gt;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quite fit model:: R2.15</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R2.16</a:t>
            </a: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pPr>
            <a:r>
              <a:rPr b="1" lang="en-US" sz="2400" spc="-1" strike="noStrike">
                <a:solidFill>
                  <a:srgbClr val="000000"/>
                </a:solidFill>
                <a:latin typeface="Times New Roman"/>
                <a:ea typeface="DejaVu Sans"/>
              </a:rPr>
              <a:t>Case 2.2.3:</a:t>
            </a:r>
            <a:r>
              <a:rPr b="1" lang="en-US" sz="1500" spc="-1" strike="noStrike">
                <a:solidFill>
                  <a:srgbClr val="000000"/>
                </a:solidFill>
                <a:latin typeface="Times New Roman"/>
                <a:ea typeface="DejaVu Sans"/>
              </a:rPr>
              <a:t>  add events at different </a:t>
            </a:r>
            <a:endParaRPr b="0" lang="en-US" sz="1500" spc="-1" strike="noStrike">
              <a:latin typeface="Arial"/>
            </a:endParaRPr>
          </a:p>
          <a:p>
            <a:pPr>
              <a:lnSpc>
                <a:spcPct val="100000"/>
              </a:lnSpc>
            </a:pPr>
            <a:r>
              <a:rPr b="1" lang="en-US" sz="1500" spc="-1" strike="noStrike">
                <a:solidFill>
                  <a:srgbClr val="000000"/>
                </a:solidFill>
                <a:latin typeface="Times New Roman"/>
                <a:ea typeface="DejaVu Sans"/>
              </a:rPr>
              <a:t>Positions without keeping parallel relation</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 &lt;A, B, C&gt;, 50 &lt;D,A,B&gt;  50&lt;A,E,B&gt;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&lt;A,C&gt;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parallel relationship of A,B :: R2.17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relationship, and tend to add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199" name="CustomShape 3"/>
          <p:cNvSpPr/>
          <p:nvPr/>
        </p:nvSpPr>
        <p:spPr>
          <a:xfrm>
            <a:off x="6675840" y="541296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pic>
        <p:nvPicPr>
          <p:cNvPr id="200" name="" descr=""/>
          <p:cNvPicPr/>
          <p:nvPr/>
        </p:nvPicPr>
        <p:blipFill>
          <a:blip r:embed="rId1"/>
          <a:stretch/>
        </p:blipFill>
        <p:spPr>
          <a:xfrm>
            <a:off x="4297680" y="3108960"/>
            <a:ext cx="4838760" cy="1279800"/>
          </a:xfrm>
          <a:prstGeom prst="rect">
            <a:avLst/>
          </a:prstGeom>
          <a:ln>
            <a:noFill/>
          </a:ln>
        </p:spPr>
      </p:pic>
      <p:sp>
        <p:nvSpPr>
          <p:cNvPr id="201" name="CustomShape 4"/>
          <p:cNvSpPr/>
          <p:nvPr/>
        </p:nvSpPr>
        <p:spPr>
          <a:xfrm>
            <a:off x="6492240" y="2926080"/>
            <a:ext cx="109548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R2.15</a:t>
            </a:r>
            <a:endParaRPr b="0" lang="en-US" sz="1200" spc="-1" strike="noStrike">
              <a:latin typeface="Arial"/>
            </a:endParaRPr>
          </a:p>
        </p:txBody>
      </p:sp>
      <p:pic>
        <p:nvPicPr>
          <p:cNvPr id="202" name="" descr=""/>
          <p:cNvPicPr/>
          <p:nvPr/>
        </p:nvPicPr>
        <p:blipFill>
          <a:blip r:embed="rId2"/>
          <a:stretch/>
        </p:blipFill>
        <p:spPr>
          <a:xfrm>
            <a:off x="5553360" y="914400"/>
            <a:ext cx="3589560" cy="788760"/>
          </a:xfrm>
          <a:prstGeom prst="rect">
            <a:avLst/>
          </a:prstGeom>
          <a:ln>
            <a:noFill/>
          </a:ln>
        </p:spPr>
      </p:pic>
      <p:sp>
        <p:nvSpPr>
          <p:cNvPr id="203" name="CustomShape 5"/>
          <p:cNvSpPr/>
          <p:nvPr/>
        </p:nvSpPr>
        <p:spPr>
          <a:xfrm>
            <a:off x="5486400" y="1506600"/>
            <a:ext cx="91260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204" name="CustomShape 6"/>
          <p:cNvSpPr/>
          <p:nvPr/>
        </p:nvSpPr>
        <p:spPr>
          <a:xfrm>
            <a:off x="6950160" y="420624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R2.16</a:t>
            </a:r>
            <a:endParaRPr b="0" lang="en-US" sz="1200" spc="-1" strike="noStrike">
              <a:latin typeface="Arial"/>
            </a:endParaRPr>
          </a:p>
        </p:txBody>
      </p:sp>
      <p:sp>
        <p:nvSpPr>
          <p:cNvPr id="205" name="CustomShape 7"/>
          <p:cNvSpPr/>
          <p:nvPr/>
        </p:nvSpPr>
        <p:spPr>
          <a:xfrm>
            <a:off x="3657600" y="566928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R2.18</a:t>
            </a:r>
            <a:endParaRPr b="0" lang="en-US" sz="1200" spc="-1" strike="noStrike">
              <a:latin typeface="Arial"/>
            </a:endParaRPr>
          </a:p>
        </p:txBody>
      </p:sp>
      <p:pic>
        <p:nvPicPr>
          <p:cNvPr id="206" name="" descr=""/>
          <p:cNvPicPr/>
          <p:nvPr/>
        </p:nvPicPr>
        <p:blipFill>
          <a:blip r:embed="rId3"/>
          <a:stretch/>
        </p:blipFill>
        <p:spPr>
          <a:xfrm>
            <a:off x="5486400" y="1977840"/>
            <a:ext cx="3644640" cy="947160"/>
          </a:xfrm>
          <a:prstGeom prst="rect">
            <a:avLst/>
          </a:prstGeom>
          <a:ln>
            <a:noFill/>
          </a:ln>
        </p:spPr>
      </p:pic>
      <p:pic>
        <p:nvPicPr>
          <p:cNvPr id="207" name="" descr=""/>
          <p:cNvPicPr/>
          <p:nvPr/>
        </p:nvPicPr>
        <p:blipFill>
          <a:blip r:embed="rId4"/>
          <a:stretch/>
        </p:blipFill>
        <p:spPr>
          <a:xfrm>
            <a:off x="4846320" y="4492440"/>
            <a:ext cx="4254840" cy="535680"/>
          </a:xfrm>
          <a:prstGeom prst="rect">
            <a:avLst/>
          </a:prstGeom>
          <a:ln>
            <a:noFill/>
          </a:ln>
        </p:spPr>
      </p:pic>
      <p:pic>
        <p:nvPicPr>
          <p:cNvPr id="208" name="" descr=""/>
          <p:cNvPicPr/>
          <p:nvPr/>
        </p:nvPicPr>
        <p:blipFill>
          <a:blip r:embed="rId5"/>
          <a:stretch/>
        </p:blipFill>
        <p:spPr>
          <a:xfrm>
            <a:off x="4572000" y="5262120"/>
            <a:ext cx="4564440" cy="771840"/>
          </a:xfrm>
          <a:prstGeom prst="rect">
            <a:avLst/>
          </a:prstGeom>
          <a:ln>
            <a:noFill/>
          </a:ln>
        </p:spPr>
      </p:pic>
      <p:sp>
        <p:nvSpPr>
          <p:cNvPr id="209" name="CustomShape 8"/>
          <p:cNvSpPr/>
          <p:nvPr/>
        </p:nvSpPr>
        <p:spPr>
          <a:xfrm>
            <a:off x="5944320" y="4937760"/>
            <a:ext cx="13698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R2.17</a:t>
            </a:r>
            <a:endParaRPr b="0" lang="en-US"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Präsentation_Master_RWTH_Verwaltung</Template>
  <TotalTime>1138</TotalTime>
  <Application>LibreOffice/6.0.3.2$Linux_X86_64 LibreOffice_project/00m0$Build-2</Application>
  <Company>ZHV RWTH Aachen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2014-11-03T13:13:15Z</dcterms:created>
  <dc:creator>Leopold von Waldthausen</dc:creator>
  <dc:description/>
  <dc:language>en-US</dc:language>
  <cp:lastModifiedBy/>
  <cp:lastPrinted>2016-04-20T07:16:14Z</cp:lastPrinted>
  <dcterms:modified xsi:type="dcterms:W3CDTF">2018-09-11T17:07:47Z</dcterms:modified>
  <cp:revision>782</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ZHV RWTH Aachen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