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1.png" ContentType="image/png"/>
  <Override PartName="/ppt/media/image80.png" ContentType="image/png"/>
  <Override PartName="/ppt/media/image79.png" ContentType="image/png"/>
  <Override PartName="/ppt/media/image61.png" ContentType="image/png"/>
  <Override PartName="/ppt/media/image86.png" ContentType="image/png"/>
  <Override PartName="/ppt/media/image5.png" ContentType="image/png"/>
  <Override PartName="/ppt/media/image60.png" ContentType="image/png"/>
  <Override PartName="/ppt/media/image85.png" ContentType="image/png"/>
  <Override PartName="/ppt/media/image4.png" ContentType="image/png"/>
  <Override PartName="/ppt/media/image84.png" ContentType="image/png"/>
  <Override PartName="/ppt/media/image3.png" ContentType="image/png"/>
  <Override PartName="/ppt/media/image82.png" ContentType="image/png"/>
  <Override PartName="/ppt/media/image1.png" ContentType="image/png"/>
  <Override PartName="/ppt/media/image83.png" ContentType="image/png"/>
  <Override PartName="/ppt/media/image2.png" ContentType="image/png"/>
  <Override PartName="/ppt/media/image7.png" ContentType="image/png"/>
  <Override PartName="/ppt/media/image62.png" ContentType="image/png"/>
  <Override PartName="/ppt/media/image9.png" ContentType="image/png"/>
  <Override PartName="/ppt/media/image64.png" ContentType="image/png"/>
  <Override PartName="/ppt/media/image36.png" ContentType="image/png"/>
  <Override PartName="/ppt/media/image6.png" ContentType="image/png"/>
  <Override PartName="/ppt/media/image8.jpeg" ContentType="image/jpe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3.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4800" cy="809640"/>
          </a:xfrm>
          <a:prstGeom prst="rect">
            <a:avLst/>
          </a:prstGeom>
          <a:ln w="9360">
            <a:noFill/>
          </a:ln>
        </p:spPr>
      </p:pic>
      <p:sp>
        <p:nvSpPr>
          <p:cNvPr id="1" name="CustomShape 1" hidden="1"/>
          <p:cNvSpPr/>
          <p:nvPr/>
        </p:nvSpPr>
        <p:spPr>
          <a:xfrm>
            <a:off x="1123920" y="6227640"/>
            <a:ext cx="4246560" cy="62568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2"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3"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4" name="CustomShape 4" hidden="1"/>
          <p:cNvSpPr/>
          <p:nvPr/>
        </p:nvSpPr>
        <p:spPr>
          <a:xfrm>
            <a:off x="-2245320" y="5412240"/>
            <a:ext cx="2028600" cy="1456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 name="CustomShape 5" hidden="1"/>
          <p:cNvSpPr/>
          <p:nvPr/>
        </p:nvSpPr>
        <p:spPr>
          <a:xfrm>
            <a:off x="-2246400" y="506520"/>
            <a:ext cx="2062080" cy="4654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6" name="CustomShape 6" hidden="1"/>
          <p:cNvSpPr/>
          <p:nvPr/>
        </p:nvSpPr>
        <p:spPr>
          <a:xfrm>
            <a:off x="9231480" y="506520"/>
            <a:ext cx="2062080" cy="4959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7" name="CustomShape 7"/>
          <p:cNvSpPr/>
          <p:nvPr/>
        </p:nvSpPr>
        <p:spPr>
          <a:xfrm>
            <a:off x="0" y="0"/>
            <a:ext cx="9139320" cy="2308320"/>
          </a:xfrm>
          <a:prstGeom prst="rect">
            <a:avLst/>
          </a:prstGeom>
          <a:solidFill>
            <a:srgbClr val="00549f"/>
          </a:solidFill>
          <a:ln w="25560">
            <a:noFill/>
          </a:ln>
        </p:spPr>
        <p:style>
          <a:lnRef idx="0"/>
          <a:fillRef idx="0"/>
          <a:effectRef idx="0"/>
          <a:fontRef idx="minor"/>
        </p:style>
      </p:sp>
      <p:pic>
        <p:nvPicPr>
          <p:cNvPr id="8" name="Grafik 7" descr=""/>
          <p:cNvPicPr/>
          <p:nvPr/>
        </p:nvPicPr>
        <p:blipFill>
          <a:blip r:embed="rId3"/>
          <a:stretch/>
        </p:blipFill>
        <p:spPr>
          <a:xfrm>
            <a:off x="7203960" y="6043680"/>
            <a:ext cx="1774800" cy="809640"/>
          </a:xfrm>
          <a:prstGeom prst="rect">
            <a:avLst/>
          </a:prstGeom>
          <a:ln w="9360">
            <a:noFill/>
          </a:ln>
        </p:spPr>
      </p:pic>
      <p:sp>
        <p:nvSpPr>
          <p:cNvPr id="9" name="CustomShape 8"/>
          <p:cNvSpPr/>
          <p:nvPr/>
        </p:nvSpPr>
        <p:spPr>
          <a:xfrm>
            <a:off x="-1820880" y="531720"/>
            <a:ext cx="1636920" cy="1303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668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668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 descr=""/>
          <p:cNvPicPr/>
          <p:nvPr/>
        </p:nvPicPr>
        <p:blipFill>
          <a:blip r:embed="rId2"/>
          <a:stretch/>
        </p:blipFill>
        <p:spPr>
          <a:xfrm>
            <a:off x="5229720" y="5943600"/>
            <a:ext cx="3909960" cy="910080"/>
          </a:xfrm>
          <a:prstGeom prst="rect">
            <a:avLst/>
          </a:prstGeom>
          <a:ln>
            <a:noFill/>
          </a:ln>
        </p:spPr>
      </p:pic>
      <p:sp>
        <p:nvSpPr>
          <p:cNvPr id="49" name="CustomShape 1"/>
          <p:cNvSpPr/>
          <p:nvPr/>
        </p:nvSpPr>
        <p:spPr>
          <a:xfrm rot="21598800">
            <a:off x="1188720" y="6036480"/>
            <a:ext cx="2738880" cy="4528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5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5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52" name="CustomShape 4"/>
          <p:cNvSpPr/>
          <p:nvPr/>
        </p:nvSpPr>
        <p:spPr>
          <a:xfrm>
            <a:off x="-2245320" y="5412240"/>
            <a:ext cx="2028600" cy="1456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3" name="CustomShape 5"/>
          <p:cNvSpPr/>
          <p:nvPr/>
        </p:nvSpPr>
        <p:spPr>
          <a:xfrm>
            <a:off x="-2246400" y="506520"/>
            <a:ext cx="2062080" cy="4654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54" name="CustomShape 6"/>
          <p:cNvSpPr/>
          <p:nvPr/>
        </p:nvSpPr>
        <p:spPr>
          <a:xfrm>
            <a:off x="9231480" y="506520"/>
            <a:ext cx="2062080" cy="4959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5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 descr=""/>
          <p:cNvPicPr/>
          <p:nvPr/>
        </p:nvPicPr>
        <p:blipFill>
          <a:blip r:embed="rId2"/>
          <a:stretch/>
        </p:blipFill>
        <p:spPr>
          <a:xfrm>
            <a:off x="5229720" y="5943600"/>
            <a:ext cx="3909960" cy="910080"/>
          </a:xfrm>
          <a:prstGeom prst="rect">
            <a:avLst/>
          </a:prstGeom>
          <a:ln>
            <a:noFill/>
          </a:ln>
        </p:spPr>
      </p:pic>
      <p:sp>
        <p:nvSpPr>
          <p:cNvPr id="94" name="CustomShape 1"/>
          <p:cNvSpPr/>
          <p:nvPr/>
        </p:nvSpPr>
        <p:spPr>
          <a:xfrm rot="21598800">
            <a:off x="1188720" y="6036480"/>
            <a:ext cx="2738880" cy="4528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9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9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97" name="CustomShape 4"/>
          <p:cNvSpPr/>
          <p:nvPr/>
        </p:nvSpPr>
        <p:spPr>
          <a:xfrm>
            <a:off x="-2245320" y="5412240"/>
            <a:ext cx="2028600" cy="1456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98" name="CustomShape 5"/>
          <p:cNvSpPr/>
          <p:nvPr/>
        </p:nvSpPr>
        <p:spPr>
          <a:xfrm>
            <a:off x="-2246400" y="506520"/>
            <a:ext cx="2062080" cy="4654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99" name="CustomShape 6"/>
          <p:cNvSpPr/>
          <p:nvPr/>
        </p:nvSpPr>
        <p:spPr>
          <a:xfrm>
            <a:off x="9231480" y="506520"/>
            <a:ext cx="2062080" cy="4959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00" name="PlaceHolder 7"/>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01" name="PlaceHolder 8"/>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 descr=""/>
          <p:cNvPicPr/>
          <p:nvPr/>
        </p:nvPicPr>
        <p:blipFill>
          <a:blip r:embed="rId2"/>
          <a:stretch/>
        </p:blipFill>
        <p:spPr>
          <a:xfrm>
            <a:off x="5229720" y="5943600"/>
            <a:ext cx="3909960" cy="910080"/>
          </a:xfrm>
          <a:prstGeom prst="rect">
            <a:avLst/>
          </a:prstGeom>
          <a:ln>
            <a:noFill/>
          </a:ln>
        </p:spPr>
      </p:pic>
      <p:sp>
        <p:nvSpPr>
          <p:cNvPr id="139" name="CustomShape 1"/>
          <p:cNvSpPr/>
          <p:nvPr/>
        </p:nvSpPr>
        <p:spPr>
          <a:xfrm rot="21598800">
            <a:off x="1188720" y="6036480"/>
            <a:ext cx="2738880" cy="4528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14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14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142" name="CustomShape 4"/>
          <p:cNvSpPr/>
          <p:nvPr/>
        </p:nvSpPr>
        <p:spPr>
          <a:xfrm>
            <a:off x="-2245320" y="5412240"/>
            <a:ext cx="2028600" cy="1456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143" name="CustomShape 5"/>
          <p:cNvSpPr/>
          <p:nvPr/>
        </p:nvSpPr>
        <p:spPr>
          <a:xfrm>
            <a:off x="-2246400" y="506520"/>
            <a:ext cx="2062080" cy="4654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144" name="CustomShape 6"/>
          <p:cNvSpPr/>
          <p:nvPr/>
        </p:nvSpPr>
        <p:spPr>
          <a:xfrm>
            <a:off x="9231480" y="506520"/>
            <a:ext cx="2062080" cy="4959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4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3" name="Grafik 6" descr=""/>
          <p:cNvPicPr/>
          <p:nvPr/>
        </p:nvPicPr>
        <p:blipFill>
          <a:blip r:embed="rId2"/>
          <a:stretch/>
        </p:blipFill>
        <p:spPr>
          <a:xfrm>
            <a:off x="7203960" y="6043680"/>
            <a:ext cx="1774800" cy="809640"/>
          </a:xfrm>
          <a:prstGeom prst="rect">
            <a:avLst/>
          </a:prstGeom>
          <a:ln w="9360">
            <a:noFill/>
          </a:ln>
        </p:spPr>
      </p:pic>
      <p:sp>
        <p:nvSpPr>
          <p:cNvPr id="184" name="CustomShape 1" hidden="1"/>
          <p:cNvSpPr/>
          <p:nvPr/>
        </p:nvSpPr>
        <p:spPr>
          <a:xfrm>
            <a:off x="1123920" y="6227640"/>
            <a:ext cx="4246560" cy="62568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18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18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187" name="CustomShape 4" hidden="1"/>
          <p:cNvSpPr/>
          <p:nvPr/>
        </p:nvSpPr>
        <p:spPr>
          <a:xfrm>
            <a:off x="-2245320" y="5412240"/>
            <a:ext cx="2028600" cy="1456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188" name="CustomShape 5" hidden="1"/>
          <p:cNvSpPr/>
          <p:nvPr/>
        </p:nvSpPr>
        <p:spPr>
          <a:xfrm>
            <a:off x="-2246400" y="506520"/>
            <a:ext cx="2062080" cy="465444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189" name="CustomShape 6" hidden="1"/>
          <p:cNvSpPr/>
          <p:nvPr/>
        </p:nvSpPr>
        <p:spPr>
          <a:xfrm>
            <a:off x="9231480" y="506520"/>
            <a:ext cx="2062080" cy="49590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392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392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90" name="CustomShape 7"/>
          <p:cNvSpPr/>
          <p:nvPr/>
        </p:nvSpPr>
        <p:spPr>
          <a:xfrm>
            <a:off x="0" y="0"/>
            <a:ext cx="9139320" cy="2308320"/>
          </a:xfrm>
          <a:prstGeom prst="rect">
            <a:avLst/>
          </a:prstGeom>
          <a:solidFill>
            <a:srgbClr val="00549f"/>
          </a:solidFill>
          <a:ln w="25560">
            <a:noFill/>
          </a:ln>
        </p:spPr>
        <p:style>
          <a:lnRef idx="0"/>
          <a:fillRef idx="0"/>
          <a:effectRef idx="0"/>
          <a:fontRef idx="minor"/>
        </p:style>
      </p:sp>
      <p:pic>
        <p:nvPicPr>
          <p:cNvPr id="191" name="Grafik 7" descr=""/>
          <p:cNvPicPr/>
          <p:nvPr/>
        </p:nvPicPr>
        <p:blipFill>
          <a:blip r:embed="rId3"/>
          <a:stretch/>
        </p:blipFill>
        <p:spPr>
          <a:xfrm>
            <a:off x="7203960" y="6043680"/>
            <a:ext cx="1774800" cy="809640"/>
          </a:xfrm>
          <a:prstGeom prst="rect">
            <a:avLst/>
          </a:prstGeom>
          <a:ln w="9360">
            <a:noFill/>
          </a:ln>
        </p:spPr>
      </p:pic>
      <p:sp>
        <p:nvSpPr>
          <p:cNvPr id="192" name="CustomShape 8"/>
          <p:cNvSpPr/>
          <p:nvPr/>
        </p:nvSpPr>
        <p:spPr>
          <a:xfrm>
            <a:off x="-1820880" y="531720"/>
            <a:ext cx="1636920" cy="1303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668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668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93"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4"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00600" y="2761920"/>
            <a:ext cx="8564760" cy="799920"/>
          </a:xfrm>
          <a:prstGeom prst="rect">
            <a:avLst/>
          </a:prstGeom>
          <a:noFill/>
          <a:ln>
            <a:noFill/>
          </a:ln>
        </p:spPr>
        <p:style>
          <a:lnRef idx="0"/>
          <a:fillRef idx="0"/>
          <a:effectRef idx="0"/>
          <a:fontRef idx="minor"/>
        </p:style>
        <p:txBody>
          <a:bodyPr lIns="0" rIns="0" tIns="0" bIns="0" anchor="ctr"/>
          <a:p>
            <a:pPr>
              <a:lnSpc>
                <a:spcPct val="100000"/>
              </a:lnSpc>
              <a:spcBef>
                <a:spcPts val="281"/>
              </a:spcBef>
            </a:pPr>
            <a:r>
              <a:rPr b="1" lang="en-US" sz="3200" spc="-1" strike="noStrike">
                <a:solidFill>
                  <a:srgbClr val="00549f"/>
                </a:solidFill>
                <a:latin typeface="Arial"/>
                <a:ea typeface="Noto Sans CJK SC Regular"/>
              </a:rPr>
              <a:t>  </a:t>
            </a:r>
            <a:br/>
            <a:r>
              <a:rPr b="1" lang="en-US" sz="3200" spc="-1" strike="noStrike">
                <a:solidFill>
                  <a:srgbClr val="00549f"/>
                </a:solidFill>
                <a:latin typeface="Arial"/>
                <a:ea typeface="Noto Sans CJK SC Regular"/>
              </a:rPr>
              <a:t>Master Thesis Report  </a:t>
            </a:r>
            <a:br/>
            <a:r>
              <a:rPr b="1" lang="en-US" sz="2400" spc="-1" strike="noStrike">
                <a:solidFill>
                  <a:srgbClr val="00549f"/>
                </a:solidFill>
                <a:latin typeface="Arial"/>
                <a:ea typeface="Noto Sans CJK SC Regular"/>
              </a:rPr>
              <a:t>Process Enhancement by Incorporating Negative Instances in Model Repair   </a:t>
            </a:r>
            <a:br/>
            <a:r>
              <a:rPr b="1" lang="en-US" sz="3200" spc="-1" strike="noStrike">
                <a:solidFill>
                  <a:srgbClr val="00549f"/>
                </a:solidFill>
                <a:latin typeface="Arial"/>
                <a:ea typeface="Noto Sans CJK SC Regular"/>
              </a:rPr>
              <a:t>      </a:t>
            </a:r>
            <a:endParaRPr b="0" lang="en-US" sz="3200" spc="-1" strike="noStrike">
              <a:latin typeface="Arial"/>
            </a:endParaRPr>
          </a:p>
        </p:txBody>
      </p:sp>
      <p:sp>
        <p:nvSpPr>
          <p:cNvPr id="232" name="CustomShape 2"/>
          <p:cNvSpPr/>
          <p:nvPr/>
        </p:nvSpPr>
        <p:spPr>
          <a:xfrm>
            <a:off x="457200" y="3474720"/>
            <a:ext cx="8316720" cy="228132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r>
              <a:rPr b="1" lang="en-US" sz="1800" spc="-1" strike="noStrike">
                <a:solidFill>
                  <a:srgbClr val="00549f"/>
                </a:solidFill>
                <a:latin typeface="Arial"/>
                <a:ea typeface="DejaVu Sans"/>
              </a:rPr>
              <a:t>       </a:t>
            </a:r>
            <a:endParaRPr b="0" lang="en-US" sz="1800" spc="-1" strike="noStrike">
              <a:latin typeface="Arial"/>
            </a:endParaRPr>
          </a:p>
          <a:p>
            <a:pPr>
              <a:lnSpc>
                <a:spcPct val="100000"/>
              </a:lnSpc>
              <a:spcBef>
                <a:spcPts val="281"/>
              </a:spcBef>
            </a:pPr>
            <a:r>
              <a:rPr b="1" lang="en-US" sz="2600" spc="-1" strike="noStrike">
                <a:solidFill>
                  <a:srgbClr val="000000"/>
                </a:solidFill>
                <a:latin typeface="Arial"/>
                <a:ea typeface="DejaVu Sans"/>
              </a:rPr>
              <a:t>Baseline Building &amp; Dfg Method Trial</a:t>
            </a:r>
            <a:endParaRPr b="0" lang="en-US" sz="26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 Ding</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Aug 30, 2018</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Kefang.ding@rwth-aachen.de</a:t>
            </a:r>
            <a:endParaRPr b="0" lang="en-US" sz="2000" spc="-1" strike="noStrike">
              <a:latin typeface="Arial"/>
            </a:endParaRPr>
          </a:p>
          <a:p>
            <a:pPr>
              <a:lnSpc>
                <a:spcPct val="100000"/>
              </a:lnSpc>
              <a:spcBef>
                <a:spcPts val="281"/>
              </a:spcBef>
            </a:pPr>
            <a:endParaRPr b="0" lang="en-US" sz="2000" spc="-1" strike="noStrike">
              <a:latin typeface="Arial"/>
            </a:endParaRPr>
          </a:p>
        </p:txBody>
      </p:sp>
      <p:pic>
        <p:nvPicPr>
          <p:cNvPr id="233" name="Grafik 3" descr=""/>
          <p:cNvPicPr/>
          <p:nvPr/>
        </p:nvPicPr>
        <p:blipFill>
          <a:blip r:embed="rId1"/>
          <a:stretch/>
        </p:blipFill>
        <p:spPr>
          <a:xfrm>
            <a:off x="5478840" y="6054480"/>
            <a:ext cx="3373560" cy="798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4207680" y="5303520"/>
            <a:ext cx="2740320" cy="1463400"/>
          </a:xfrm>
          <a:prstGeom prst="rect">
            <a:avLst/>
          </a:prstGeom>
          <a:ln>
            <a:noFill/>
          </a:ln>
        </p:spPr>
      </p:pic>
      <p:sp>
        <p:nvSpPr>
          <p:cNvPr id="258"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259" name="" descr=""/>
          <p:cNvPicPr/>
          <p:nvPr/>
        </p:nvPicPr>
        <p:blipFill>
          <a:blip r:embed="rId2"/>
          <a:stretch/>
        </p:blipFill>
        <p:spPr>
          <a:xfrm>
            <a:off x="4206240" y="3088440"/>
            <a:ext cx="4935600" cy="932760"/>
          </a:xfrm>
          <a:prstGeom prst="rect">
            <a:avLst/>
          </a:prstGeom>
          <a:ln>
            <a:noFill/>
          </a:ln>
        </p:spPr>
      </p:pic>
      <p:sp>
        <p:nvSpPr>
          <p:cNvPr id="260"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&lt;A,B&gt;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R1.1 create new model fits</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R1.2 substitute deleted events with silent transition</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1.2:</a:t>
            </a:r>
            <a:r>
              <a:rPr b="1" lang="en-US" sz="1500" spc="-1" strike="noStrike">
                <a:solidFill>
                  <a:srgbClr val="000000"/>
                </a:solidFill>
                <a:latin typeface="Times New Roman"/>
                <a:ea typeface="DejaVu Sans"/>
              </a:rPr>
              <a:t> add events to sequence</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1: pos: 50 &lt;A,B,C&gt; , 50 &lt;A,D,B&gt;, </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neg: 50 &lt;A,B&gt;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pos: 50 &lt;A,C,B&gt; , 50 &lt;A,D,B&gt;,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50 &lt;F,A,B&gt; neg: 50 &lt;A,B&gt;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not good fitness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1:: </a:t>
            </a:r>
            <a:r>
              <a:rPr b="1" lang="en-US" sz="1300" spc="-1" strike="noStrike">
                <a:solidFill>
                  <a:srgbClr val="ce181e"/>
                </a:solidFill>
                <a:latin typeface="Times New Roman"/>
                <a:ea typeface="DejaVu Sans"/>
              </a:rPr>
              <a:t>R1.10</a:t>
            </a:r>
            <a:r>
              <a:rPr b="1" lang="en-US" sz="1300" spc="-1" strike="noStrike">
                <a:solidFill>
                  <a:srgbClr val="000000"/>
                </a:solidFill>
                <a:latin typeface="Times New Roman"/>
                <a:ea typeface="DejaVu Sans"/>
              </a:rPr>
              <a:t>  data 2: R1.16</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single events at any position: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adding silent transition :: R1.10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multiple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self-loop  :: R1.17</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61" name="" descr=""/>
          <p:cNvPicPr/>
          <p:nvPr/>
        </p:nvPicPr>
        <p:blipFill>
          <a:blip r:embed="rId3"/>
          <a:stretch/>
        </p:blipFill>
        <p:spPr>
          <a:xfrm>
            <a:off x="5670360" y="1005840"/>
            <a:ext cx="3196080" cy="863280"/>
          </a:xfrm>
          <a:prstGeom prst="rect">
            <a:avLst/>
          </a:prstGeom>
          <a:ln>
            <a:noFill/>
          </a:ln>
        </p:spPr>
      </p:pic>
      <p:pic>
        <p:nvPicPr>
          <p:cNvPr id="262" name="" descr=""/>
          <p:cNvPicPr/>
          <p:nvPr/>
        </p:nvPicPr>
        <p:blipFill>
          <a:blip r:embed="rId4"/>
          <a:stretch/>
        </p:blipFill>
        <p:spPr>
          <a:xfrm>
            <a:off x="5852160" y="1872360"/>
            <a:ext cx="2831400" cy="411480"/>
          </a:xfrm>
          <a:prstGeom prst="rect">
            <a:avLst/>
          </a:prstGeom>
          <a:ln>
            <a:noFill/>
          </a:ln>
        </p:spPr>
      </p:pic>
      <p:pic>
        <p:nvPicPr>
          <p:cNvPr id="263" name="" descr=""/>
          <p:cNvPicPr/>
          <p:nvPr/>
        </p:nvPicPr>
        <p:blipFill>
          <a:blip r:embed="rId5"/>
          <a:stretch/>
        </p:blipFill>
        <p:spPr>
          <a:xfrm>
            <a:off x="5943600" y="2468880"/>
            <a:ext cx="3197160" cy="455040"/>
          </a:xfrm>
          <a:prstGeom prst="rect">
            <a:avLst/>
          </a:prstGeom>
          <a:ln>
            <a:noFill/>
          </a:ln>
        </p:spPr>
      </p:pic>
      <p:sp>
        <p:nvSpPr>
          <p:cNvPr id="264" name="CustomShape 3"/>
          <p:cNvSpPr/>
          <p:nvPr/>
        </p:nvSpPr>
        <p:spPr>
          <a:xfrm>
            <a:off x="5029200" y="2560320"/>
            <a:ext cx="136836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R1.2</a:t>
            </a:r>
            <a:endParaRPr b="0" lang="en-US" sz="1200" spc="-1" strike="noStrike">
              <a:latin typeface="Arial"/>
            </a:endParaRPr>
          </a:p>
        </p:txBody>
      </p:sp>
      <p:sp>
        <p:nvSpPr>
          <p:cNvPr id="265" name="CustomShape 4"/>
          <p:cNvSpPr/>
          <p:nvPr/>
        </p:nvSpPr>
        <p:spPr>
          <a:xfrm>
            <a:off x="4938840" y="1920240"/>
            <a:ext cx="1094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266" name="CustomShape 5"/>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sp>
        <p:nvSpPr>
          <p:cNvPr id="267" name="CustomShape 6"/>
          <p:cNvSpPr/>
          <p:nvPr/>
        </p:nvSpPr>
        <p:spPr>
          <a:xfrm>
            <a:off x="6492240" y="387000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R1.10</a:t>
            </a:r>
            <a:endParaRPr b="0" lang="en-US" sz="1200" spc="-1" strike="noStrike">
              <a:latin typeface="Arial"/>
            </a:endParaRPr>
          </a:p>
        </p:txBody>
      </p:sp>
      <p:sp>
        <p:nvSpPr>
          <p:cNvPr id="268" name="CustomShape 7"/>
          <p:cNvSpPr/>
          <p:nvPr/>
        </p:nvSpPr>
        <p:spPr>
          <a:xfrm>
            <a:off x="3200400" y="597312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R1.17</a:t>
            </a:r>
            <a:endParaRPr b="0" lang="en-US" sz="1200" spc="-1" strike="noStrike">
              <a:latin typeface="Arial"/>
            </a:endParaRPr>
          </a:p>
        </p:txBody>
      </p:sp>
      <p:pic>
        <p:nvPicPr>
          <p:cNvPr id="269" name="" descr=""/>
          <p:cNvPicPr/>
          <p:nvPr/>
        </p:nvPicPr>
        <p:blipFill>
          <a:blip r:embed="rId6"/>
          <a:stretch/>
        </p:blipFill>
        <p:spPr>
          <a:xfrm>
            <a:off x="5669280" y="4206240"/>
            <a:ext cx="3365640" cy="1095120"/>
          </a:xfrm>
          <a:prstGeom prst="rect">
            <a:avLst/>
          </a:prstGeom>
          <a:ln>
            <a:noFill/>
          </a:ln>
        </p:spPr>
      </p:pic>
      <p:sp>
        <p:nvSpPr>
          <p:cNvPr id="270" name="CustomShape 8"/>
          <p:cNvSpPr/>
          <p:nvPr/>
        </p:nvSpPr>
        <p:spPr>
          <a:xfrm>
            <a:off x="6949440" y="530352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R1.16</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272"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1.3: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 &lt;A,C&gt; neg: 50 &lt;A,B&gt;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R1.13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1.4: </a:t>
            </a:r>
            <a:r>
              <a:rPr b="1" lang="en-US" sz="1500" spc="-1" strike="noStrike">
                <a:solidFill>
                  <a:srgbClr val="000000"/>
                </a:solidFill>
                <a:latin typeface="Times New Roman"/>
                <a:ea typeface="DejaVu Sans"/>
              </a:rPr>
              <a:t>sequence to exclusive choice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50&lt;A&gt;, 50&lt;B&gt;, Neg: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R1.3</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preciser :: R1.4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73" name="" descr=""/>
          <p:cNvPicPr/>
          <p:nvPr/>
        </p:nvPicPr>
        <p:blipFill>
          <a:blip r:embed="rId1"/>
          <a:stretch/>
        </p:blipFill>
        <p:spPr>
          <a:xfrm>
            <a:off x="5670360" y="1005840"/>
            <a:ext cx="3196080" cy="863280"/>
          </a:xfrm>
          <a:prstGeom prst="rect">
            <a:avLst/>
          </a:prstGeom>
          <a:ln>
            <a:noFill/>
          </a:ln>
        </p:spPr>
      </p:pic>
      <p:sp>
        <p:nvSpPr>
          <p:cNvPr id="274" name="CustomShape 3"/>
          <p:cNvSpPr/>
          <p:nvPr/>
        </p:nvSpPr>
        <p:spPr>
          <a:xfrm>
            <a:off x="6217920" y="25603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R1.13</a:t>
            </a:r>
            <a:endParaRPr b="0" lang="en-US" sz="1200" spc="-1" strike="noStrike">
              <a:latin typeface="Arial"/>
            </a:endParaRPr>
          </a:p>
        </p:txBody>
      </p:sp>
      <p:sp>
        <p:nvSpPr>
          <p:cNvPr id="275"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pic>
        <p:nvPicPr>
          <p:cNvPr id="276" name="" descr=""/>
          <p:cNvPicPr/>
          <p:nvPr/>
        </p:nvPicPr>
        <p:blipFill>
          <a:blip r:embed="rId2"/>
          <a:stretch/>
        </p:blipFill>
        <p:spPr>
          <a:xfrm>
            <a:off x="4566240" y="2061000"/>
            <a:ext cx="4209480" cy="496800"/>
          </a:xfrm>
          <a:prstGeom prst="rect">
            <a:avLst/>
          </a:prstGeom>
          <a:ln>
            <a:noFill/>
          </a:ln>
        </p:spPr>
      </p:pic>
      <p:pic>
        <p:nvPicPr>
          <p:cNvPr id="277" name="" descr=""/>
          <p:cNvPicPr/>
          <p:nvPr/>
        </p:nvPicPr>
        <p:blipFill>
          <a:blip r:embed="rId3"/>
          <a:stretch/>
        </p:blipFill>
        <p:spPr>
          <a:xfrm>
            <a:off x="5394960" y="4956840"/>
            <a:ext cx="3477600" cy="986400"/>
          </a:xfrm>
          <a:prstGeom prst="rect">
            <a:avLst/>
          </a:prstGeom>
          <a:ln>
            <a:noFill/>
          </a:ln>
        </p:spPr>
      </p:pic>
      <p:sp>
        <p:nvSpPr>
          <p:cNvPr id="278" name="CustomShape 5"/>
          <p:cNvSpPr/>
          <p:nvPr/>
        </p:nvSpPr>
        <p:spPr>
          <a:xfrm>
            <a:off x="4023360" y="53971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R1.4</a:t>
            </a:r>
            <a:endParaRPr b="0" lang="en-US" sz="1200" spc="-1" strike="noStrike">
              <a:latin typeface="Arial"/>
            </a:endParaRPr>
          </a:p>
        </p:txBody>
      </p:sp>
      <p:pic>
        <p:nvPicPr>
          <p:cNvPr id="279" name="" descr=""/>
          <p:cNvPicPr/>
          <p:nvPr/>
        </p:nvPicPr>
        <p:blipFill>
          <a:blip r:embed="rId4"/>
          <a:stretch/>
        </p:blipFill>
        <p:spPr>
          <a:xfrm>
            <a:off x="5394960" y="3107880"/>
            <a:ext cx="2559960" cy="1189440"/>
          </a:xfrm>
          <a:prstGeom prst="rect">
            <a:avLst/>
          </a:prstGeom>
          <a:ln>
            <a:noFill/>
          </a:ln>
        </p:spPr>
      </p:pic>
      <p:sp>
        <p:nvSpPr>
          <p:cNvPr id="280" name="CustomShape 6"/>
          <p:cNvSpPr/>
          <p:nvPr/>
        </p:nvSpPr>
        <p:spPr>
          <a:xfrm>
            <a:off x="6311520" y="44827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R1.3</a:t>
            </a:r>
            <a:endParaRPr b="0" lang="en-US"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282"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1.5:</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sequence order</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55&lt;B,A&gt;, Neg: 55&lt;A,B&gt;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R1.5</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A to end remove A at begin with silent transition :: R 1.6</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1.6:</a:t>
            </a:r>
            <a:r>
              <a:rPr b="1" lang="en-US" sz="1500" spc="-1" strike="noStrike">
                <a:solidFill>
                  <a:srgbClr val="000000"/>
                </a:solidFill>
                <a:latin typeface="Times New Roman"/>
                <a:ea typeface="DejaVu Sans"/>
              </a:rPr>
              <a:t>  sequence to parallel</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 &lt;A,B&gt;, 55&lt;B,A&gt;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Data2: pos:50&lt;A,B&gt;,5&lt;B,A&gt; neg:5&lt;A,B&gt;, 50&lt;B,A&gt;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R1.7</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skip and new transtion :: R1.8</a:t>
            </a:r>
            <a:endParaRPr b="0" lang="en-US" sz="1300" spc="-1" strike="noStrike">
              <a:latin typeface="Arial"/>
            </a:endParaRPr>
          </a:p>
          <a:p>
            <a:pPr>
              <a:lnSpc>
                <a:spcPct val="100000"/>
              </a:lnSpc>
              <a:spcBef>
                <a:spcPts val="1191"/>
              </a:spcBef>
              <a:spcAft>
                <a:spcPts val="595"/>
              </a:spcAft>
            </a:pPr>
            <a:r>
              <a:rPr b="1" lang="en-US" sz="1300" spc="-1" strike="noStrike">
                <a:solidFill>
                  <a:srgbClr val="000000"/>
                </a:solidFill>
                <a:latin typeface="Times New Roman"/>
                <a:ea typeface="DejaVu Sans"/>
              </a:rPr>
              <a:t>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83" name="" descr=""/>
          <p:cNvPicPr/>
          <p:nvPr/>
        </p:nvPicPr>
        <p:blipFill>
          <a:blip r:embed="rId1"/>
          <a:stretch/>
        </p:blipFill>
        <p:spPr>
          <a:xfrm>
            <a:off x="5670360" y="1005840"/>
            <a:ext cx="3196080" cy="863280"/>
          </a:xfrm>
          <a:prstGeom prst="rect">
            <a:avLst/>
          </a:prstGeom>
          <a:ln>
            <a:noFill/>
          </a:ln>
        </p:spPr>
      </p:pic>
      <p:sp>
        <p:nvSpPr>
          <p:cNvPr id="284" name="CustomShape 3"/>
          <p:cNvSpPr/>
          <p:nvPr/>
        </p:nvSpPr>
        <p:spPr>
          <a:xfrm>
            <a:off x="6309360" y="3320280"/>
            <a:ext cx="136836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R1.6</a:t>
            </a:r>
            <a:endParaRPr b="0" lang="en-US" sz="1400" spc="-1" strike="noStrike">
              <a:latin typeface="Arial"/>
            </a:endParaRPr>
          </a:p>
        </p:txBody>
      </p:sp>
      <p:sp>
        <p:nvSpPr>
          <p:cNvPr id="285" name="CustomShape 4"/>
          <p:cNvSpPr/>
          <p:nvPr/>
        </p:nvSpPr>
        <p:spPr>
          <a:xfrm>
            <a:off x="4937760" y="1948680"/>
            <a:ext cx="1094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R1.5</a:t>
            </a:r>
            <a:endParaRPr b="0" lang="en-US" sz="1400" spc="-1" strike="noStrike">
              <a:latin typeface="Arial"/>
            </a:endParaRPr>
          </a:p>
        </p:txBody>
      </p:sp>
      <p:sp>
        <p:nvSpPr>
          <p:cNvPr id="286" name="CustomShape 5"/>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M1</a:t>
            </a:r>
            <a:endParaRPr b="0" lang="en-US" sz="1400" spc="-1" strike="noStrike">
              <a:latin typeface="Arial"/>
            </a:endParaRPr>
          </a:p>
        </p:txBody>
      </p:sp>
      <p:sp>
        <p:nvSpPr>
          <p:cNvPr id="287" name="CustomShape 6"/>
          <p:cNvSpPr/>
          <p:nvPr/>
        </p:nvSpPr>
        <p:spPr>
          <a:xfrm>
            <a:off x="6675120" y="560628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R1.8</a:t>
            </a:r>
            <a:endParaRPr b="0" lang="en-US" sz="1400" spc="-1" strike="noStrike">
              <a:latin typeface="Arial"/>
            </a:endParaRPr>
          </a:p>
        </p:txBody>
      </p:sp>
      <p:pic>
        <p:nvPicPr>
          <p:cNvPr id="288" name="" descr=""/>
          <p:cNvPicPr/>
          <p:nvPr/>
        </p:nvPicPr>
        <p:blipFill>
          <a:blip r:embed="rId2"/>
          <a:stretch/>
        </p:blipFill>
        <p:spPr>
          <a:xfrm>
            <a:off x="5852160" y="1872360"/>
            <a:ext cx="3471480" cy="455760"/>
          </a:xfrm>
          <a:prstGeom prst="rect">
            <a:avLst/>
          </a:prstGeom>
          <a:ln>
            <a:noFill/>
          </a:ln>
        </p:spPr>
      </p:pic>
      <p:pic>
        <p:nvPicPr>
          <p:cNvPr id="289" name="" descr=""/>
          <p:cNvPicPr/>
          <p:nvPr/>
        </p:nvPicPr>
        <p:blipFill>
          <a:blip r:embed="rId3"/>
          <a:stretch/>
        </p:blipFill>
        <p:spPr>
          <a:xfrm>
            <a:off x="4748760" y="2740680"/>
            <a:ext cx="4392000" cy="456480"/>
          </a:xfrm>
          <a:prstGeom prst="rect">
            <a:avLst/>
          </a:prstGeom>
          <a:ln>
            <a:noFill/>
          </a:ln>
        </p:spPr>
      </p:pic>
      <p:pic>
        <p:nvPicPr>
          <p:cNvPr id="290" name="" descr=""/>
          <p:cNvPicPr/>
          <p:nvPr/>
        </p:nvPicPr>
        <p:blipFill>
          <a:blip r:embed="rId4"/>
          <a:stretch/>
        </p:blipFill>
        <p:spPr>
          <a:xfrm>
            <a:off x="5394960" y="3781440"/>
            <a:ext cx="3588120" cy="787320"/>
          </a:xfrm>
          <a:prstGeom prst="rect">
            <a:avLst/>
          </a:prstGeom>
          <a:ln>
            <a:noFill/>
          </a:ln>
        </p:spPr>
      </p:pic>
      <p:pic>
        <p:nvPicPr>
          <p:cNvPr id="291" name="" descr=""/>
          <p:cNvPicPr/>
          <p:nvPr/>
        </p:nvPicPr>
        <p:blipFill>
          <a:blip r:embed="rId5"/>
          <a:stretch/>
        </p:blipFill>
        <p:spPr>
          <a:xfrm>
            <a:off x="5388840" y="4846320"/>
            <a:ext cx="4117680" cy="775440"/>
          </a:xfrm>
          <a:prstGeom prst="rect">
            <a:avLst/>
          </a:prstGeom>
          <a:ln>
            <a:noFill/>
          </a:ln>
        </p:spPr>
      </p:pic>
      <p:sp>
        <p:nvSpPr>
          <p:cNvPr id="292" name="CustomShape 7"/>
          <p:cNvSpPr/>
          <p:nvPr/>
        </p:nvSpPr>
        <p:spPr>
          <a:xfrm>
            <a:off x="6492240" y="460044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R1.7</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pic>
        <p:nvPicPr>
          <p:cNvPr id="294" name="" descr=""/>
          <p:cNvPicPr/>
          <p:nvPr/>
        </p:nvPicPr>
        <p:blipFill>
          <a:blip r:embed="rId1"/>
          <a:stretch/>
        </p:blipFill>
        <p:spPr>
          <a:xfrm>
            <a:off x="735480" y="4846320"/>
            <a:ext cx="5662800" cy="1094760"/>
          </a:xfrm>
          <a:prstGeom prst="rect">
            <a:avLst/>
          </a:prstGeom>
          <a:ln>
            <a:noFill/>
          </a:ln>
        </p:spPr>
      </p:pic>
      <p:sp>
        <p:nvSpPr>
          <p:cNvPr id="295"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parallel</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&lt;B&gt;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R2.1</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deleted events with silent transition :: R2.2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r>
              <a:rPr b="1" lang="en-US" sz="2400" spc="-1" strike="noStrike">
                <a:solidFill>
                  <a:srgbClr val="000000"/>
                </a:solidFill>
                <a:latin typeface="Times New Roman"/>
                <a:ea typeface="DejaVu Sans"/>
              </a:rPr>
              <a:t>Case 2.2.1:</a:t>
            </a:r>
            <a:r>
              <a:rPr b="1" lang="en-US" sz="1500" spc="-1" strike="noStrike">
                <a:solidFill>
                  <a:srgbClr val="000000"/>
                </a:solidFill>
                <a:latin typeface="Times New Roman"/>
                <a:ea typeface="DejaVu Sans"/>
              </a:rPr>
              <a:t>  add events to parallel relation</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1: Pos: 50 &lt;A, B,C&gt;, 50&lt;A, C, B&gt;, 50 &lt;C, A,B&gt;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&lt;B,A&gt;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new model not consider parallel relationship:: R2.13</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96" name="" descr=""/>
          <p:cNvPicPr/>
          <p:nvPr/>
        </p:nvPicPr>
        <p:blipFill>
          <a:blip r:embed="rId2"/>
          <a:stretch/>
        </p:blipFill>
        <p:spPr>
          <a:xfrm>
            <a:off x="5852160" y="1872360"/>
            <a:ext cx="2831400" cy="658800"/>
          </a:xfrm>
          <a:prstGeom prst="rect">
            <a:avLst/>
          </a:prstGeom>
          <a:ln>
            <a:noFill/>
          </a:ln>
        </p:spPr>
      </p:pic>
      <p:sp>
        <p:nvSpPr>
          <p:cNvPr id="297" name="CustomShape 3"/>
          <p:cNvSpPr/>
          <p:nvPr/>
        </p:nvSpPr>
        <p:spPr>
          <a:xfrm>
            <a:off x="6309360" y="347472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sp>
        <p:nvSpPr>
          <p:cNvPr id="298" name="CustomShape 4"/>
          <p:cNvSpPr/>
          <p:nvPr/>
        </p:nvSpPr>
        <p:spPr>
          <a:xfrm>
            <a:off x="4937760" y="2103120"/>
            <a:ext cx="1094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299" name="CustomShape 5"/>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pic>
        <p:nvPicPr>
          <p:cNvPr id="300" name="" descr=""/>
          <p:cNvPicPr/>
          <p:nvPr/>
        </p:nvPicPr>
        <p:blipFill>
          <a:blip r:embed="rId3"/>
          <a:stretch/>
        </p:blipFill>
        <p:spPr>
          <a:xfrm>
            <a:off x="4840920" y="2560320"/>
            <a:ext cx="3843360" cy="858600"/>
          </a:xfrm>
          <a:prstGeom prst="rect">
            <a:avLst/>
          </a:prstGeom>
          <a:ln>
            <a:noFill/>
          </a:ln>
        </p:spPr>
      </p:pic>
      <p:pic>
        <p:nvPicPr>
          <p:cNvPr id="301" name="" descr=""/>
          <p:cNvPicPr/>
          <p:nvPr/>
        </p:nvPicPr>
        <p:blipFill>
          <a:blip r:embed="rId4"/>
          <a:stretch/>
        </p:blipFill>
        <p:spPr>
          <a:xfrm>
            <a:off x="4848120" y="3749040"/>
            <a:ext cx="3653280" cy="777600"/>
          </a:xfrm>
          <a:prstGeom prst="rect">
            <a:avLst/>
          </a:prstGeom>
          <a:ln>
            <a:noFill/>
          </a:ln>
        </p:spPr>
      </p:pic>
      <p:sp>
        <p:nvSpPr>
          <p:cNvPr id="302" name="CustomShape 6"/>
          <p:cNvSpPr/>
          <p:nvPr/>
        </p:nvSpPr>
        <p:spPr>
          <a:xfrm>
            <a:off x="6583680" y="448056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R2.13</a:t>
            </a:r>
            <a:endParaRPr b="0" lang="en-US" sz="1200" spc="-1" strike="noStrike">
              <a:latin typeface="Arial"/>
            </a:endParaRPr>
          </a:p>
        </p:txBody>
      </p:sp>
      <p:sp>
        <p:nvSpPr>
          <p:cNvPr id="303" name="CustomShape 7"/>
          <p:cNvSpPr/>
          <p:nvPr/>
        </p:nvSpPr>
        <p:spPr>
          <a:xfrm>
            <a:off x="6767280" y="513864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R2.14</a:t>
            </a:r>
            <a:endParaRPr b="0" lang="en-US" sz="1200" spc="-1" strike="noStrike">
              <a:latin typeface="Arial"/>
            </a:endParaRPr>
          </a:p>
        </p:txBody>
      </p:sp>
      <p:pic>
        <p:nvPicPr>
          <p:cNvPr id="304" name="" descr=""/>
          <p:cNvPicPr/>
          <p:nvPr/>
        </p:nvPicPr>
        <p:blipFill>
          <a:blip r:embed="rId5"/>
          <a:stretch/>
        </p:blipFill>
        <p:spPr>
          <a:xfrm>
            <a:off x="5461920" y="947520"/>
            <a:ext cx="3588120" cy="787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06"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428"/>
              </a:spcBef>
              <a:spcAft>
                <a:spcPts val="859"/>
              </a:spcAft>
            </a:pPr>
            <a:r>
              <a:rPr b="1" lang="en-US" sz="2400" spc="-1" strike="noStrike">
                <a:solidFill>
                  <a:srgbClr val="000000"/>
                </a:solidFill>
                <a:latin typeface="Times New Roman"/>
                <a:ea typeface="DejaVu Sans"/>
              </a:rPr>
              <a:t>Case 2.2.2:</a:t>
            </a:r>
            <a:r>
              <a:rPr b="1" lang="en-US" sz="1500" spc="-1" strike="noStrike">
                <a:solidFill>
                  <a:srgbClr val="000000"/>
                </a:solidFill>
                <a:latin typeface="Times New Roman"/>
                <a:ea typeface="DejaVu Sans"/>
              </a:rPr>
              <a:t>  add events to parallel at different positions</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 Pos: 50 &lt;A, B, C&gt;, 50 &lt;D,A,B&gt; 50 &lt;A,E,B&gt;,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50&lt;B,A,C&gt;, 50&lt;D,B,A&gt; 50&lt;B,E,A&gt;  neg: 50&lt;A,B&gt;, 50 &lt;A,C&gt;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quite fit model:: R2.15</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R2.16</a:t>
            </a: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pPr>
            <a:r>
              <a:rPr b="1" lang="en-US" sz="2400" spc="-1" strike="noStrike">
                <a:solidFill>
                  <a:srgbClr val="000000"/>
                </a:solidFill>
                <a:latin typeface="Times New Roman"/>
                <a:ea typeface="DejaVu Sans"/>
              </a:rPr>
              <a:t>Case 2.2.3:</a:t>
            </a:r>
            <a:r>
              <a:rPr b="1" lang="en-US" sz="1500" spc="-1" strike="noStrike">
                <a:solidFill>
                  <a:srgbClr val="000000"/>
                </a:solidFill>
                <a:latin typeface="Times New Roman"/>
                <a:ea typeface="DejaVu Sans"/>
              </a:rPr>
              <a:t>  add events at different </a:t>
            </a:r>
            <a:endParaRPr b="0" lang="en-US" sz="1500" spc="-1" strike="noStrike">
              <a:latin typeface="Arial"/>
            </a:endParaRPr>
          </a:p>
          <a:p>
            <a:pPr>
              <a:lnSpc>
                <a:spcPct val="100000"/>
              </a:lnSpc>
            </a:pPr>
            <a:r>
              <a:rPr b="1" lang="en-US" sz="1500" spc="-1" strike="noStrike">
                <a:solidFill>
                  <a:srgbClr val="000000"/>
                </a:solidFill>
                <a:latin typeface="Times New Roman"/>
                <a:ea typeface="DejaVu Sans"/>
              </a:rPr>
              <a:t>Positions without keeping parallel relation</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 &lt;A, B, C&gt;, 50 &lt;D,A,B&gt;  50&lt;A,E,B&gt;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&lt;A,C&gt;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parallel relationship of A,B :: R2.17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relationship, and tend to add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07" name="CustomShape 3"/>
          <p:cNvSpPr/>
          <p:nvPr/>
        </p:nvSpPr>
        <p:spPr>
          <a:xfrm>
            <a:off x="6675840" y="541296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pic>
        <p:nvPicPr>
          <p:cNvPr id="308" name="" descr=""/>
          <p:cNvPicPr/>
          <p:nvPr/>
        </p:nvPicPr>
        <p:blipFill>
          <a:blip r:embed="rId1"/>
          <a:stretch/>
        </p:blipFill>
        <p:spPr>
          <a:xfrm>
            <a:off x="4297680" y="3108960"/>
            <a:ext cx="4837320" cy="1278360"/>
          </a:xfrm>
          <a:prstGeom prst="rect">
            <a:avLst/>
          </a:prstGeom>
          <a:ln>
            <a:noFill/>
          </a:ln>
        </p:spPr>
      </p:pic>
      <p:sp>
        <p:nvSpPr>
          <p:cNvPr id="309" name="CustomShape 4"/>
          <p:cNvSpPr/>
          <p:nvPr/>
        </p:nvSpPr>
        <p:spPr>
          <a:xfrm>
            <a:off x="6492240" y="2926080"/>
            <a:ext cx="109404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R2.15</a:t>
            </a:r>
            <a:endParaRPr b="0" lang="en-US" sz="1200" spc="-1" strike="noStrike">
              <a:latin typeface="Arial"/>
            </a:endParaRPr>
          </a:p>
        </p:txBody>
      </p:sp>
      <p:pic>
        <p:nvPicPr>
          <p:cNvPr id="310" name="" descr=""/>
          <p:cNvPicPr/>
          <p:nvPr/>
        </p:nvPicPr>
        <p:blipFill>
          <a:blip r:embed="rId2"/>
          <a:stretch/>
        </p:blipFill>
        <p:spPr>
          <a:xfrm>
            <a:off x="5553360" y="914400"/>
            <a:ext cx="3588120" cy="787320"/>
          </a:xfrm>
          <a:prstGeom prst="rect">
            <a:avLst/>
          </a:prstGeom>
          <a:ln>
            <a:noFill/>
          </a:ln>
        </p:spPr>
      </p:pic>
      <p:sp>
        <p:nvSpPr>
          <p:cNvPr id="311" name="CustomShape 5"/>
          <p:cNvSpPr/>
          <p:nvPr/>
        </p:nvSpPr>
        <p:spPr>
          <a:xfrm>
            <a:off x="5486400" y="15066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312" name="CustomShape 6"/>
          <p:cNvSpPr/>
          <p:nvPr/>
        </p:nvSpPr>
        <p:spPr>
          <a:xfrm>
            <a:off x="6950160" y="420624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R2.16</a:t>
            </a:r>
            <a:endParaRPr b="0" lang="en-US" sz="1200" spc="-1" strike="noStrike">
              <a:latin typeface="Arial"/>
            </a:endParaRPr>
          </a:p>
        </p:txBody>
      </p:sp>
      <p:sp>
        <p:nvSpPr>
          <p:cNvPr id="313" name="CustomShape 7"/>
          <p:cNvSpPr/>
          <p:nvPr/>
        </p:nvSpPr>
        <p:spPr>
          <a:xfrm>
            <a:off x="3657600" y="566928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R2.18</a:t>
            </a:r>
            <a:endParaRPr b="0" lang="en-US" sz="1200" spc="-1" strike="noStrike">
              <a:latin typeface="Arial"/>
            </a:endParaRPr>
          </a:p>
        </p:txBody>
      </p:sp>
      <p:pic>
        <p:nvPicPr>
          <p:cNvPr id="314" name="" descr=""/>
          <p:cNvPicPr/>
          <p:nvPr/>
        </p:nvPicPr>
        <p:blipFill>
          <a:blip r:embed="rId3"/>
          <a:stretch/>
        </p:blipFill>
        <p:spPr>
          <a:xfrm>
            <a:off x="5486400" y="1977840"/>
            <a:ext cx="3643200" cy="945720"/>
          </a:xfrm>
          <a:prstGeom prst="rect">
            <a:avLst/>
          </a:prstGeom>
          <a:ln>
            <a:noFill/>
          </a:ln>
        </p:spPr>
      </p:pic>
      <p:pic>
        <p:nvPicPr>
          <p:cNvPr id="315" name="" descr=""/>
          <p:cNvPicPr/>
          <p:nvPr/>
        </p:nvPicPr>
        <p:blipFill>
          <a:blip r:embed="rId4"/>
          <a:stretch/>
        </p:blipFill>
        <p:spPr>
          <a:xfrm>
            <a:off x="4846320" y="4492440"/>
            <a:ext cx="4253400" cy="534240"/>
          </a:xfrm>
          <a:prstGeom prst="rect">
            <a:avLst/>
          </a:prstGeom>
          <a:ln>
            <a:noFill/>
          </a:ln>
        </p:spPr>
      </p:pic>
      <p:pic>
        <p:nvPicPr>
          <p:cNvPr id="316" name="" descr=""/>
          <p:cNvPicPr/>
          <p:nvPr/>
        </p:nvPicPr>
        <p:blipFill>
          <a:blip r:embed="rId5"/>
          <a:stretch/>
        </p:blipFill>
        <p:spPr>
          <a:xfrm>
            <a:off x="4572000" y="5262120"/>
            <a:ext cx="4563000" cy="770400"/>
          </a:xfrm>
          <a:prstGeom prst="rect">
            <a:avLst/>
          </a:prstGeom>
          <a:ln>
            <a:noFill/>
          </a:ln>
        </p:spPr>
      </p:pic>
      <p:sp>
        <p:nvSpPr>
          <p:cNvPr id="317" name="CustomShape 8"/>
          <p:cNvSpPr/>
          <p:nvPr/>
        </p:nvSpPr>
        <p:spPr>
          <a:xfrm>
            <a:off x="5944320" y="493776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R2.17</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 descr=""/>
          <p:cNvPicPr/>
          <p:nvPr/>
        </p:nvPicPr>
        <p:blipFill>
          <a:blip r:embed="rId1"/>
          <a:stretch/>
        </p:blipFill>
        <p:spPr>
          <a:xfrm>
            <a:off x="3931920" y="3108960"/>
            <a:ext cx="5212440" cy="1003320"/>
          </a:xfrm>
          <a:prstGeom prst="rect">
            <a:avLst/>
          </a:prstGeom>
          <a:ln>
            <a:noFill/>
          </a:ln>
        </p:spPr>
      </p:pic>
      <p:sp>
        <p:nvSpPr>
          <p:cNvPr id="319"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20"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289"/>
              </a:spcBef>
              <a:spcAft>
                <a:spcPts val="575"/>
              </a:spcAft>
            </a:pPr>
            <a:r>
              <a:rPr b="1" lang="en-US" sz="2400" spc="-1" strike="noStrike">
                <a:solidFill>
                  <a:srgbClr val="000000"/>
                </a:solidFill>
                <a:latin typeface="Times New Roman"/>
                <a:ea typeface="DejaVu Sans"/>
              </a:rPr>
              <a:t>Case 2.2.4:</a:t>
            </a:r>
            <a:r>
              <a:rPr b="1" lang="en-US" sz="1500" spc="-1" strike="noStrike">
                <a:solidFill>
                  <a:srgbClr val="000000"/>
                </a:solidFill>
                <a:latin typeface="Times New Roman"/>
                <a:ea typeface="DejaVu Sans"/>
              </a:rPr>
              <a:t>  add event in parallel while adding </a:t>
            </a:r>
            <a:endParaRPr b="0" lang="en-US" sz="1500" spc="-1" strike="noStrike">
              <a:latin typeface="Arial"/>
            </a:endParaRPr>
          </a:p>
          <a:p>
            <a:pPr>
              <a:lnSpc>
                <a:spcPct val="100000"/>
              </a:lnSpc>
              <a:spcBef>
                <a:spcPts val="289"/>
              </a:spcBef>
              <a:spcAft>
                <a:spcPts val="575"/>
              </a:spcAft>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other events in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 B, C&gt;, 50&lt;B,A,C&gt;,50 &lt;D,A,C, 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&lt;C,A,B, E&gt;  neg: 50&lt;A,B&gt;, 50 &lt;B,A&gt;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IM:  quite fit model:: R2.21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less precision:: R2.22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2.2.5:</a:t>
            </a:r>
            <a:r>
              <a:rPr b="1" lang="en-US" sz="1500" spc="-1" strike="noStrike">
                <a:solidFill>
                  <a:srgbClr val="000000"/>
                </a:solidFill>
                <a:latin typeface="Times New Roman"/>
                <a:ea typeface="DejaVu Sans"/>
              </a:rPr>
              <a:t>  add events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50&lt;A,C&gt;, 50&lt;C,A&gt;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quite fit model :: R2.19</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structure by adding silent transiton</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Using duplicate transition to represent parallel:: R2.20</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21" name="CustomShape 3"/>
          <p:cNvSpPr/>
          <p:nvPr/>
        </p:nvSpPr>
        <p:spPr>
          <a:xfrm>
            <a:off x="6858000" y="2834640"/>
            <a:ext cx="109404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R2.21</a:t>
            </a:r>
            <a:endParaRPr b="0" lang="en-US" sz="1200" spc="-1" strike="noStrike">
              <a:latin typeface="Arial"/>
            </a:endParaRPr>
          </a:p>
        </p:txBody>
      </p:sp>
      <p:sp>
        <p:nvSpPr>
          <p:cNvPr id="322"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323" name="CustomShape 5"/>
          <p:cNvSpPr/>
          <p:nvPr/>
        </p:nvSpPr>
        <p:spPr>
          <a:xfrm>
            <a:off x="6950160" y="393192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R2.22</a:t>
            </a:r>
            <a:endParaRPr b="0" lang="en-US" sz="1200" spc="-1" strike="noStrike">
              <a:latin typeface="Arial"/>
            </a:endParaRPr>
          </a:p>
        </p:txBody>
      </p:sp>
      <p:sp>
        <p:nvSpPr>
          <p:cNvPr id="324" name="CustomShape 6"/>
          <p:cNvSpPr/>
          <p:nvPr/>
        </p:nvSpPr>
        <p:spPr>
          <a:xfrm>
            <a:off x="3932640" y="566928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R2.20</a:t>
            </a:r>
            <a:endParaRPr b="0" lang="en-US" sz="1200" spc="-1" strike="noStrike">
              <a:latin typeface="Arial"/>
            </a:endParaRPr>
          </a:p>
        </p:txBody>
      </p:sp>
      <p:sp>
        <p:nvSpPr>
          <p:cNvPr id="325" name="CustomShape 7"/>
          <p:cNvSpPr/>
          <p:nvPr/>
        </p:nvSpPr>
        <p:spPr>
          <a:xfrm>
            <a:off x="5944320" y="4937760"/>
            <a:ext cx="136836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R2.19</a:t>
            </a:r>
            <a:endParaRPr b="0" lang="en-US" sz="1200" spc="-1" strike="noStrike">
              <a:latin typeface="Arial"/>
            </a:endParaRPr>
          </a:p>
        </p:txBody>
      </p:sp>
      <p:pic>
        <p:nvPicPr>
          <p:cNvPr id="326" name="" descr=""/>
          <p:cNvPicPr/>
          <p:nvPr/>
        </p:nvPicPr>
        <p:blipFill>
          <a:blip r:embed="rId2"/>
          <a:stretch/>
        </p:blipFill>
        <p:spPr>
          <a:xfrm>
            <a:off x="4663440" y="1828800"/>
            <a:ext cx="4478040" cy="1003320"/>
          </a:xfrm>
          <a:prstGeom prst="rect">
            <a:avLst/>
          </a:prstGeom>
          <a:ln>
            <a:noFill/>
          </a:ln>
        </p:spPr>
      </p:pic>
      <p:pic>
        <p:nvPicPr>
          <p:cNvPr id="327" name="" descr=""/>
          <p:cNvPicPr/>
          <p:nvPr/>
        </p:nvPicPr>
        <p:blipFill>
          <a:blip r:embed="rId3"/>
          <a:stretch/>
        </p:blipFill>
        <p:spPr>
          <a:xfrm>
            <a:off x="5394960" y="4241520"/>
            <a:ext cx="3842280" cy="785160"/>
          </a:xfrm>
          <a:prstGeom prst="rect">
            <a:avLst/>
          </a:prstGeom>
          <a:ln>
            <a:noFill/>
          </a:ln>
        </p:spPr>
      </p:pic>
      <p:pic>
        <p:nvPicPr>
          <p:cNvPr id="328" name="" descr=""/>
          <p:cNvPicPr/>
          <p:nvPr/>
        </p:nvPicPr>
        <p:blipFill>
          <a:blip r:embed="rId4"/>
          <a:stretch/>
        </p:blipFill>
        <p:spPr>
          <a:xfrm>
            <a:off x="4739040" y="5212080"/>
            <a:ext cx="4487400" cy="911880"/>
          </a:xfrm>
          <a:prstGeom prst="rect">
            <a:avLst/>
          </a:prstGeom>
          <a:ln>
            <a:noFill/>
          </a:ln>
        </p:spPr>
      </p:pic>
      <p:pic>
        <p:nvPicPr>
          <p:cNvPr id="329" name="" descr=""/>
          <p:cNvPicPr/>
          <p:nvPr/>
        </p:nvPicPr>
        <p:blipFill>
          <a:blip r:embed="rId5"/>
          <a:stretch/>
        </p:blipFill>
        <p:spPr>
          <a:xfrm>
            <a:off x="5486400" y="947520"/>
            <a:ext cx="3588120" cy="7873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31"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2.3:</a:t>
            </a:r>
            <a:r>
              <a:rPr b="1" lang="en-US" sz="1500" spc="-1" strike="noStrike">
                <a:solidFill>
                  <a:srgbClr val="000000"/>
                </a:solidFill>
                <a:latin typeface="Times New Roman"/>
                <a:ea typeface="DejaVu Sans"/>
              </a:rPr>
              <a:t> change parallel to exclusive choice</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 &lt;A&gt;, 50&lt;B&gt;, Neg: 50 &lt;A,B&gt; , 50 &lt;B,A&gt;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skipped events with silent transition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less precision  ::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2.4: </a:t>
            </a:r>
            <a:r>
              <a:rPr b="1" lang="en-US" sz="1500" spc="-1" strike="noStrike">
                <a:solidFill>
                  <a:srgbClr val="000000"/>
                </a:solidFill>
                <a:latin typeface="Times New Roman"/>
                <a:ea typeface="DejaVu Sans"/>
              </a:rPr>
              <a:t> change parallel to sequence</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50&lt;B,A &gt;, Neg: 50&lt;A, B&gt;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R1.5</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skip A at begin and add A at end :: R1.6</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32" name="CustomShape 3"/>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333" name="" descr=""/>
          <p:cNvPicPr/>
          <p:nvPr/>
        </p:nvPicPr>
        <p:blipFill>
          <a:blip r:embed="rId1"/>
          <a:stretch/>
        </p:blipFill>
        <p:spPr>
          <a:xfrm>
            <a:off x="5303520" y="1958040"/>
            <a:ext cx="2923560" cy="1331280"/>
          </a:xfrm>
          <a:prstGeom prst="rect">
            <a:avLst/>
          </a:prstGeom>
          <a:ln>
            <a:noFill/>
          </a:ln>
        </p:spPr>
      </p:pic>
      <p:sp>
        <p:nvSpPr>
          <p:cNvPr id="334" name="CustomShape 4"/>
          <p:cNvSpPr/>
          <p:nvPr/>
        </p:nvSpPr>
        <p:spPr>
          <a:xfrm>
            <a:off x="7040880" y="310896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R2.4</a:t>
            </a:r>
            <a:endParaRPr b="0" lang="en-US" sz="1200" spc="-1" strike="noStrike">
              <a:latin typeface="Arial"/>
            </a:endParaRPr>
          </a:p>
        </p:txBody>
      </p:sp>
      <p:pic>
        <p:nvPicPr>
          <p:cNvPr id="335" name="" descr=""/>
          <p:cNvPicPr/>
          <p:nvPr/>
        </p:nvPicPr>
        <p:blipFill>
          <a:blip r:embed="rId2"/>
          <a:stretch/>
        </p:blipFill>
        <p:spPr>
          <a:xfrm>
            <a:off x="5119560" y="3839400"/>
            <a:ext cx="3471480" cy="455760"/>
          </a:xfrm>
          <a:prstGeom prst="rect">
            <a:avLst/>
          </a:prstGeom>
          <a:ln>
            <a:noFill/>
          </a:ln>
        </p:spPr>
      </p:pic>
      <p:pic>
        <p:nvPicPr>
          <p:cNvPr id="336" name="" descr=""/>
          <p:cNvPicPr/>
          <p:nvPr/>
        </p:nvPicPr>
        <p:blipFill>
          <a:blip r:embed="rId3"/>
          <a:stretch/>
        </p:blipFill>
        <p:spPr>
          <a:xfrm>
            <a:off x="4663440" y="4935960"/>
            <a:ext cx="4392000" cy="456480"/>
          </a:xfrm>
          <a:prstGeom prst="rect">
            <a:avLst/>
          </a:prstGeom>
          <a:ln>
            <a:noFill/>
          </a:ln>
        </p:spPr>
      </p:pic>
      <p:sp>
        <p:nvSpPr>
          <p:cNvPr id="337" name="CustomShape 5"/>
          <p:cNvSpPr/>
          <p:nvPr/>
        </p:nvSpPr>
        <p:spPr>
          <a:xfrm>
            <a:off x="6217920" y="4297680"/>
            <a:ext cx="1094040" cy="2433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R1.5</a:t>
            </a:r>
            <a:endParaRPr b="0" lang="en-US" sz="1200" spc="-1" strike="noStrike">
              <a:latin typeface="Arial"/>
            </a:endParaRPr>
          </a:p>
        </p:txBody>
      </p:sp>
      <p:sp>
        <p:nvSpPr>
          <p:cNvPr id="338" name="CustomShape 6"/>
          <p:cNvSpPr/>
          <p:nvPr/>
        </p:nvSpPr>
        <p:spPr>
          <a:xfrm>
            <a:off x="6492960" y="5394960"/>
            <a:ext cx="1094040" cy="2433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R1.6</a:t>
            </a:r>
            <a:endParaRPr b="0" lang="en-US" sz="1200" spc="-1" strike="noStrike">
              <a:latin typeface="Arial"/>
            </a:endParaRPr>
          </a:p>
        </p:txBody>
      </p:sp>
      <p:pic>
        <p:nvPicPr>
          <p:cNvPr id="339" name="" descr=""/>
          <p:cNvPicPr/>
          <p:nvPr/>
        </p:nvPicPr>
        <p:blipFill>
          <a:blip r:embed="rId4"/>
          <a:stretch/>
        </p:blipFill>
        <p:spPr>
          <a:xfrm>
            <a:off x="5461920" y="1038960"/>
            <a:ext cx="3588120" cy="7873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41" name="CustomShape 2"/>
          <p:cNvSpPr/>
          <p:nvPr/>
        </p:nvSpPr>
        <p:spPr>
          <a:xfrm>
            <a:off x="457200" y="82296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2.5.1: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overlap</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1: </a:t>
            </a:r>
            <a:endParaRPr b="0" lang="en-US" sz="1300" spc="-1" strike="noStrike">
              <a:latin typeface="Arial"/>
            </a:endParaRPr>
          </a:p>
          <a:p>
            <a:pPr marL="216000" indent="-21348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Pos: 50&lt;A,B&gt;, 5&lt;B,A&gt; neg: 5&lt;A,B&gt;, 50&lt;B,A&gt;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 &lt;A,B&gt;, 50&lt;B,A&gt; neg:50&lt;A,B&gt;, 5&lt;B,A&gt;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the same model like original ones</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in model no matter of the overlap distribution</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2.5.2: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noise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1: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Pos: 50&lt;A,B&gt;, 5&lt;B,A&gt;, 1&lt;A&gt;,2&lt;B&gt; neg: 5&lt;A,B&gt;, 50&lt;B,A&gt;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model like original by using filtering,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but can’t remove &lt;B,A&gt; by filtering:: M2</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consider the noise in data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42" name="CustomShape 3"/>
          <p:cNvSpPr/>
          <p:nvPr/>
        </p:nvSpPr>
        <p:spPr>
          <a:xfrm>
            <a:off x="5120640" y="13716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343" name="" descr=""/>
          <p:cNvPicPr/>
          <p:nvPr/>
        </p:nvPicPr>
        <p:blipFill>
          <a:blip r:embed="rId1"/>
          <a:stretch/>
        </p:blipFill>
        <p:spPr>
          <a:xfrm>
            <a:off x="5187600" y="1953360"/>
            <a:ext cx="3588120" cy="787320"/>
          </a:xfrm>
          <a:prstGeom prst="rect">
            <a:avLst/>
          </a:prstGeom>
          <a:ln>
            <a:noFill/>
          </a:ln>
        </p:spPr>
      </p:pic>
      <p:pic>
        <p:nvPicPr>
          <p:cNvPr id="344" name="" descr=""/>
          <p:cNvPicPr/>
          <p:nvPr/>
        </p:nvPicPr>
        <p:blipFill>
          <a:blip r:embed="rId2"/>
          <a:stretch/>
        </p:blipFill>
        <p:spPr>
          <a:xfrm>
            <a:off x="5463720" y="3840480"/>
            <a:ext cx="3495960" cy="1644480"/>
          </a:xfrm>
          <a:prstGeom prst="rect">
            <a:avLst/>
          </a:prstGeom>
          <a:ln>
            <a:noFill/>
          </a:ln>
        </p:spPr>
      </p:pic>
      <p:sp>
        <p:nvSpPr>
          <p:cNvPr id="345" name="CustomShape 4"/>
          <p:cNvSpPr/>
          <p:nvPr/>
        </p:nvSpPr>
        <p:spPr>
          <a:xfrm>
            <a:off x="5852160" y="55044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R2.4</a:t>
            </a:r>
            <a:endParaRPr b="0" lang="en-US" sz="1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 descr=""/>
          <p:cNvPicPr/>
          <p:nvPr/>
        </p:nvPicPr>
        <p:blipFill>
          <a:blip r:embed="rId1"/>
          <a:stretch/>
        </p:blipFill>
        <p:spPr>
          <a:xfrm>
            <a:off x="4389120" y="3108960"/>
            <a:ext cx="4431600" cy="1185480"/>
          </a:xfrm>
          <a:prstGeom prst="rect">
            <a:avLst/>
          </a:prstGeom>
          <a:ln>
            <a:noFill/>
          </a:ln>
        </p:spPr>
      </p:pic>
      <p:pic>
        <p:nvPicPr>
          <p:cNvPr id="347" name="" descr=""/>
          <p:cNvPicPr/>
          <p:nvPr/>
        </p:nvPicPr>
        <p:blipFill>
          <a:blip r:embed="rId2"/>
          <a:stretch/>
        </p:blipFill>
        <p:spPr>
          <a:xfrm>
            <a:off x="4389120" y="1828800"/>
            <a:ext cx="4424400" cy="912600"/>
          </a:xfrm>
          <a:prstGeom prst="rect">
            <a:avLst/>
          </a:prstGeom>
          <a:ln>
            <a:noFill/>
          </a:ln>
        </p:spPr>
      </p:pic>
      <p:sp>
        <p:nvSpPr>
          <p:cNvPr id="348"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 </a:t>
            </a:r>
            <a:endParaRPr b="0" lang="en-US" sz="3200" spc="-1" strike="noStrike">
              <a:latin typeface="Arial"/>
            </a:endParaRPr>
          </a:p>
        </p:txBody>
      </p:sp>
      <p:sp>
        <p:nvSpPr>
          <p:cNvPr id="349"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3.1: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add self loop to sequence</a:t>
            </a:r>
            <a:endParaRPr b="0" lang="en-US" sz="1500" spc="-1" strike="noStrike">
              <a:latin typeface="Arial"/>
            </a:endParaRPr>
          </a:p>
          <a:p>
            <a:pPr>
              <a:lnSpc>
                <a:spcPct val="100000"/>
              </a:lnSpc>
              <a:spcBef>
                <a:spcPts val="289"/>
              </a:spcBef>
              <a:spcAft>
                <a:spcPts val="431"/>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&lt;A,B,C&gt;, </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50&lt;A,B,B,C&gt;, 5050&lt;A,B,B,B,C&gt;  </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not so simple :: R3.1</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 for skip; </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silent transition for self loop :: R3.2</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loop but add duplicate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M3.2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Pos: 50&lt;A,C&gt; 50 &lt;A,B,C&gt;, 50&lt;A,B,B,C&gt;,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50&lt;A,B,B,B,C&gt;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duplicate events :: R3.1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can’t see duplicate events ::R3.2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p:txBody>
      </p:sp>
      <p:sp>
        <p:nvSpPr>
          <p:cNvPr id="350" name="CustomShape 3"/>
          <p:cNvSpPr/>
          <p:nvPr/>
        </p:nvSpPr>
        <p:spPr>
          <a:xfrm>
            <a:off x="5852160" y="4144680"/>
            <a:ext cx="136836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R3.2</a:t>
            </a:r>
            <a:endParaRPr b="0" lang="en-US" sz="1400" spc="-1" strike="noStrike">
              <a:latin typeface="Arial"/>
            </a:endParaRPr>
          </a:p>
        </p:txBody>
      </p:sp>
      <p:sp>
        <p:nvSpPr>
          <p:cNvPr id="351" name="CustomShape 4"/>
          <p:cNvSpPr/>
          <p:nvPr/>
        </p:nvSpPr>
        <p:spPr>
          <a:xfrm>
            <a:off x="5669280" y="2744640"/>
            <a:ext cx="1094040" cy="453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R3.1</a:t>
            </a:r>
            <a:endParaRPr b="0" lang="en-US" sz="1400" spc="-1" strike="noStrike">
              <a:latin typeface="Arial"/>
            </a:endParaRPr>
          </a:p>
        </p:txBody>
      </p:sp>
      <p:sp>
        <p:nvSpPr>
          <p:cNvPr id="352" name="CustomShape 5"/>
          <p:cNvSpPr/>
          <p:nvPr/>
        </p:nvSpPr>
        <p:spPr>
          <a:xfrm>
            <a:off x="5943600" y="14792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M3.1</a:t>
            </a:r>
            <a:endParaRPr b="0" lang="en-US" sz="1400" spc="-1" strike="noStrike">
              <a:latin typeface="Arial"/>
            </a:endParaRPr>
          </a:p>
        </p:txBody>
      </p:sp>
      <p:pic>
        <p:nvPicPr>
          <p:cNvPr id="353" name="" descr=""/>
          <p:cNvPicPr/>
          <p:nvPr/>
        </p:nvPicPr>
        <p:blipFill>
          <a:blip r:embed="rId3"/>
          <a:stretch/>
        </p:blipFill>
        <p:spPr>
          <a:xfrm>
            <a:off x="4390560" y="1126800"/>
            <a:ext cx="4660200" cy="425880"/>
          </a:xfrm>
          <a:prstGeom prst="rect">
            <a:avLst/>
          </a:prstGeom>
          <a:ln>
            <a:noFill/>
          </a:ln>
        </p:spPr>
      </p:pic>
      <p:pic>
        <p:nvPicPr>
          <p:cNvPr id="354" name="" descr=""/>
          <p:cNvPicPr/>
          <p:nvPr/>
        </p:nvPicPr>
        <p:blipFill>
          <a:blip r:embed="rId4"/>
          <a:stretch/>
        </p:blipFill>
        <p:spPr>
          <a:xfrm>
            <a:off x="5120640" y="4663440"/>
            <a:ext cx="3647520" cy="1011240"/>
          </a:xfrm>
          <a:prstGeom prst="rect">
            <a:avLst/>
          </a:prstGeom>
          <a:ln>
            <a:noFill/>
          </a:ln>
        </p:spPr>
      </p:pic>
      <p:sp>
        <p:nvSpPr>
          <p:cNvPr id="355" name="CustomShape 6"/>
          <p:cNvSpPr/>
          <p:nvPr/>
        </p:nvSpPr>
        <p:spPr>
          <a:xfrm>
            <a:off x="6036480" y="567648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M3.2</a:t>
            </a:r>
            <a:endParaRPr b="0" lang="en-US" sz="1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 descr=""/>
          <p:cNvPicPr/>
          <p:nvPr/>
        </p:nvPicPr>
        <p:blipFill>
          <a:blip r:embed="rId1"/>
          <a:stretch/>
        </p:blipFill>
        <p:spPr>
          <a:xfrm>
            <a:off x="4390560" y="914400"/>
            <a:ext cx="4660200" cy="425880"/>
          </a:xfrm>
          <a:prstGeom prst="rect">
            <a:avLst/>
          </a:prstGeom>
          <a:ln>
            <a:noFill/>
          </a:ln>
        </p:spPr>
      </p:pic>
      <p:pic>
        <p:nvPicPr>
          <p:cNvPr id="357" name="" descr=""/>
          <p:cNvPicPr/>
          <p:nvPr/>
        </p:nvPicPr>
        <p:blipFill>
          <a:blip r:embed="rId2"/>
          <a:stretch/>
        </p:blipFill>
        <p:spPr>
          <a:xfrm>
            <a:off x="4663440" y="5244120"/>
            <a:ext cx="4295880" cy="606240"/>
          </a:xfrm>
          <a:prstGeom prst="rect">
            <a:avLst/>
          </a:prstGeom>
          <a:ln>
            <a:noFill/>
          </a:ln>
        </p:spPr>
      </p:pic>
      <p:sp>
        <p:nvSpPr>
          <p:cNvPr id="358"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59"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3.3:</a:t>
            </a:r>
            <a:r>
              <a:rPr b="1" lang="en-US" sz="1500" spc="-1" strike="noStrike">
                <a:solidFill>
                  <a:srgbClr val="000000"/>
                </a:solidFill>
                <a:latin typeface="Times New Roman"/>
                <a:ea typeface="DejaVu Sans"/>
              </a:rPr>
              <a:t>  change sequence to 2-length loop</a:t>
            </a:r>
            <a:endParaRPr b="0" lang="en-US" sz="15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Pos: 50 &lt;A, B,C&gt;, 50&lt;A,B,C,B&gt;, </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50 &lt;A,B,C,B,C,B&gt;</a:t>
            </a:r>
            <a:endParaRPr b="0" lang="en-US" sz="1300" spc="-1" strike="noStrike">
              <a:latin typeface="Arial"/>
            </a:endParaRPr>
          </a:p>
          <a:p>
            <a:pPr>
              <a:lnSpc>
                <a:spcPct val="100000"/>
              </a:lnSpc>
              <a:spcBef>
                <a:spcPts val="6"/>
              </a:spcBef>
              <a:spcAft>
                <a:spcPts val="292"/>
              </a:spcAft>
            </a:pPr>
            <a:r>
              <a:rPr b="1" lang="en-US" sz="1300" spc="-1" strike="noStrike">
                <a:solidFill>
                  <a:srgbClr val="000000"/>
                </a:solidFill>
                <a:latin typeface="Times New Roman"/>
                <a:ea typeface="DejaVu Sans"/>
              </a:rPr>
              <a:t>IM:  create new model fits :: R3.3</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RM:  add new transition at end and silent </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transition for loop :: R3.4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3.4.1:</a:t>
            </a:r>
            <a:r>
              <a:rPr b="1" lang="en-US" sz="1500" spc="-1" strike="noStrike">
                <a:solidFill>
                  <a:srgbClr val="000000"/>
                </a:solidFill>
                <a:latin typeface="Times New Roman"/>
                <a:ea typeface="DejaVu Sans"/>
              </a:rPr>
              <a:t>  delete loop </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 50&lt;A,B,C,B,C&gt;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R3.9</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R3.9 </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quite surprising about the repaired model</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60" name="CustomShape 3"/>
          <p:cNvSpPr/>
          <p:nvPr/>
        </p:nvSpPr>
        <p:spPr>
          <a:xfrm>
            <a:off x="6036480" y="13892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M3.1</a:t>
            </a:r>
            <a:endParaRPr b="0" lang="en-US" sz="1200" spc="-1" strike="noStrike">
              <a:latin typeface="Arial"/>
            </a:endParaRPr>
          </a:p>
        </p:txBody>
      </p:sp>
      <p:pic>
        <p:nvPicPr>
          <p:cNvPr id="361" name="" descr=""/>
          <p:cNvPicPr/>
          <p:nvPr/>
        </p:nvPicPr>
        <p:blipFill>
          <a:blip r:embed="rId3"/>
          <a:stretch/>
        </p:blipFill>
        <p:spPr>
          <a:xfrm>
            <a:off x="4297680" y="4389120"/>
            <a:ext cx="4563000" cy="719280"/>
          </a:xfrm>
          <a:prstGeom prst="rect">
            <a:avLst/>
          </a:prstGeom>
          <a:ln>
            <a:noFill/>
          </a:ln>
        </p:spPr>
      </p:pic>
      <p:sp>
        <p:nvSpPr>
          <p:cNvPr id="362" name="CustomShape 4"/>
          <p:cNvSpPr/>
          <p:nvPr/>
        </p:nvSpPr>
        <p:spPr>
          <a:xfrm>
            <a:off x="6217920" y="50468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sp>
        <p:nvSpPr>
          <p:cNvPr id="363" name="CustomShape 5"/>
          <p:cNvSpPr/>
          <p:nvPr/>
        </p:nvSpPr>
        <p:spPr>
          <a:xfrm>
            <a:off x="6583680" y="576072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R3.9</a:t>
            </a:r>
            <a:endParaRPr b="0" lang="en-US" sz="1200" spc="-1" strike="noStrike">
              <a:latin typeface="Arial"/>
            </a:endParaRPr>
          </a:p>
        </p:txBody>
      </p:sp>
      <p:pic>
        <p:nvPicPr>
          <p:cNvPr id="364" name="" descr=""/>
          <p:cNvPicPr/>
          <p:nvPr/>
        </p:nvPicPr>
        <p:blipFill>
          <a:blip r:embed="rId4"/>
          <a:stretch/>
        </p:blipFill>
        <p:spPr>
          <a:xfrm>
            <a:off x="4663440" y="1645920"/>
            <a:ext cx="4430520" cy="973440"/>
          </a:xfrm>
          <a:prstGeom prst="rect">
            <a:avLst/>
          </a:prstGeom>
          <a:ln>
            <a:noFill/>
          </a:ln>
        </p:spPr>
      </p:pic>
      <p:pic>
        <p:nvPicPr>
          <p:cNvPr id="365" name="" descr=""/>
          <p:cNvPicPr/>
          <p:nvPr/>
        </p:nvPicPr>
        <p:blipFill>
          <a:blip r:embed="rId5"/>
          <a:stretch/>
        </p:blipFill>
        <p:spPr>
          <a:xfrm>
            <a:off x="3522960" y="2847600"/>
            <a:ext cx="5619240" cy="991080"/>
          </a:xfrm>
          <a:prstGeom prst="rect">
            <a:avLst/>
          </a:prstGeom>
          <a:ln>
            <a:noFill/>
          </a:ln>
        </p:spPr>
      </p:pic>
      <p:sp>
        <p:nvSpPr>
          <p:cNvPr id="366" name="CustomShape 6"/>
          <p:cNvSpPr/>
          <p:nvPr/>
        </p:nvSpPr>
        <p:spPr>
          <a:xfrm>
            <a:off x="6126480" y="256032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R3.3</a:t>
            </a:r>
            <a:endParaRPr b="0" lang="en-US" sz="1200" spc="-1" strike="noStrike">
              <a:latin typeface="Arial"/>
            </a:endParaRPr>
          </a:p>
        </p:txBody>
      </p:sp>
      <p:sp>
        <p:nvSpPr>
          <p:cNvPr id="367" name="CustomShape 7"/>
          <p:cNvSpPr/>
          <p:nvPr/>
        </p:nvSpPr>
        <p:spPr>
          <a:xfrm>
            <a:off x="6766560" y="376668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R3.4</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Outlines </a:t>
            </a:r>
            <a:endParaRPr b="0" lang="en-US" sz="3200" spc="-1" strike="noStrike">
              <a:latin typeface="Arial"/>
            </a:endParaRPr>
          </a:p>
        </p:txBody>
      </p:sp>
      <p:sp>
        <p:nvSpPr>
          <p:cNvPr id="235" name="CustomShape 2"/>
          <p:cNvSpPr/>
          <p:nvPr/>
        </p:nvSpPr>
        <p:spPr>
          <a:xfrm>
            <a:off x="457200" y="1005840"/>
            <a:ext cx="8133840" cy="40068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Model Introduction</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Design</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Results</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729fcf"/>
                </a:solidFill>
                <a:latin typeface="Times New Roman"/>
                <a:ea typeface="DejaVu Sans"/>
              </a:rPr>
              <a:t>Dfg Method </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729fcf"/>
                </a:solidFill>
                <a:latin typeface="Times New Roman"/>
                <a:ea typeface="DejaVu Sans"/>
              </a:rPr>
              <a:t>Dfg Evaluation with Baseline</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Appendix</a:t>
            </a:r>
            <a:endParaRPr b="0" lang="en-US" sz="2400" spc="-1" strike="noStrike">
              <a:latin typeface="Arial"/>
            </a:endParaRPr>
          </a:p>
          <a:p>
            <a:pPr lvl="2" marL="648000" indent="-2152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a:t>
            </a:r>
            <a:endParaRPr b="0" lang="en-US" sz="2400" spc="-1" strike="noStrike">
              <a:latin typeface="Arial"/>
            </a:endParaRPr>
          </a:p>
          <a:p>
            <a:pPr lvl="2" marL="648000" indent="-2152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Plugin Development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 descr=""/>
          <p:cNvPicPr/>
          <p:nvPr/>
        </p:nvPicPr>
        <p:blipFill>
          <a:blip r:embed="rId1"/>
          <a:stretch/>
        </p:blipFill>
        <p:spPr>
          <a:xfrm>
            <a:off x="4393800" y="2595600"/>
            <a:ext cx="4197240" cy="877320"/>
          </a:xfrm>
          <a:prstGeom prst="rect">
            <a:avLst/>
          </a:prstGeom>
          <a:ln>
            <a:noFill/>
          </a:ln>
        </p:spPr>
      </p:pic>
      <p:sp>
        <p:nvSpPr>
          <p:cNvPr id="369"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70"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3.4.2:</a:t>
            </a:r>
            <a:r>
              <a:rPr b="1" lang="en-US" sz="1500" spc="-1" strike="noStrike">
                <a:solidFill>
                  <a:srgbClr val="000000"/>
                </a:solidFill>
                <a:latin typeface="Times New Roman"/>
                <a:ea typeface="DejaVu Sans"/>
              </a:rPr>
              <a:t>  delete events at the end in 2-len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pos: 50&lt;A,B&gt;, 50 &lt;A,B,B&gt;, 50 &lt;A,B,B,B&gt;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neg: 50&lt;A,B,C&gt;, 50&lt;A,B,C,B,C&gt;</a:t>
            </a:r>
            <a:endParaRPr b="0" lang="en-US" sz="14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create new model fits :: R3.14</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no change on model :: R3.14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200" spc="-1" strike="noStrike">
                <a:solidFill>
                  <a:srgbClr val="000000"/>
                </a:solidFill>
                <a:latin typeface="Times New Roman"/>
                <a:ea typeface="DejaVu Sans"/>
              </a:rPr>
              <a:t>Case 3.4.3: </a:t>
            </a:r>
            <a:r>
              <a:rPr b="1" lang="en-US" sz="18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delete events in the middle in 2-len loop</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&lt;A,C,C&gt;, 50 &lt;A,C,C,C&gt;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50&lt;A,B,C,B,C&gt;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R3.16</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use silent transition to skip :: R3.17</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71" name="CustomShape 3"/>
          <p:cNvSpPr/>
          <p:nvPr/>
        </p:nvSpPr>
        <p:spPr>
          <a:xfrm>
            <a:off x="6035040" y="3566160"/>
            <a:ext cx="136836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R3.14</a:t>
            </a:r>
            <a:endParaRPr b="0" lang="en-US" sz="1200" spc="-1" strike="noStrike">
              <a:latin typeface="Arial"/>
            </a:endParaRPr>
          </a:p>
        </p:txBody>
      </p:sp>
      <p:sp>
        <p:nvSpPr>
          <p:cNvPr id="372" name="CustomShape 4"/>
          <p:cNvSpPr/>
          <p:nvPr/>
        </p:nvSpPr>
        <p:spPr>
          <a:xfrm>
            <a:off x="6127200" y="23774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373" name="" descr=""/>
          <p:cNvPicPr/>
          <p:nvPr/>
        </p:nvPicPr>
        <p:blipFill>
          <a:blip r:embed="rId2"/>
          <a:stretch/>
        </p:blipFill>
        <p:spPr>
          <a:xfrm>
            <a:off x="4389120" y="1564200"/>
            <a:ext cx="4563000" cy="719280"/>
          </a:xfrm>
          <a:prstGeom prst="rect">
            <a:avLst/>
          </a:prstGeom>
          <a:ln>
            <a:noFill/>
          </a:ln>
        </p:spPr>
      </p:pic>
      <p:pic>
        <p:nvPicPr>
          <p:cNvPr id="374" name="" descr=""/>
          <p:cNvPicPr/>
          <p:nvPr/>
        </p:nvPicPr>
        <p:blipFill>
          <a:blip r:embed="rId3"/>
          <a:stretch/>
        </p:blipFill>
        <p:spPr>
          <a:xfrm>
            <a:off x="4389120" y="3931920"/>
            <a:ext cx="4471560" cy="904680"/>
          </a:xfrm>
          <a:prstGeom prst="rect">
            <a:avLst/>
          </a:prstGeom>
          <a:ln>
            <a:noFill/>
          </a:ln>
        </p:spPr>
      </p:pic>
      <p:pic>
        <p:nvPicPr>
          <p:cNvPr id="375" name="" descr=""/>
          <p:cNvPicPr/>
          <p:nvPr/>
        </p:nvPicPr>
        <p:blipFill>
          <a:blip r:embed="rId4"/>
          <a:stretch/>
        </p:blipFill>
        <p:spPr>
          <a:xfrm>
            <a:off x="4121280" y="5050080"/>
            <a:ext cx="4654440" cy="799560"/>
          </a:xfrm>
          <a:prstGeom prst="rect">
            <a:avLst/>
          </a:prstGeom>
          <a:ln>
            <a:noFill/>
          </a:ln>
        </p:spPr>
      </p:pic>
      <p:sp>
        <p:nvSpPr>
          <p:cNvPr id="376" name="CustomShape 5"/>
          <p:cNvSpPr/>
          <p:nvPr/>
        </p:nvSpPr>
        <p:spPr>
          <a:xfrm>
            <a:off x="5943600" y="4754880"/>
            <a:ext cx="136836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R3.16</a:t>
            </a:r>
            <a:endParaRPr b="0" lang="en-US" sz="1200" spc="-1" strike="noStrike">
              <a:latin typeface="Arial"/>
            </a:endParaRPr>
          </a:p>
        </p:txBody>
      </p:sp>
      <p:sp>
        <p:nvSpPr>
          <p:cNvPr id="377" name="CustomShape 6"/>
          <p:cNvSpPr/>
          <p:nvPr/>
        </p:nvSpPr>
        <p:spPr>
          <a:xfrm>
            <a:off x="6309360" y="5760720"/>
            <a:ext cx="136836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R3.17</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 descr=""/>
          <p:cNvPicPr/>
          <p:nvPr/>
        </p:nvPicPr>
        <p:blipFill>
          <a:blip r:embed="rId1"/>
          <a:stretch/>
        </p:blipFill>
        <p:spPr>
          <a:xfrm>
            <a:off x="4663440" y="1836720"/>
            <a:ext cx="4478040" cy="686160"/>
          </a:xfrm>
          <a:prstGeom prst="rect">
            <a:avLst/>
          </a:prstGeom>
          <a:ln>
            <a:noFill/>
          </a:ln>
        </p:spPr>
      </p:pic>
      <p:sp>
        <p:nvSpPr>
          <p:cNvPr id="379"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80"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3.5.1: </a:t>
            </a:r>
            <a:r>
              <a:rPr b="1" lang="en-US" sz="1500" spc="-1" strike="noStrike">
                <a:solidFill>
                  <a:srgbClr val="000000"/>
                </a:solidFill>
                <a:latin typeface="Times New Roman"/>
                <a:ea typeface="DejaVu Sans"/>
              </a:rPr>
              <a:t>add events in the loop branch</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model fit :: R3.11</a:t>
            </a:r>
            <a:endParaRPr b="0" lang="en-US" sz="1300" spc="-1" strike="noStrike">
              <a:latin typeface="Arial"/>
            </a:endParaRPr>
          </a:p>
          <a:p>
            <a:pPr marL="216000" indent="-21168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less precision :: R3.12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3.5.2: </a:t>
            </a:r>
            <a:r>
              <a:rPr b="1" lang="en-US" sz="1500" spc="-1" strike="noStrike">
                <a:solidFill>
                  <a:srgbClr val="000000"/>
                </a:solidFill>
                <a:latin typeface="Times New Roman"/>
                <a:ea typeface="DejaVu Sans"/>
              </a:rPr>
              <a:t>add events in parallel relation in the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marL="216000" indent="-21168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 </a:t>
            </a:r>
            <a:endParaRPr b="0" lang="en-US" sz="1300" spc="-1" strike="noStrike">
              <a:latin typeface="Arial"/>
            </a:endParaRPr>
          </a:p>
          <a:p>
            <a:pPr marL="216000" indent="-21168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&lt;A,D,B,C&gt;, 50&lt;A,D,B,D,B,C&gt;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model without consideration of frequncy :: R3.13</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 R3.12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81" name="CustomShape 3"/>
          <p:cNvSpPr/>
          <p:nvPr/>
        </p:nvSpPr>
        <p:spPr>
          <a:xfrm>
            <a:off x="6217920" y="2525400"/>
            <a:ext cx="136836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R3.11</a:t>
            </a:r>
            <a:endParaRPr b="0" lang="en-US" sz="1200" spc="-1" strike="noStrike">
              <a:latin typeface="Arial"/>
            </a:endParaRPr>
          </a:p>
        </p:txBody>
      </p:sp>
      <p:pic>
        <p:nvPicPr>
          <p:cNvPr id="382" name="" descr=""/>
          <p:cNvPicPr/>
          <p:nvPr/>
        </p:nvPicPr>
        <p:blipFill>
          <a:blip r:embed="rId2"/>
          <a:stretch/>
        </p:blipFill>
        <p:spPr>
          <a:xfrm>
            <a:off x="5584680" y="822960"/>
            <a:ext cx="3647520" cy="1011240"/>
          </a:xfrm>
          <a:prstGeom prst="rect">
            <a:avLst/>
          </a:prstGeom>
          <a:ln>
            <a:noFill/>
          </a:ln>
        </p:spPr>
      </p:pic>
      <p:sp>
        <p:nvSpPr>
          <p:cNvPr id="383"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M3.2</a:t>
            </a:r>
            <a:endParaRPr b="0" lang="en-US" sz="1400" spc="-1" strike="noStrike">
              <a:latin typeface="Arial"/>
            </a:endParaRPr>
          </a:p>
        </p:txBody>
      </p:sp>
      <p:pic>
        <p:nvPicPr>
          <p:cNvPr id="384" name="" descr=""/>
          <p:cNvPicPr/>
          <p:nvPr/>
        </p:nvPicPr>
        <p:blipFill>
          <a:blip r:embed="rId3"/>
          <a:stretch/>
        </p:blipFill>
        <p:spPr>
          <a:xfrm>
            <a:off x="5650920" y="2834640"/>
            <a:ext cx="3399840" cy="942840"/>
          </a:xfrm>
          <a:prstGeom prst="rect">
            <a:avLst/>
          </a:prstGeom>
          <a:ln>
            <a:noFill/>
          </a:ln>
        </p:spPr>
      </p:pic>
      <p:sp>
        <p:nvSpPr>
          <p:cNvPr id="385" name="CustomShape 5"/>
          <p:cNvSpPr/>
          <p:nvPr/>
        </p:nvSpPr>
        <p:spPr>
          <a:xfrm>
            <a:off x="6583680" y="377928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R3.12</a:t>
            </a:r>
            <a:endParaRPr b="0" lang="en-US" sz="1200" spc="-1" strike="noStrike">
              <a:latin typeface="Arial"/>
            </a:endParaRPr>
          </a:p>
        </p:txBody>
      </p:sp>
      <p:pic>
        <p:nvPicPr>
          <p:cNvPr id="386" name="" descr=""/>
          <p:cNvPicPr/>
          <p:nvPr/>
        </p:nvPicPr>
        <p:blipFill>
          <a:blip r:embed="rId4"/>
          <a:stretch/>
        </p:blipFill>
        <p:spPr>
          <a:xfrm>
            <a:off x="4754880" y="4664160"/>
            <a:ext cx="4390560" cy="820440"/>
          </a:xfrm>
          <a:prstGeom prst="rect">
            <a:avLst/>
          </a:prstGeom>
          <a:ln>
            <a:noFill/>
          </a:ln>
        </p:spPr>
      </p:pic>
      <p:sp>
        <p:nvSpPr>
          <p:cNvPr id="387" name="CustomShape 6"/>
          <p:cNvSpPr/>
          <p:nvPr/>
        </p:nvSpPr>
        <p:spPr>
          <a:xfrm>
            <a:off x="6676560" y="5485680"/>
            <a:ext cx="1368360" cy="334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R3.13</a:t>
            </a: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89"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3.6:</a:t>
            </a:r>
            <a:r>
              <a:rPr b="1" lang="en-US" sz="1500" spc="-1" strike="noStrike">
                <a:solidFill>
                  <a:srgbClr val="000000"/>
                </a:solidFill>
                <a:latin typeface="Times New Roman"/>
                <a:ea typeface="DejaVu Sans"/>
              </a:rPr>
              <a:t>  modify order in a loop</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&lt;A,C,B&gt;, 50 &lt;A,C,B,C,B&gt;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 &lt;A,B,C&gt; 50&lt;A,B,C,B,C&gt;</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R3.19</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R3.20</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90" name="CustomShape 3"/>
          <p:cNvSpPr/>
          <p:nvPr/>
        </p:nvSpPr>
        <p:spPr>
          <a:xfrm>
            <a:off x="6035040" y="3566160"/>
            <a:ext cx="136836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R3.19</a:t>
            </a:r>
            <a:endParaRPr b="0" lang="en-US" sz="1200" spc="-1" strike="noStrike">
              <a:latin typeface="Arial"/>
            </a:endParaRPr>
          </a:p>
        </p:txBody>
      </p:sp>
      <p:sp>
        <p:nvSpPr>
          <p:cNvPr id="391" name="CustomShape 4"/>
          <p:cNvSpPr/>
          <p:nvPr/>
        </p:nvSpPr>
        <p:spPr>
          <a:xfrm>
            <a:off x="6127200" y="23774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392" name="" descr=""/>
          <p:cNvPicPr/>
          <p:nvPr/>
        </p:nvPicPr>
        <p:blipFill>
          <a:blip r:embed="rId1"/>
          <a:stretch/>
        </p:blipFill>
        <p:spPr>
          <a:xfrm>
            <a:off x="4389120" y="1564200"/>
            <a:ext cx="4563000" cy="719280"/>
          </a:xfrm>
          <a:prstGeom prst="rect">
            <a:avLst/>
          </a:prstGeom>
          <a:ln>
            <a:noFill/>
          </a:ln>
        </p:spPr>
      </p:pic>
      <p:pic>
        <p:nvPicPr>
          <p:cNvPr id="393" name="" descr=""/>
          <p:cNvPicPr/>
          <p:nvPr/>
        </p:nvPicPr>
        <p:blipFill>
          <a:blip r:embed="rId2"/>
          <a:stretch/>
        </p:blipFill>
        <p:spPr>
          <a:xfrm>
            <a:off x="3505680" y="2656440"/>
            <a:ext cx="5453640" cy="816480"/>
          </a:xfrm>
          <a:prstGeom prst="rect">
            <a:avLst/>
          </a:prstGeom>
          <a:ln>
            <a:noFill/>
          </a:ln>
        </p:spPr>
      </p:pic>
      <p:pic>
        <p:nvPicPr>
          <p:cNvPr id="394" name="" descr=""/>
          <p:cNvPicPr/>
          <p:nvPr/>
        </p:nvPicPr>
        <p:blipFill>
          <a:blip r:embed="rId3"/>
          <a:stretch/>
        </p:blipFill>
        <p:spPr>
          <a:xfrm>
            <a:off x="4480560" y="3968640"/>
            <a:ext cx="4569840" cy="1241640"/>
          </a:xfrm>
          <a:prstGeom prst="rect">
            <a:avLst/>
          </a:prstGeom>
          <a:ln>
            <a:noFill/>
          </a:ln>
        </p:spPr>
      </p:pic>
      <p:sp>
        <p:nvSpPr>
          <p:cNvPr id="395" name="CustomShape 5"/>
          <p:cNvSpPr/>
          <p:nvPr/>
        </p:nvSpPr>
        <p:spPr>
          <a:xfrm>
            <a:off x="6309360" y="5304240"/>
            <a:ext cx="136836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R3.20</a:t>
            </a:r>
            <a:endParaRPr b="0" lang="en-US" sz="1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6" name="" descr=""/>
          <p:cNvPicPr/>
          <p:nvPr/>
        </p:nvPicPr>
        <p:blipFill>
          <a:blip r:embed="rId1"/>
          <a:stretch/>
        </p:blipFill>
        <p:spPr>
          <a:xfrm>
            <a:off x="4439880" y="2013120"/>
            <a:ext cx="4702320" cy="1277640"/>
          </a:xfrm>
          <a:prstGeom prst="rect">
            <a:avLst/>
          </a:prstGeom>
          <a:ln>
            <a:noFill/>
          </a:ln>
        </p:spPr>
      </p:pic>
      <p:sp>
        <p:nvSpPr>
          <p:cNvPr id="397" name="CustomShape 1"/>
          <p:cNvSpPr/>
          <p:nvPr/>
        </p:nvSpPr>
        <p:spPr>
          <a:xfrm>
            <a:off x="368280" y="18288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a:t>
            </a:r>
            <a:r>
              <a:rPr b="1" lang="en-US" sz="2400" spc="-1" strike="noStrike">
                <a:solidFill>
                  <a:srgbClr val="00549f"/>
                </a:solidFill>
                <a:latin typeface="Times New Roman"/>
                <a:ea typeface="DejaVu Sans"/>
              </a:rPr>
              <a:t>global dependency</a:t>
            </a:r>
            <a:endParaRPr b="0" lang="en-US" sz="2400" spc="-1" strike="noStrike">
              <a:latin typeface="Arial"/>
            </a:endParaRPr>
          </a:p>
        </p:txBody>
      </p:sp>
      <p:sp>
        <p:nvSpPr>
          <p:cNvPr id="398"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907"/>
              </a:spcBef>
              <a:spcAft>
                <a:spcPts val="312"/>
              </a:spcAft>
              <a:buClr>
                <a:srgbClr val="000000"/>
              </a:buClr>
              <a:buSzPct val="45000"/>
              <a:buFont typeface="Wingdings" charset="2"/>
              <a:buChar char=""/>
            </a:pPr>
            <a:r>
              <a:rPr b="1" lang="en-US" sz="2400" spc="-1" strike="noStrike">
                <a:solidFill>
                  <a:srgbClr val="000000"/>
                </a:solidFill>
                <a:latin typeface="Times New Roman"/>
                <a:ea typeface="DejaVu Sans"/>
              </a:rPr>
              <a:t>Case 4.1: </a:t>
            </a:r>
            <a:r>
              <a:rPr b="1" lang="en-US" sz="1500" spc="-1" strike="noStrike">
                <a:solidFill>
                  <a:srgbClr val="000000"/>
                </a:solidFill>
                <a:latin typeface="Times New Roman"/>
                <a:ea typeface="DejaVu Sans"/>
              </a:rPr>
              <a:t>add global dependency to model</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50&lt;A,C,D&gt; 50 &lt;B,C,E&gt;,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50&lt;A,C,E&gt;   50&lt;B,C,D&gt;</a:t>
            </a:r>
            <a:endParaRPr b="0" lang="en-US" sz="1300" spc="-1" strike="noStrike">
              <a:latin typeface="Arial"/>
            </a:endParaRPr>
          </a:p>
          <a:p>
            <a:pPr marL="216000" indent="-211680">
              <a:lnSpc>
                <a:spcPct val="100000"/>
              </a:lnSpc>
              <a:spcBef>
                <a:spcPts val="147"/>
              </a:spcBef>
              <a:spcAft>
                <a:spcPts val="292"/>
              </a:spcAft>
              <a:buClr>
                <a:srgbClr val="000000"/>
              </a:buClr>
              <a:buSzPct val="45000"/>
              <a:buFont typeface="Wingdings" charset="2"/>
              <a:buChar char=""/>
            </a:pPr>
            <a:r>
              <a:rPr b="1" lang="en-US" sz="1300" spc="-1" strike="noStrike">
                <a:solidFill>
                  <a:srgbClr val="000000"/>
                </a:solidFill>
                <a:latin typeface="Times New Roman"/>
                <a:ea typeface="DejaVu Sans"/>
              </a:rPr>
              <a:t>IM: couldn’t see the global dependency ::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4.2: </a:t>
            </a:r>
            <a:r>
              <a:rPr b="1" lang="en-US" sz="1500" spc="-1" strike="noStrike">
                <a:solidFill>
                  <a:srgbClr val="000000"/>
                </a:solidFill>
                <a:latin typeface="Times New Roman"/>
                <a:ea typeface="DejaVu Sans"/>
              </a:rPr>
              <a:t>change structure of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4.3: </a:t>
            </a:r>
            <a:r>
              <a:rPr b="1" lang="en-US" sz="1500" spc="-1" strike="noStrike">
                <a:solidFill>
                  <a:srgbClr val="000000"/>
                </a:solidFill>
                <a:latin typeface="Times New Roman"/>
                <a:ea typeface="DejaVu Sans"/>
              </a:rPr>
              <a:t>delete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R4.1</a:t>
            </a:r>
            <a:endParaRPr b="0" lang="en-US" sz="1300" spc="-1" strike="noStrike">
              <a:latin typeface="Arial"/>
            </a:endParaRPr>
          </a:p>
          <a:p>
            <a:pPr>
              <a:lnSpc>
                <a:spcPct val="100000"/>
              </a:lnSpc>
              <a:spcBef>
                <a:spcPts val="907"/>
              </a:spcBef>
              <a:spcAft>
                <a:spcPts val="312"/>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99" name="CustomShape 3"/>
          <p:cNvSpPr/>
          <p:nvPr/>
        </p:nvSpPr>
        <p:spPr>
          <a:xfrm>
            <a:off x="6402240" y="172188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M4.1</a:t>
            </a:r>
            <a:endParaRPr b="0" lang="en-US" sz="1200" spc="-1" strike="noStrike">
              <a:latin typeface="Arial"/>
            </a:endParaRPr>
          </a:p>
        </p:txBody>
      </p:sp>
      <p:pic>
        <p:nvPicPr>
          <p:cNvPr id="400" name="" descr=""/>
          <p:cNvPicPr/>
          <p:nvPr/>
        </p:nvPicPr>
        <p:blipFill>
          <a:blip r:embed="rId2"/>
          <a:stretch/>
        </p:blipFill>
        <p:spPr>
          <a:xfrm>
            <a:off x="4754880" y="914400"/>
            <a:ext cx="4387320" cy="805680"/>
          </a:xfrm>
          <a:prstGeom prst="rect">
            <a:avLst/>
          </a:prstGeom>
          <a:ln>
            <a:noFill/>
          </a:ln>
        </p:spPr>
      </p:pic>
      <p:sp>
        <p:nvSpPr>
          <p:cNvPr id="401" name="CustomShape 4"/>
          <p:cNvSpPr/>
          <p:nvPr/>
        </p:nvSpPr>
        <p:spPr>
          <a:xfrm>
            <a:off x="7316640" y="321804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M4.2</a:t>
            </a:r>
            <a:endParaRPr b="0" lang="en-US" sz="1200" spc="-1" strike="noStrike">
              <a:latin typeface="Arial"/>
            </a:endParaRPr>
          </a:p>
        </p:txBody>
      </p:sp>
      <p:sp>
        <p:nvSpPr>
          <p:cNvPr id="402" name="CustomShape 5"/>
          <p:cNvSpPr/>
          <p:nvPr/>
        </p:nvSpPr>
        <p:spPr>
          <a:xfrm>
            <a:off x="6949440" y="559548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R4.1</a:t>
            </a:r>
            <a:endParaRPr b="0" lang="en-US" sz="1200" spc="-1" strike="noStrike">
              <a:latin typeface="Arial"/>
            </a:endParaRPr>
          </a:p>
        </p:txBody>
      </p:sp>
      <p:pic>
        <p:nvPicPr>
          <p:cNvPr id="403" name="" descr=""/>
          <p:cNvPicPr/>
          <p:nvPr/>
        </p:nvPicPr>
        <p:blipFill>
          <a:blip r:embed="rId3"/>
          <a:stretch/>
        </p:blipFill>
        <p:spPr>
          <a:xfrm>
            <a:off x="4378320" y="3657600"/>
            <a:ext cx="4763880" cy="191844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exclusive or </a:t>
            </a:r>
            <a:endParaRPr b="0" lang="en-US" sz="3200" spc="-1" strike="noStrike">
              <a:latin typeface="Arial"/>
            </a:endParaRPr>
          </a:p>
        </p:txBody>
      </p:sp>
      <p:sp>
        <p:nvSpPr>
          <p:cNvPr id="405"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5.1: </a:t>
            </a:r>
            <a:r>
              <a:rPr b="1" lang="en-US" sz="1500" spc="-1" strike="noStrike">
                <a:solidFill>
                  <a:srgbClr val="000000"/>
                </a:solidFill>
                <a:latin typeface="Times New Roman"/>
                <a:ea typeface="DejaVu Sans"/>
              </a:rPr>
              <a:t>add events in exclusive 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50&lt;A,C&gt; 50&lt;B,C&gt;, 50&lt;D,C&gt;</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R5.3</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new transition with silent transitions, less precision :: R5.4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5.2: </a:t>
            </a:r>
            <a:r>
              <a:rPr b="1" lang="en-US" sz="1800" spc="-1" strike="noStrike">
                <a:solidFill>
                  <a:srgbClr val="000000"/>
                </a:solidFill>
                <a:latin typeface="Times New Roman"/>
                <a:ea typeface="DejaVu Sans"/>
              </a:rPr>
              <a:t>add events on one branch</a:t>
            </a:r>
            <a:endParaRPr b="0" lang="en-US" sz="1800" spc="-1" strike="noStrike">
              <a:latin typeface="Arial"/>
            </a:endParaRPr>
          </a:p>
          <a:p>
            <a:pPr>
              <a:lnSpc>
                <a:spcPct val="100000"/>
              </a:lnSpc>
            </a:pPr>
            <a:r>
              <a:rPr b="1" lang="en-US" sz="1500" spc="-1" strike="noStrike">
                <a:solidFill>
                  <a:srgbClr val="000000"/>
                </a:solidFill>
                <a:latin typeface="Times New Roman"/>
                <a:ea typeface="DejaVu Sans"/>
              </a:rPr>
              <a:t>Data: pos: 50&lt;A,D,C&gt; 50&lt;B,C&gt;  neg: 50&lt;A,C&gt;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::R5.7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06" name="CustomShape 3"/>
          <p:cNvSpPr/>
          <p:nvPr/>
        </p:nvSpPr>
        <p:spPr>
          <a:xfrm>
            <a:off x="4755240" y="265176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R5.3</a:t>
            </a:r>
            <a:endParaRPr b="0" lang="en-US" sz="1200" spc="-1" strike="noStrike">
              <a:latin typeface="Arial"/>
            </a:endParaRPr>
          </a:p>
        </p:txBody>
      </p:sp>
      <p:sp>
        <p:nvSpPr>
          <p:cNvPr id="407"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08" name="CustomShape 5"/>
          <p:cNvSpPr/>
          <p:nvPr/>
        </p:nvSpPr>
        <p:spPr>
          <a:xfrm>
            <a:off x="6675120" y="466380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R5.4</a:t>
            </a:r>
            <a:endParaRPr b="0" lang="en-US" sz="1200" spc="-1" strike="noStrike">
              <a:latin typeface="Arial"/>
            </a:endParaRPr>
          </a:p>
        </p:txBody>
      </p:sp>
      <p:pic>
        <p:nvPicPr>
          <p:cNvPr id="409" name="" descr=""/>
          <p:cNvPicPr/>
          <p:nvPr/>
        </p:nvPicPr>
        <p:blipFill>
          <a:blip r:embed="rId1"/>
          <a:stretch/>
        </p:blipFill>
        <p:spPr>
          <a:xfrm>
            <a:off x="5577840" y="837000"/>
            <a:ext cx="3129480" cy="1081080"/>
          </a:xfrm>
          <a:prstGeom prst="rect">
            <a:avLst/>
          </a:prstGeom>
          <a:ln>
            <a:noFill/>
          </a:ln>
        </p:spPr>
      </p:pic>
      <p:pic>
        <p:nvPicPr>
          <p:cNvPr id="410" name="" descr=""/>
          <p:cNvPicPr/>
          <p:nvPr/>
        </p:nvPicPr>
        <p:blipFill>
          <a:blip r:embed="rId2"/>
          <a:stretch/>
        </p:blipFill>
        <p:spPr>
          <a:xfrm>
            <a:off x="5669280" y="1915920"/>
            <a:ext cx="2832480" cy="1465200"/>
          </a:xfrm>
          <a:prstGeom prst="rect">
            <a:avLst/>
          </a:prstGeom>
          <a:ln>
            <a:noFill/>
          </a:ln>
        </p:spPr>
      </p:pic>
      <p:pic>
        <p:nvPicPr>
          <p:cNvPr id="411" name="" descr=""/>
          <p:cNvPicPr/>
          <p:nvPr/>
        </p:nvPicPr>
        <p:blipFill>
          <a:blip r:embed="rId3"/>
          <a:stretch/>
        </p:blipFill>
        <p:spPr>
          <a:xfrm>
            <a:off x="5261040" y="3383280"/>
            <a:ext cx="3789360" cy="1276200"/>
          </a:xfrm>
          <a:prstGeom prst="rect">
            <a:avLst/>
          </a:prstGeom>
          <a:ln>
            <a:noFill/>
          </a:ln>
        </p:spPr>
      </p:pic>
      <p:pic>
        <p:nvPicPr>
          <p:cNvPr id="412" name="" descr=""/>
          <p:cNvPicPr/>
          <p:nvPr/>
        </p:nvPicPr>
        <p:blipFill>
          <a:blip r:embed="rId4"/>
          <a:stretch/>
        </p:blipFill>
        <p:spPr>
          <a:xfrm>
            <a:off x="383400" y="4887000"/>
            <a:ext cx="3912120" cy="871560"/>
          </a:xfrm>
          <a:prstGeom prst="rect">
            <a:avLst/>
          </a:prstGeom>
          <a:ln>
            <a:noFill/>
          </a:ln>
        </p:spPr>
      </p:pic>
      <p:sp>
        <p:nvSpPr>
          <p:cNvPr id="413" name="CustomShape 6"/>
          <p:cNvSpPr/>
          <p:nvPr/>
        </p:nvSpPr>
        <p:spPr>
          <a:xfrm>
            <a:off x="1371960" y="57607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R5.7</a:t>
            </a:r>
            <a:endParaRPr b="0" lang="en-US" sz="1200" spc="-1" strike="noStrike">
              <a:latin typeface="Arial"/>
            </a:endParaRPr>
          </a:p>
        </p:txBody>
      </p:sp>
      <p:pic>
        <p:nvPicPr>
          <p:cNvPr id="414" name="" descr=""/>
          <p:cNvPicPr/>
          <p:nvPr/>
        </p:nvPicPr>
        <p:blipFill>
          <a:blip r:embed="rId5"/>
          <a:stretch/>
        </p:blipFill>
        <p:spPr>
          <a:xfrm>
            <a:off x="4926960" y="4937760"/>
            <a:ext cx="3757680" cy="883080"/>
          </a:xfrm>
          <a:prstGeom prst="rect">
            <a:avLst/>
          </a:prstGeom>
          <a:ln>
            <a:noFill/>
          </a:ln>
        </p:spPr>
      </p:pic>
      <p:sp>
        <p:nvSpPr>
          <p:cNvPr id="415" name="CustomShape 7"/>
          <p:cNvSpPr/>
          <p:nvPr/>
        </p:nvSpPr>
        <p:spPr>
          <a:xfrm>
            <a:off x="5852160" y="576108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R5.8</a:t>
            </a:r>
            <a:endParaRPr b="0" lang="en-US" sz="1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xor </a:t>
            </a:r>
            <a:endParaRPr b="0" lang="en-US" sz="3200" spc="-1" strike="noStrike">
              <a:latin typeface="Arial"/>
            </a:endParaRPr>
          </a:p>
        </p:txBody>
      </p:sp>
      <p:sp>
        <p:nvSpPr>
          <p:cNvPr id="417"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5.3: </a:t>
            </a:r>
            <a:r>
              <a:rPr b="1" lang="en-US" sz="1500" spc="-1" strike="noStrike">
                <a:solidFill>
                  <a:srgbClr val="000000"/>
                </a:solidFill>
                <a:latin typeface="Times New Roman"/>
                <a:ea typeface="DejaVu Sans"/>
              </a:rPr>
              <a:t>delete events from xor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neg: 50&lt;B,C&gt;</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R5.9</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R5.9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5.4: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50&lt;D,C&gt;, neg: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R5.11</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R5.12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18" name="CustomShape 3"/>
          <p:cNvSpPr/>
          <p:nvPr/>
        </p:nvSpPr>
        <p:spPr>
          <a:xfrm>
            <a:off x="6217920" y="25603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R5.9</a:t>
            </a:r>
            <a:endParaRPr b="0" lang="en-US" sz="1200" spc="-1" strike="noStrike">
              <a:latin typeface="Arial"/>
            </a:endParaRPr>
          </a:p>
        </p:txBody>
      </p:sp>
      <p:sp>
        <p:nvSpPr>
          <p:cNvPr id="419"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20" name="CustomShape 5"/>
          <p:cNvSpPr/>
          <p:nvPr/>
        </p:nvSpPr>
        <p:spPr>
          <a:xfrm>
            <a:off x="6675120" y="420660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R5.11</a:t>
            </a:r>
            <a:endParaRPr b="0" lang="en-US" sz="1200" spc="-1" strike="noStrike">
              <a:latin typeface="Arial"/>
            </a:endParaRPr>
          </a:p>
        </p:txBody>
      </p:sp>
      <p:pic>
        <p:nvPicPr>
          <p:cNvPr id="421" name="" descr=""/>
          <p:cNvPicPr/>
          <p:nvPr/>
        </p:nvPicPr>
        <p:blipFill>
          <a:blip r:embed="rId1"/>
          <a:stretch/>
        </p:blipFill>
        <p:spPr>
          <a:xfrm>
            <a:off x="5578200" y="837360"/>
            <a:ext cx="3129480" cy="1081080"/>
          </a:xfrm>
          <a:prstGeom prst="rect">
            <a:avLst/>
          </a:prstGeom>
          <a:ln>
            <a:noFill/>
          </a:ln>
        </p:spPr>
      </p:pic>
      <p:pic>
        <p:nvPicPr>
          <p:cNvPr id="422" name="" descr=""/>
          <p:cNvPicPr/>
          <p:nvPr/>
        </p:nvPicPr>
        <p:blipFill>
          <a:blip r:embed="rId2"/>
          <a:stretch/>
        </p:blipFill>
        <p:spPr>
          <a:xfrm>
            <a:off x="4480560" y="1920240"/>
            <a:ext cx="4581360" cy="656640"/>
          </a:xfrm>
          <a:prstGeom prst="rect">
            <a:avLst/>
          </a:prstGeom>
          <a:ln>
            <a:noFill/>
          </a:ln>
        </p:spPr>
      </p:pic>
      <p:pic>
        <p:nvPicPr>
          <p:cNvPr id="423" name="" descr=""/>
          <p:cNvPicPr/>
          <p:nvPr/>
        </p:nvPicPr>
        <p:blipFill>
          <a:blip r:embed="rId3"/>
          <a:stretch/>
        </p:blipFill>
        <p:spPr>
          <a:xfrm>
            <a:off x="5303520" y="3008520"/>
            <a:ext cx="3774960" cy="1195560"/>
          </a:xfrm>
          <a:prstGeom prst="rect">
            <a:avLst/>
          </a:prstGeom>
          <a:ln>
            <a:noFill/>
          </a:ln>
        </p:spPr>
      </p:pic>
      <p:pic>
        <p:nvPicPr>
          <p:cNvPr id="424" name="" descr=""/>
          <p:cNvPicPr/>
          <p:nvPr/>
        </p:nvPicPr>
        <p:blipFill>
          <a:blip r:embed="rId4"/>
          <a:stretch/>
        </p:blipFill>
        <p:spPr>
          <a:xfrm>
            <a:off x="5303520" y="4550760"/>
            <a:ext cx="4021200" cy="933480"/>
          </a:xfrm>
          <a:prstGeom prst="rect">
            <a:avLst/>
          </a:prstGeom>
          <a:ln>
            <a:noFill/>
          </a:ln>
        </p:spPr>
      </p:pic>
      <p:sp>
        <p:nvSpPr>
          <p:cNvPr id="425" name="CustomShape 6"/>
          <p:cNvSpPr/>
          <p:nvPr/>
        </p:nvSpPr>
        <p:spPr>
          <a:xfrm>
            <a:off x="6675480" y="557784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R5.12</a:t>
            </a:r>
            <a:endParaRPr b="0" lang="en-US" sz="1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xor</a:t>
            </a:r>
            <a:endParaRPr b="0" lang="en-US" sz="3200" spc="-1" strike="noStrike">
              <a:latin typeface="Arial"/>
            </a:endParaRPr>
          </a:p>
        </p:txBody>
      </p:sp>
      <p:pic>
        <p:nvPicPr>
          <p:cNvPr id="427" name="" descr=""/>
          <p:cNvPicPr/>
          <p:nvPr/>
        </p:nvPicPr>
        <p:blipFill>
          <a:blip r:embed="rId1"/>
          <a:stretch/>
        </p:blipFill>
        <p:spPr>
          <a:xfrm>
            <a:off x="5118480" y="4572000"/>
            <a:ext cx="3931920" cy="912240"/>
          </a:xfrm>
          <a:prstGeom prst="rect">
            <a:avLst/>
          </a:prstGeom>
          <a:ln>
            <a:noFill/>
          </a:ln>
        </p:spPr>
      </p:pic>
      <p:sp>
        <p:nvSpPr>
          <p:cNvPr id="428" name="CustomShape 2"/>
          <p:cNvSpPr/>
          <p:nvPr/>
        </p:nvSpPr>
        <p:spPr>
          <a:xfrm>
            <a:off x="457200" y="1005840"/>
            <a:ext cx="8133840" cy="44046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Times New Roman"/>
                <a:ea typeface="DejaVu Sans"/>
              </a:rPr>
              <a:t>Case 5.5: </a:t>
            </a:r>
            <a:r>
              <a:rPr b="1" lang="en-US" sz="1500" spc="-1" strike="noStrike">
                <a:solidFill>
                  <a:srgbClr val="000000"/>
                </a:solidFill>
                <a:latin typeface="Times New Roman"/>
                <a:ea typeface="DejaVu Sans"/>
              </a:rPr>
              <a:t>change xor to sequence</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neg: 50&lt;A,C&gt;, 50&lt;B,C&gt;</a:t>
            </a:r>
            <a:endParaRPr b="0" lang="en-US" sz="15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R5.13</a:t>
            </a:r>
            <a:endParaRPr b="0" lang="en-US" sz="1300" spc="-1" strike="noStrike">
              <a:latin typeface="Arial"/>
            </a:endParaRPr>
          </a:p>
          <a:p>
            <a:pPr marL="216000" indent="-21168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loop to carry out sequence :: R5.14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5.6: </a:t>
            </a:r>
            <a:r>
              <a:rPr b="1" lang="en-US" sz="1500" spc="-1" strike="noStrike">
                <a:solidFill>
                  <a:srgbClr val="000000"/>
                </a:solidFill>
                <a:latin typeface="Times New Roman"/>
                <a:ea typeface="DejaVu Sans"/>
              </a:rPr>
              <a:t>change xor to parallel </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50&lt;B,A,C&gt; neg: 50&lt;A,C&gt;,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R5.15</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loop to change parallel :: R5.14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29" name="CustomShape 3"/>
          <p:cNvSpPr/>
          <p:nvPr/>
        </p:nvSpPr>
        <p:spPr>
          <a:xfrm>
            <a:off x="6217920" y="256032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R5.13</a:t>
            </a:r>
            <a:endParaRPr b="0" lang="en-US" sz="1200" spc="-1" strike="noStrike">
              <a:latin typeface="Arial"/>
            </a:endParaRPr>
          </a:p>
        </p:txBody>
      </p:sp>
      <p:sp>
        <p:nvSpPr>
          <p:cNvPr id="430" name="CustomShape 4"/>
          <p:cNvSpPr/>
          <p:nvPr/>
        </p:nvSpPr>
        <p:spPr>
          <a:xfrm>
            <a:off x="4846320" y="1249200"/>
            <a:ext cx="911160" cy="254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31" name="CustomShape 5"/>
          <p:cNvSpPr/>
          <p:nvPr/>
        </p:nvSpPr>
        <p:spPr>
          <a:xfrm>
            <a:off x="6675120" y="420660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R5.14</a:t>
            </a:r>
            <a:endParaRPr b="0" lang="en-US" sz="1200" spc="-1" strike="noStrike">
              <a:latin typeface="Arial"/>
            </a:endParaRPr>
          </a:p>
        </p:txBody>
      </p:sp>
      <p:pic>
        <p:nvPicPr>
          <p:cNvPr id="432" name="" descr=""/>
          <p:cNvPicPr/>
          <p:nvPr/>
        </p:nvPicPr>
        <p:blipFill>
          <a:blip r:embed="rId2"/>
          <a:stretch/>
        </p:blipFill>
        <p:spPr>
          <a:xfrm>
            <a:off x="5578200" y="837360"/>
            <a:ext cx="3129480" cy="1081080"/>
          </a:xfrm>
          <a:prstGeom prst="rect">
            <a:avLst/>
          </a:prstGeom>
          <a:ln>
            <a:noFill/>
          </a:ln>
        </p:spPr>
      </p:pic>
      <p:sp>
        <p:nvSpPr>
          <p:cNvPr id="433" name="CustomShape 6"/>
          <p:cNvSpPr/>
          <p:nvPr/>
        </p:nvSpPr>
        <p:spPr>
          <a:xfrm>
            <a:off x="6675480" y="5577840"/>
            <a:ext cx="1003320" cy="2718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R5.15</a:t>
            </a:r>
            <a:endParaRPr b="0" lang="en-US" sz="1200" spc="-1" strike="noStrike">
              <a:latin typeface="Arial"/>
            </a:endParaRPr>
          </a:p>
        </p:txBody>
      </p:sp>
      <p:pic>
        <p:nvPicPr>
          <p:cNvPr id="434" name="" descr=""/>
          <p:cNvPicPr/>
          <p:nvPr/>
        </p:nvPicPr>
        <p:blipFill>
          <a:blip r:embed="rId3"/>
          <a:stretch/>
        </p:blipFill>
        <p:spPr>
          <a:xfrm>
            <a:off x="4389120" y="1920240"/>
            <a:ext cx="4752720" cy="557280"/>
          </a:xfrm>
          <a:prstGeom prst="rect">
            <a:avLst/>
          </a:prstGeom>
          <a:ln>
            <a:noFill/>
          </a:ln>
        </p:spPr>
      </p:pic>
      <p:pic>
        <p:nvPicPr>
          <p:cNvPr id="435" name="" descr=""/>
          <p:cNvPicPr/>
          <p:nvPr/>
        </p:nvPicPr>
        <p:blipFill>
          <a:blip r:embed="rId4"/>
          <a:stretch/>
        </p:blipFill>
        <p:spPr>
          <a:xfrm>
            <a:off x="5577840" y="2837520"/>
            <a:ext cx="3289680" cy="136656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Inductive Miner</a:t>
            </a:r>
            <a:endParaRPr b="0" lang="en-US" sz="1800" spc="-1" strike="noStrike">
              <a:latin typeface="Arial"/>
            </a:endParaRPr>
          </a:p>
        </p:txBody>
      </p:sp>
      <p:sp>
        <p:nvSpPr>
          <p:cNvPr id="437" name="CustomShape 2"/>
          <p:cNvSpPr/>
          <p:nvPr/>
        </p:nvSpPr>
        <p:spPr>
          <a:xfrm>
            <a:off x="642960" y="1010520"/>
            <a:ext cx="8133840" cy="566316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True Negative: == expected number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!=expected number in cases</a:t>
            </a:r>
            <a:endParaRPr b="0" lang="en-US" sz="14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C1.2.1: Add events to sequence, single event at one position , </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C1.2.2: Add events to sequence, multiple event at one position</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C2.2.2: Add events to parallel at different positions, before, middle and end </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original parallel relation</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C2.2.3:Add events to parallel at different positions, before, middle and end </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sequence </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C4.1: add global dependency to model</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C4.2: change global dependency structure</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&gt;0 in the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and usually good precision</a:t>
            </a:r>
            <a:endParaRPr b="0" lang="en-US" sz="1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168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Repair Model</a:t>
            </a:r>
            <a:endParaRPr b="0" lang="en-US" sz="1800" spc="-1" strike="noStrike">
              <a:latin typeface="Arial"/>
            </a:endParaRPr>
          </a:p>
        </p:txBody>
      </p:sp>
      <p:sp>
        <p:nvSpPr>
          <p:cNvPr id="439" name="CustomShape 2"/>
          <p:cNvSpPr/>
          <p:nvPr/>
        </p:nvSpPr>
        <p:spPr>
          <a:xfrm>
            <a:off x="642960" y="1010520"/>
            <a:ext cx="8133840" cy="566316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Negative: ==0,   !=0 expected with special cases, </a:t>
            </a:r>
            <a:endParaRPr b="0" lang="en-US" sz="14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C1.1: Delete events from sequence</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C1.3: Add while deleting events to sequence</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C1.5: Change sequence order</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C2.1: Delete events from parallel</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C2.2.5: Add events while deleting events in parallel relation</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C2.4: Change parallel to sequence </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C3.4.1: delete loop</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C3.4.2: delete events at end in 2-length loop</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C3.4.3: delete events in the middle in 2-length loop</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C5.2: Add events to one branch of xor</a:t>
            </a:r>
            <a:endParaRPr b="0" lang="en-US" sz="1300" spc="-1" strike="noStrike">
              <a:latin typeface="Arial"/>
            </a:endParaRPr>
          </a:p>
          <a:p>
            <a:pPr marL="216000" indent="-21456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C5.3: Delete events from xor</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!=0 usually, ==0 only in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but bad precision</a:t>
            </a:r>
            <a:endParaRPr b="0" lang="en-US" sz="1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168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Summary</a:t>
            </a:r>
            <a:endParaRPr b="0" lang="en-US" sz="3200" spc="-1" strike="noStrike">
              <a:latin typeface="Arial"/>
            </a:endParaRPr>
          </a:p>
        </p:txBody>
      </p:sp>
      <p:sp>
        <p:nvSpPr>
          <p:cNvPr id="441" name="CustomShape 2"/>
          <p:cNvSpPr/>
          <p:nvPr/>
        </p:nvSpPr>
        <p:spPr>
          <a:xfrm>
            <a:off x="457200" y="1005840"/>
            <a:ext cx="8133840" cy="566316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Inductive miner as rediscovery has good recall [fitness] , better precision than repair model technique. But in some cases, it generates a model which is much different with existing ones. [but only users can decide if the new generated model is needed or not.]</a:t>
            </a:r>
            <a:endParaRPr b="0" lang="en-US" sz="1600" spc="-1" strike="noStrike">
              <a:latin typeface="Arial"/>
            </a:endParaRPr>
          </a:p>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Repair model has also good recall [fitness], but mostly less precision by adding loop, subprocesses and silent transitions.  In some cases, it can’t see the global changes in the model and change some branches in a local but complex way to create fit model. </a:t>
            </a:r>
            <a:endParaRPr b="0" lang="en-US" sz="1600" spc="-1" strike="noStrike">
              <a:latin typeface="Arial"/>
            </a:endParaRPr>
          </a:p>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For some relation, like global dependency, both inductive miner and repair model techniques fail to discover it. </a:t>
            </a:r>
            <a:endParaRPr b="0" lang="en-US" sz="1600" spc="-1" strike="noStrike">
              <a:latin typeface="Arial"/>
            </a:endParaRPr>
          </a:p>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overlapped data, they have less precision, can’t see the distribution of overlapped data</a:t>
            </a:r>
            <a:endParaRPr b="0" lang="en-US" sz="1600" spc="-1" strike="noStrike">
              <a:latin typeface="Arial"/>
            </a:endParaRPr>
          </a:p>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noise in data, repair model is more sensible with noise than inductive miner</a:t>
            </a:r>
            <a:endParaRPr b="0" lang="en-US" sz="1600" spc="-1" strike="noStrike">
              <a:latin typeface="Arial"/>
            </a:endParaRPr>
          </a:p>
          <a:p>
            <a:pPr>
              <a:lnSpc>
                <a:spcPct val="100000"/>
              </a:lnSpc>
              <a:spcBef>
                <a:spcPts val="907"/>
              </a:spcBef>
              <a:spcAft>
                <a:spcPts val="312"/>
              </a:spcAft>
            </a:pPr>
            <a:endParaRPr b="0" lang="en-US" sz="1600" spc="-1" strike="noStrike">
              <a:latin typeface="Arial"/>
            </a:endParaRPr>
          </a:p>
          <a:p>
            <a:pPr marL="216000" indent="-21168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Without considering negative information, the generated model from both techniques tends to have less precision.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Model Introduction</a:t>
            </a:r>
            <a:endParaRPr b="0" lang="en-US" sz="3200" spc="-1" strike="noStrike">
              <a:latin typeface="Arial"/>
            </a:endParaRPr>
          </a:p>
        </p:txBody>
      </p:sp>
      <p:sp>
        <p:nvSpPr>
          <p:cNvPr id="237" name="CustomShape 2"/>
          <p:cNvSpPr/>
          <p:nvPr/>
        </p:nvSpPr>
        <p:spPr>
          <a:xfrm>
            <a:off x="182880" y="1005840"/>
            <a:ext cx="8133840" cy="3212280"/>
          </a:xfrm>
          <a:prstGeom prst="rect">
            <a:avLst/>
          </a:prstGeom>
          <a:noFill/>
          <a:ln>
            <a:noFill/>
          </a:ln>
        </p:spPr>
        <p:style>
          <a:lnRef idx="0"/>
          <a:fillRef idx="0"/>
          <a:effectRef idx="0"/>
          <a:fontRef idx="minor"/>
        </p:style>
        <p:txBody>
          <a:bodyPr lIns="90000" rIns="90000" tIns="45000" bIns="45000" anchor="ctr"/>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event log </a:t>
            </a:r>
            <a:endParaRPr b="0" lang="en-US" sz="2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good fitness</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KPI</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238" name="" descr=""/>
          <p:cNvPicPr/>
          <p:nvPr/>
        </p:nvPicPr>
        <p:blipFill>
          <a:blip r:embed="rId1"/>
          <a:stretch/>
        </p:blipFill>
        <p:spPr>
          <a:xfrm>
            <a:off x="4114800" y="2926080"/>
            <a:ext cx="4659120" cy="27370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2" name="" descr=""/>
          <p:cNvPicPr/>
          <p:nvPr/>
        </p:nvPicPr>
        <p:blipFill>
          <a:blip r:embed="rId1"/>
          <a:stretch/>
        </p:blipFill>
        <p:spPr>
          <a:xfrm>
            <a:off x="1720800" y="1877760"/>
            <a:ext cx="7421760" cy="1686960"/>
          </a:xfrm>
          <a:prstGeom prst="rect">
            <a:avLst/>
          </a:prstGeom>
          <a:ln>
            <a:noFill/>
          </a:ln>
        </p:spPr>
      </p:pic>
      <p:sp>
        <p:nvSpPr>
          <p:cNvPr id="443" name="CustomShape 1"/>
          <p:cNvSpPr/>
          <p:nvPr/>
        </p:nvSpPr>
        <p:spPr>
          <a:xfrm>
            <a:off x="365760" y="274320"/>
            <a:ext cx="8316720" cy="814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Experiments with Complex Model</a:t>
            </a:r>
            <a:endParaRPr b="0" lang="en-US" sz="3200" spc="-1" strike="noStrike">
              <a:latin typeface="Arial"/>
            </a:endParaRPr>
          </a:p>
        </p:txBody>
      </p:sp>
      <p:sp>
        <p:nvSpPr>
          <p:cNvPr id="444" name="CustomShape 2"/>
          <p:cNvSpPr/>
          <p:nvPr/>
        </p:nvSpPr>
        <p:spPr>
          <a:xfrm>
            <a:off x="457200" y="1005840"/>
            <a:ext cx="8133840" cy="36432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 </a:t>
            </a:r>
            <a:endParaRPr b="0" lang="en-US" sz="2400" spc="-1" strike="noStrike">
              <a:latin typeface="Arial"/>
            </a:endParaRPr>
          </a:p>
          <a:p>
            <a:pPr marL="216000" indent="-21168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Data: 1500 traces, 0.7:0.3 pos: neg, no overlap</a:t>
            </a:r>
            <a:endParaRPr b="0" lang="en-US" sz="1500" spc="-1" strike="noStrike">
              <a:latin typeface="Arial"/>
            </a:endParaRPr>
          </a:p>
          <a:p>
            <a:pPr marL="216000" indent="-21168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Inductive Miner:  </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783 275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338 104</a:t>
            </a:r>
            <a:endParaRPr b="0" lang="en-US" sz="1300" spc="-1" strike="noStrike">
              <a:latin typeface="Arial"/>
            </a:endParaRPr>
          </a:p>
          <a:p>
            <a:pPr>
              <a:lnSpc>
                <a:spcPct val="100000"/>
              </a:lnSpc>
            </a:pPr>
            <a:r>
              <a:rPr b="0" lang="en-US" sz="1050" spc="-1" strike="noStrike">
                <a:solidFill>
                  <a:srgbClr val="000000"/>
                </a:solidFill>
                <a:latin typeface="Arial"/>
                <a:ea typeface="Noto Sans CJK SC Regular"/>
              </a:rPr>
              <a:t>Recall: 0.74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Precision: 0.70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Accuracy:0.59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F1-score: 0.72 </a:t>
            </a:r>
            <a:endParaRPr b="0" lang="en-US" sz="1050" spc="-1" strike="noStrike">
              <a:latin typeface="Arial"/>
            </a:endParaRPr>
          </a:p>
          <a:p>
            <a:pPr marL="216000" indent="-211680">
              <a:lnSpc>
                <a:spcPct val="100000"/>
              </a:lnSpc>
              <a:spcBef>
                <a:spcPts val="624"/>
              </a:spcBef>
              <a:spcAft>
                <a:spcPts val="28"/>
              </a:spcAft>
              <a:buClr>
                <a:srgbClr val="000000"/>
              </a:buClr>
              <a:buSzPct val="45000"/>
              <a:buFont typeface="Wingdings" charset="2"/>
              <a:buChar char=""/>
            </a:pPr>
            <a:r>
              <a:rPr b="1" lang="en-US" sz="1300" spc="-1" strike="noStrike">
                <a:solidFill>
                  <a:srgbClr val="000000"/>
                </a:solidFill>
                <a:latin typeface="TiMES New Romans"/>
                <a:ea typeface="Noto Sans CJK SC Regular"/>
              </a:rPr>
              <a:t>Repair Model</a:t>
            </a:r>
            <a:endParaRPr b="0" lang="en-US" sz="1300" spc="-1" strike="noStrike">
              <a:latin typeface="Arial"/>
            </a:endParaRPr>
          </a:p>
          <a:p>
            <a:pPr>
              <a:lnSpc>
                <a:spcPct val="100000"/>
              </a:lnSpc>
              <a:spcBef>
                <a:spcPts val="624"/>
              </a:spcBef>
              <a:spcAft>
                <a:spcPts val="28"/>
              </a:spcAft>
            </a:pPr>
            <a:endParaRPr b="0" lang="en-US" sz="1300" spc="-1" strike="noStrike">
              <a:latin typeface="Arial"/>
            </a:endParaRPr>
          </a:p>
          <a:p>
            <a:pPr>
              <a:lnSpc>
                <a:spcPct val="100000"/>
              </a:lnSpc>
            </a:pPr>
            <a:r>
              <a:rPr b="1" lang="en-US" sz="1500" spc="-1" strike="noStrike">
                <a:solidFill>
                  <a:srgbClr val="000000"/>
                </a:solidFill>
                <a:latin typeface="Times New Roman"/>
                <a:ea typeface="DejaVu Sans"/>
              </a:rPr>
              <a:t>  </a:t>
            </a: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Plugin Development</a:t>
            </a:r>
            <a:endParaRPr b="0" lang="en-US" sz="3200" spc="-1" strike="noStrike">
              <a:latin typeface="Arial"/>
            </a:endParaRPr>
          </a:p>
        </p:txBody>
      </p:sp>
      <p:sp>
        <p:nvSpPr>
          <p:cNvPr id="446" name="CustomShape 2"/>
          <p:cNvSpPr/>
          <p:nvPr/>
        </p:nvSpPr>
        <p:spPr>
          <a:xfrm>
            <a:off x="457200" y="1005840"/>
            <a:ext cx="8133840" cy="448560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Assign Label</a:t>
            </a:r>
            <a:endParaRPr b="0" lang="en-US" sz="2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Controlled Label based on Variant</a:t>
            </a:r>
            <a:endParaRPr b="0" lang="en-US" sz="20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Label on Specific Variant</a:t>
            </a:r>
            <a:endParaRPr b="0" lang="en-US" sz="20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 Extract Data with Positive Label / Positive Complement</a:t>
            </a:r>
            <a:endParaRPr b="0" lang="en-US" sz="2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Create Base Model</a:t>
            </a:r>
            <a:endParaRPr b="0" lang="en-US" sz="2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With Positive Label</a:t>
            </a:r>
            <a:endParaRPr b="0" lang="en-US" sz="20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From Complement Of Positive and Negative Set</a:t>
            </a:r>
            <a:endParaRPr b="0" lang="en-US" sz="2000" spc="-1" strike="noStrike">
              <a:latin typeface="Arial"/>
            </a:endParaRPr>
          </a:p>
          <a:p>
            <a:pPr>
              <a:lnSpc>
                <a:spcPct val="100000"/>
              </a:lnSpc>
              <a:spcBef>
                <a:spcPts val="1191"/>
              </a:spcBef>
              <a:spcAft>
                <a:spcPts val="595"/>
              </a:spcAft>
            </a:pPr>
            <a:endParaRPr b="0" lang="en-US" sz="20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Generate Confusion Matrix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 descr=""/>
          <p:cNvPicPr/>
          <p:nvPr/>
        </p:nvPicPr>
        <p:blipFill>
          <a:blip r:embed="rId1"/>
          <a:stretch/>
        </p:blipFill>
        <p:spPr>
          <a:xfrm>
            <a:off x="1188720" y="1139400"/>
            <a:ext cx="7410240" cy="5032440"/>
          </a:xfrm>
          <a:prstGeom prst="rect">
            <a:avLst/>
          </a:prstGeom>
          <a:ln>
            <a:noFill/>
          </a:ln>
        </p:spPr>
      </p:pic>
      <p:sp>
        <p:nvSpPr>
          <p:cNvPr id="448" name="CustomShape 1"/>
          <p:cNvSpPr/>
          <p:nvPr/>
        </p:nvSpPr>
        <p:spPr>
          <a:xfrm>
            <a:off x="457200" y="457200"/>
            <a:ext cx="6397200" cy="301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Controlled Labels to Log</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457200" y="457200"/>
            <a:ext cx="6397200" cy="301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Labels to Specific Variant in Log</a:t>
            </a:r>
            <a:endParaRPr b="0" lang="en-US" sz="1800" spc="-1" strike="noStrike">
              <a:latin typeface="Arial"/>
            </a:endParaRPr>
          </a:p>
        </p:txBody>
      </p:sp>
      <p:pic>
        <p:nvPicPr>
          <p:cNvPr id="450" name="" descr=""/>
          <p:cNvPicPr/>
          <p:nvPr/>
        </p:nvPicPr>
        <p:blipFill>
          <a:blip r:embed="rId1"/>
          <a:stretch/>
        </p:blipFill>
        <p:spPr>
          <a:xfrm>
            <a:off x="333000" y="901800"/>
            <a:ext cx="7801560" cy="586116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1" name="" descr=""/>
          <p:cNvPicPr/>
          <p:nvPr/>
        </p:nvPicPr>
        <p:blipFill>
          <a:blip r:embed="rId1"/>
          <a:stretch/>
        </p:blipFill>
        <p:spPr>
          <a:xfrm>
            <a:off x="640080" y="1188720"/>
            <a:ext cx="4625280" cy="225360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365760" y="1544760"/>
            <a:ext cx="8561880" cy="27972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ffffff"/>
                </a:solidFill>
                <a:latin typeface="Arial"/>
                <a:ea typeface="DejaVu Sans"/>
              </a:rPr>
              <a:t>Questions &amp; Answers</a:t>
            </a:r>
            <a:r>
              <a:rPr b="0" lang="en-US" sz="2000" spc="-1" strike="noStrike">
                <a:solidFill>
                  <a:srgbClr val="ffffff"/>
                </a:solidFill>
                <a:latin typeface="Arial"/>
                <a:ea typeface="DejaVu Sans"/>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65760" y="274320"/>
            <a:ext cx="6396480" cy="450360"/>
          </a:xfrm>
          <a:prstGeom prst="rect">
            <a:avLst/>
          </a:prstGeom>
          <a:noFill/>
          <a:ln>
            <a:noFill/>
          </a:ln>
        </p:spPr>
        <p:style>
          <a:lnRef idx="0"/>
          <a:fillRef idx="0"/>
          <a:effectRef idx="0"/>
          <a:fontRef idx="minor"/>
        </p:style>
      </p:sp>
      <p:sp>
        <p:nvSpPr>
          <p:cNvPr id="240" name="CustomShape 2"/>
          <p:cNvSpPr/>
          <p:nvPr/>
        </p:nvSpPr>
        <p:spPr>
          <a:xfrm>
            <a:off x="182880" y="1005840"/>
            <a:ext cx="8133840" cy="3212280"/>
          </a:xfrm>
          <a:prstGeom prst="rect">
            <a:avLst/>
          </a:prstGeom>
          <a:noFill/>
          <a:ln>
            <a:noFill/>
          </a:ln>
        </p:spPr>
        <p:style>
          <a:lnRef idx="0"/>
          <a:fillRef idx="0"/>
          <a:effectRef idx="0"/>
          <a:fontRef idx="minor"/>
        </p:style>
      </p:sp>
      <p:pic>
        <p:nvPicPr>
          <p:cNvPr id="241" name="" descr=""/>
          <p:cNvPicPr/>
          <p:nvPr/>
        </p:nvPicPr>
        <p:blipFill>
          <a:blip r:embed="rId1"/>
          <a:stretch/>
        </p:blipFill>
        <p:spPr>
          <a:xfrm>
            <a:off x="5669280" y="67680"/>
            <a:ext cx="3312360" cy="5875200"/>
          </a:xfrm>
          <a:prstGeom prst="rect">
            <a:avLst/>
          </a:prstGeom>
          <a:ln>
            <a:noFill/>
          </a:ln>
        </p:spPr>
      </p:pic>
      <p:sp>
        <p:nvSpPr>
          <p:cNvPr id="242" name="CustomShape 3"/>
          <p:cNvSpPr/>
          <p:nvPr/>
        </p:nvSpPr>
        <p:spPr>
          <a:xfrm>
            <a:off x="457200" y="273600"/>
            <a:ext cx="8228520" cy="54864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00549f"/>
                </a:solidFill>
                <a:latin typeface="Times New Roman"/>
                <a:ea typeface="DejaVu Sans"/>
              </a:rPr>
              <a:t>Dfg Method Introduction</a:t>
            </a:r>
            <a:endParaRPr b="0" lang="en-US" sz="3200" spc="-1" strike="noStrike">
              <a:latin typeface="Arial"/>
            </a:endParaRPr>
          </a:p>
        </p:txBody>
      </p:sp>
      <p:sp>
        <p:nvSpPr>
          <p:cNvPr id="243" name="CustomShape 4"/>
          <p:cNvSpPr/>
          <p:nvPr/>
        </p:nvSpPr>
        <p:spPr>
          <a:xfrm>
            <a:off x="457200" y="845280"/>
            <a:ext cx="5668560" cy="5371920"/>
          </a:xfrm>
          <a:prstGeom prst="rect">
            <a:avLst/>
          </a:prstGeom>
          <a:noFill/>
          <a:ln>
            <a:noFill/>
          </a:ln>
        </p:spPr>
        <p:style>
          <a:lnRef idx="0"/>
          <a:fillRef idx="0"/>
          <a:effectRef idx="0"/>
          <a:fontRef idx="minor"/>
        </p:style>
        <p:txBody>
          <a:bodyPr lIns="0" rIns="0" tIns="0" bIns="0" anchor="ctr"/>
          <a:p>
            <a:pPr marL="216000" indent="-2152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Event log </a:t>
            </a:r>
            <a:endParaRPr b="0" lang="en-US" sz="18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Existing process model</a:t>
            </a:r>
            <a:endParaRPr b="0" lang="en-US" sz="18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Repaired process model with good KPI</a:t>
            </a:r>
            <a:endParaRPr b="0" lang="en-US" sz="18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Method</a:t>
            </a:r>
            <a:endParaRPr b="0" lang="en-US" sz="24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Petrinet2Dfg: </a:t>
            </a:r>
            <a:endParaRPr b="0" lang="en-US" sz="18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transform PN to transition system</a:t>
            </a:r>
            <a:endParaRPr b="0" lang="en-US" sz="15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get Dfg relation from transition system</a:t>
            </a:r>
            <a:endParaRPr b="0" lang="en-US" sz="15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Repair Dfg</a:t>
            </a:r>
            <a:endParaRPr b="0" lang="en-US" sz="18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create a matrix to store the direct follow relation of </a:t>
            </a:r>
            <a:endParaRPr b="0" lang="en-US" sz="1500" spc="-1" strike="noStrike">
              <a:latin typeface="Arial"/>
            </a:endParaRPr>
          </a:p>
          <a:p>
            <a:pPr lvl="1" marL="432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existing Dfg, Pos Dfg, and Neg Dfg</a:t>
            </a:r>
            <a:endParaRPr b="0" lang="en-US" sz="1500" spc="-1" strike="noStrike">
              <a:latin typeface="Arial"/>
            </a:endParaRPr>
          </a:p>
          <a:p>
            <a:pPr marL="216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consider the distribution from existing, pos, and neg dfg </a:t>
            </a:r>
            <a:endParaRPr b="0" lang="en-US" sz="1500" spc="-1" strike="noStrike">
              <a:latin typeface="Arial"/>
            </a:endParaRPr>
          </a:p>
          <a:p>
            <a:pPr lvl="1" marL="432000" indent="-21528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of each direct follow relation</a:t>
            </a:r>
            <a:endParaRPr b="0" lang="en-US" sz="1500" spc="-1" strike="noStrike">
              <a:latin typeface="Arial"/>
            </a:endParaRPr>
          </a:p>
          <a:p>
            <a:pPr>
              <a:lnSpc>
                <a:spcPct val="100000"/>
              </a:lnSpc>
              <a:spcBef>
                <a:spcPts val="431"/>
              </a:spcBef>
              <a:spcAft>
                <a:spcPts val="575"/>
              </a:spcAft>
            </a:pPr>
            <a:endParaRPr b="0" lang="en-US" sz="1500" spc="-1" strike="noStrike">
              <a:latin typeface="Arial"/>
            </a:endParaRPr>
          </a:p>
          <a:p>
            <a:pPr>
              <a:lnSpc>
                <a:spcPct val="100000"/>
              </a:lnSpc>
            </a:pPr>
            <a:endParaRPr b="0" lang="en-US" sz="1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p>
            <a:pPr>
              <a:lnSpc>
                <a:spcPct val="100000"/>
              </a:lnSpc>
            </a:pPr>
            <a:r>
              <a:rPr b="1" lang="en-US" sz="3200" spc="-1" strike="noStrike">
                <a:solidFill>
                  <a:srgbClr val="00549f"/>
                </a:solidFill>
                <a:latin typeface="Times New Roman"/>
                <a:ea typeface="DejaVu Sans"/>
              </a:rPr>
              <a:t>Repair Dfg</a:t>
            </a:r>
            <a:endParaRPr b="0" lang="en-US" sz="3200" spc="-1" strike="noStrike">
              <a:latin typeface="Arial"/>
            </a:endParaRPr>
          </a:p>
        </p:txBody>
      </p:sp>
      <p:graphicFrame>
        <p:nvGraphicFramePr>
          <p:cNvPr id="245" name="Table 2"/>
          <p:cNvGraphicFramePr/>
          <p:nvPr/>
        </p:nvGraphicFramePr>
        <p:xfrm>
          <a:off x="6417000" y="1072080"/>
          <a:ext cx="2700000" cy="2258640"/>
        </p:xfrm>
        <a:graphic>
          <a:graphicData uri="http://schemas.openxmlformats.org/drawingml/2006/table">
            <a:tbl>
              <a:tblPr/>
              <a:tblGrid>
                <a:gridCol w="356760"/>
                <a:gridCol w="771120"/>
                <a:gridCol w="771120"/>
                <a:gridCol w="801360"/>
              </a:tblGrid>
              <a:tr h="433080">
                <a:tc>
                  <a:txBody>
                    <a:bodyPr lIns="90000" rIns="90000"/>
                    <a:p>
                      <a:pPr>
                        <a:lnSpc>
                          <a:spcPct val="100000"/>
                        </a:lnSpc>
                      </a:pPr>
                      <a:r>
                        <a:rPr b="0" lang="en-US" sz="1200" spc="-1" strike="noStrike">
                          <a:latin typeface="Arial"/>
                        </a:rPr>
                        <a:t>ID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Existing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Pos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Neg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r>
              <a:tr h="262440">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2440">
                <a:tc>
                  <a:txBody>
                    <a:bodyPr lIns="90000" rIns="90000"/>
                    <a:p>
                      <a:pP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0 </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r>
              <a:tr h="262440">
                <a:tc>
                  <a:txBody>
                    <a:bodyPr lIns="90000" rIns="90000"/>
                    <a:p>
                      <a:pP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1 </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r>
              <a:tr h="262440">
                <a:tc>
                  <a:txBody>
                    <a:bodyPr lIns="90000" rIns="90000"/>
                    <a:p>
                      <a:pP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r>
              <a:tr h="262440">
                <a:tc>
                  <a:txBody>
                    <a:bodyPr lIns="90000" rIns="90000"/>
                    <a:p>
                      <a:pPr>
                        <a:lnSpc>
                          <a:spcPct val="100000"/>
                        </a:lnSpc>
                      </a:pPr>
                      <a:r>
                        <a:rPr b="0" lang="en-US" sz="1200" spc="-1" strike="noStrike">
                          <a:latin typeface="Arial"/>
                        </a:rPr>
                        <a:t>5</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r h="262440">
                <a:tc>
                  <a:txBody>
                    <a:bodyPr lIns="90000" rIns="90000"/>
                    <a:p>
                      <a:pPr>
                        <a:lnSpc>
                          <a:spcPct val="100000"/>
                        </a:lnSpc>
                      </a:pPr>
                      <a:r>
                        <a:rPr b="0" lang="en-US" sz="1200" spc="-1" strike="noStrike">
                          <a:latin typeface="Arial"/>
                        </a:rPr>
                        <a:t>6</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/100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r h="262440">
                <a:tc>
                  <a:txBody>
                    <a:bodyPr lIns="90000" rIns="90000"/>
                    <a:p>
                      <a:pPr>
                        <a:lnSpc>
                          <a:spcPct val="100000"/>
                        </a:lnSpc>
                      </a:pPr>
                      <a:r>
                        <a:rPr b="0" lang="en-US" sz="1200" spc="-1" strike="noStrike">
                          <a:latin typeface="Arial"/>
                        </a:rPr>
                        <a:t>7</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bl>
          </a:graphicData>
        </a:graphic>
      </p:graphicFrame>
      <p:sp>
        <p:nvSpPr>
          <p:cNvPr id="246" name="CustomShape 3"/>
          <p:cNvSpPr/>
          <p:nvPr/>
        </p:nvSpPr>
        <p:spPr>
          <a:xfrm>
            <a:off x="6492240" y="4206240"/>
            <a:ext cx="180000" cy="304560"/>
          </a:xfrm>
          <a:prstGeom prst="rect">
            <a:avLst/>
          </a:prstGeom>
          <a:noFill/>
          <a:ln>
            <a:noFill/>
          </a:ln>
        </p:spPr>
        <p:style>
          <a:lnRef idx="0"/>
          <a:fillRef idx="0"/>
          <a:effectRef idx="0"/>
          <a:fontRef idx="minor"/>
        </p:style>
      </p:sp>
      <p:sp>
        <p:nvSpPr>
          <p:cNvPr id="247" name="CustomShape 4"/>
          <p:cNvSpPr/>
          <p:nvPr/>
        </p:nvSpPr>
        <p:spPr>
          <a:xfrm>
            <a:off x="8961120" y="1737360"/>
            <a:ext cx="180000" cy="304560"/>
          </a:xfrm>
          <a:prstGeom prst="rect">
            <a:avLst/>
          </a:prstGeom>
          <a:noFill/>
          <a:ln>
            <a:noFill/>
          </a:ln>
        </p:spPr>
        <p:style>
          <a:lnRef idx="0"/>
          <a:fillRef idx="0"/>
          <a:effectRef idx="0"/>
          <a:fontRef idx="minor"/>
        </p:style>
      </p:sp>
      <p:sp>
        <p:nvSpPr>
          <p:cNvPr id="248" name="CustomShape 5"/>
          <p:cNvSpPr/>
          <p:nvPr/>
        </p:nvSpPr>
        <p:spPr>
          <a:xfrm>
            <a:off x="182880" y="954720"/>
            <a:ext cx="6838920" cy="5171040"/>
          </a:xfrm>
          <a:prstGeom prst="rect">
            <a:avLst/>
          </a:prstGeom>
          <a:noFill/>
          <a:ln>
            <a:noFill/>
          </a:ln>
        </p:spPr>
        <p:style>
          <a:lnRef idx="0"/>
          <a:fillRef idx="0"/>
          <a:effectRef idx="0"/>
          <a:fontRef idx="minor"/>
        </p:style>
        <p:txBody>
          <a:bodyPr lIns="0" rIns="0" tIns="0" bIns="0"/>
          <a:p>
            <a:pPr marL="216000" indent="-215280">
              <a:lnSpc>
                <a:spcPct val="100000"/>
              </a:lnSpc>
              <a:spcBef>
                <a:spcPts val="289"/>
              </a:spcBef>
              <a:spcAft>
                <a:spcPts val="289"/>
              </a:spcAft>
              <a:buClr>
                <a:srgbClr val="000000"/>
              </a:buClr>
              <a:buSzPct val="45000"/>
              <a:buFont typeface="Wingdings" charset="2"/>
              <a:buChar char=""/>
            </a:pPr>
            <a:r>
              <a:rPr b="1" lang="en-US" sz="2000" spc="-1" strike="noStrike">
                <a:solidFill>
                  <a:srgbClr val="000000"/>
                </a:solidFill>
                <a:latin typeface="Arial"/>
                <a:ea typeface="DejaVu Sans"/>
              </a:rPr>
              <a:t>Case 0&amp;1::</a:t>
            </a:r>
            <a:r>
              <a:rPr b="1" lang="en-US" sz="1600" spc="-1" strike="noStrike">
                <a:solidFill>
                  <a:srgbClr val="000000"/>
                </a:solidFill>
                <a:latin typeface="Arial"/>
                <a:ea typeface="DejaVu Sans"/>
              </a:rPr>
              <a:t> </a:t>
            </a:r>
            <a:endParaRPr b="0" lang="en-US" sz="16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0" lang="en-US" sz="1500" spc="-1" strike="noStrike">
                <a:solidFill>
                  <a:srgbClr val="000000"/>
                </a:solidFill>
                <a:latin typeface="Arial"/>
                <a:ea typeface="DejaVu Sans"/>
              </a:rPr>
              <a:t>no need to consider</a:t>
            </a:r>
            <a:endParaRPr b="0" lang="en-US" sz="15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1" lang="en-US" sz="2000" spc="-1" strike="noStrike">
                <a:solidFill>
                  <a:srgbClr val="000000"/>
                </a:solidFill>
                <a:latin typeface="Arial"/>
                <a:ea typeface="DejaVu Sans"/>
              </a:rPr>
              <a:t>Case 2,3,4::</a:t>
            </a:r>
            <a:r>
              <a:rPr b="0" lang="en-US" sz="2000" spc="-1" strike="noStrike">
                <a:solidFill>
                  <a:srgbClr val="000000"/>
                </a:solidFill>
                <a:latin typeface="Arial"/>
                <a:ea typeface="DejaVu Sans"/>
              </a:rPr>
              <a:t> </a:t>
            </a:r>
            <a:endParaRPr b="0" lang="en-US" sz="20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0" lang="en-US" sz="1600" spc="-1" strike="noStrike">
                <a:solidFill>
                  <a:srgbClr val="000000"/>
                </a:solidFill>
                <a:latin typeface="Arial"/>
                <a:ea typeface="DejaVu Sans"/>
              </a:rPr>
              <a:t>add them into the repaired dfg</a:t>
            </a:r>
            <a:endParaRPr b="0" lang="en-US" sz="16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1" lang="en-US" sz="2000" spc="-1" strike="noStrike">
                <a:solidFill>
                  <a:srgbClr val="000000"/>
                </a:solidFill>
                <a:latin typeface="Arial"/>
                <a:ea typeface="DejaVu Sans"/>
              </a:rPr>
              <a:t>Case 5,6,7::</a:t>
            </a:r>
            <a:endParaRPr b="0" lang="en-US" sz="20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0" lang="en-US" sz="1600" spc="-1" strike="noStrike">
                <a:solidFill>
                  <a:srgbClr val="000000"/>
                </a:solidFill>
                <a:latin typeface="Arial"/>
                <a:ea typeface="DejaVu Sans"/>
              </a:rPr>
              <a:t>consider the distribution of pos, neg and existing dfg</a:t>
            </a:r>
            <a:endParaRPr b="0" lang="en-US" sz="1600" spc="-1" strike="noStrike">
              <a:latin typeface="Arial"/>
            </a:endParaRPr>
          </a:p>
          <a:p>
            <a:pPr lvl="1" marL="432000" indent="-215280">
              <a:lnSpc>
                <a:spcPct val="100000"/>
              </a:lnSpc>
              <a:spcBef>
                <a:spcPts val="289"/>
              </a:spcBef>
              <a:spcAft>
                <a:spcPts val="289"/>
              </a:spcAft>
              <a:buClr>
                <a:srgbClr val="000000"/>
              </a:buClr>
              <a:buSzPct val="45000"/>
              <a:buFont typeface="Wingdings" charset="2"/>
              <a:buChar char=""/>
            </a:pPr>
            <a:r>
              <a:rPr b="0" lang="en-US" sz="1600" spc="-1" strike="noStrike">
                <a:solidFill>
                  <a:srgbClr val="000000"/>
                </a:solidFill>
                <a:latin typeface="Arial"/>
                <a:ea typeface="DejaVu Sans"/>
              </a:rPr>
              <a:t>#(pos + existing) &gt; #neg :: keep df</a:t>
            </a:r>
            <a:endParaRPr b="0" lang="en-US" sz="1600" spc="-1" strike="noStrike">
              <a:latin typeface="Arial"/>
            </a:endParaRPr>
          </a:p>
          <a:p>
            <a:pPr lvl="1" marL="432000" indent="-215280">
              <a:lnSpc>
                <a:spcPct val="100000"/>
              </a:lnSpc>
              <a:spcBef>
                <a:spcPts val="289"/>
              </a:spcBef>
              <a:spcAft>
                <a:spcPts val="289"/>
              </a:spcAft>
              <a:buClr>
                <a:srgbClr val="000000"/>
              </a:buClr>
              <a:buSzPct val="45000"/>
              <a:buFont typeface="Wingdings" charset="2"/>
              <a:buChar char=""/>
            </a:pPr>
            <a:r>
              <a:rPr b="0" lang="en-US" sz="1600" spc="-1" strike="noStrike">
                <a:solidFill>
                  <a:srgbClr val="000000"/>
                </a:solidFill>
                <a:latin typeface="Arial"/>
                <a:ea typeface="DejaVu Sans"/>
              </a:rPr>
              <a:t>#(pos + existing) &lt; #neg :: remove df</a:t>
            </a:r>
            <a:endParaRPr b="0" lang="en-US" sz="1600" spc="-1" strike="noStrike">
              <a:latin typeface="Arial"/>
            </a:endParaRPr>
          </a:p>
          <a:p>
            <a:pPr>
              <a:lnSpc>
                <a:spcPct val="100000"/>
              </a:lnSpc>
              <a:spcBef>
                <a:spcPts val="289"/>
              </a:spcBef>
              <a:spcAft>
                <a:spcPts val="289"/>
              </a:spcAft>
            </a:pPr>
            <a:endParaRPr b="0" lang="en-US" sz="1600" spc="-1" strike="noStrike">
              <a:latin typeface="Arial"/>
            </a:endParaRPr>
          </a:p>
          <a:p>
            <a:pPr marL="216000" indent="-215280">
              <a:lnSpc>
                <a:spcPct val="100000"/>
              </a:lnSpc>
              <a:spcBef>
                <a:spcPts val="289"/>
              </a:spcBef>
              <a:spcAft>
                <a:spcPts val="289"/>
              </a:spcAft>
              <a:buClr>
                <a:srgbClr val="000000"/>
              </a:buClr>
              <a:buSzPct val="45000"/>
              <a:buFont typeface="Wingdings" charset="2"/>
              <a:buChar char=""/>
            </a:pPr>
            <a:r>
              <a:rPr b="0" lang="en-US" sz="1600" spc="-1" strike="noStrike">
                <a:solidFill>
                  <a:srgbClr val="000000"/>
                </a:solidFill>
                <a:latin typeface="Arial"/>
                <a:ea typeface="DejaVu Sans"/>
              </a:rPr>
              <a:t>Assign different weights to existing, pos and neg dfg to address different perspectives</a:t>
            </a:r>
            <a:endParaRPr b="0" lang="en-US" sz="1600" spc="-1" strike="noStrike">
              <a:latin typeface="Arial"/>
            </a:endParaRPr>
          </a:p>
          <a:p>
            <a:pPr lvl="1" marL="432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Eg 1. keep original model  </a:t>
            </a:r>
            <a:endParaRPr b="0" lang="en-US" sz="1200" spc="-1" strike="noStrike">
              <a:latin typeface="Arial"/>
            </a:endParaRPr>
          </a:p>
          <a:p>
            <a:pPr lvl="2" marL="648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Weight(existing)=1.0, Weight(Pos)=0.0,Weight(Neg)=0.0</a:t>
            </a:r>
            <a:endParaRPr b="0" lang="en-US" sz="1200" spc="-1" strike="noStrike">
              <a:latin typeface="Arial"/>
            </a:endParaRPr>
          </a:p>
          <a:p>
            <a:pPr lvl="1" marL="432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Eg 2. generate rediscovery model</a:t>
            </a:r>
            <a:endParaRPr b="0" lang="en-US" sz="1200" spc="-1" strike="noStrike">
              <a:latin typeface="Arial"/>
            </a:endParaRPr>
          </a:p>
          <a:p>
            <a:pPr lvl="2" marL="648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Weight(existing)=0.0, Weight(Pos)=1.0,Weight(Neg)=0.0</a:t>
            </a:r>
            <a:endParaRPr b="0" lang="en-US" sz="1200" spc="-1" strike="noStrike">
              <a:latin typeface="Arial"/>
            </a:endParaRPr>
          </a:p>
          <a:p>
            <a:pPr lvl="1" marL="432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Eg 3. address negative impact</a:t>
            </a:r>
            <a:endParaRPr b="0" lang="en-US" sz="1200" spc="-1" strike="noStrike">
              <a:latin typeface="Arial"/>
            </a:endParaRPr>
          </a:p>
          <a:p>
            <a:pPr lvl="2" marL="648000" indent="-215280">
              <a:lnSpc>
                <a:spcPct val="100000"/>
              </a:lnSpc>
              <a:spcBef>
                <a:spcPts val="289"/>
              </a:spcBef>
              <a:spcAft>
                <a:spcPts val="289"/>
              </a:spcAft>
              <a:buClr>
                <a:srgbClr val="000000"/>
              </a:buClr>
              <a:buSzPct val="45000"/>
              <a:buFont typeface="Wingdings" charset="2"/>
              <a:buChar char=""/>
            </a:pPr>
            <a:r>
              <a:rPr b="0" lang="en-US" sz="1200" spc="-1" strike="noStrike">
                <a:solidFill>
                  <a:srgbClr val="000000"/>
                </a:solidFill>
                <a:latin typeface="Arial"/>
                <a:ea typeface="DejaVu Sans"/>
              </a:rPr>
              <a:t>Weight(existing)=0.5, Weight(Pos)=0.5,Weight(Neg)=1.0</a:t>
            </a:r>
            <a:endParaRPr b="0" lang="en-US" sz="1200" spc="-1" strike="noStrike">
              <a:latin typeface="Arial"/>
            </a:endParaRPr>
          </a:p>
          <a:p>
            <a:pPr>
              <a:lnSpc>
                <a:spcPct val="100000"/>
              </a:lnSpc>
            </a:pP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73600"/>
            <a:ext cx="8228520" cy="54864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00549f"/>
                </a:solidFill>
                <a:latin typeface="Times New Roman"/>
                <a:ea typeface="DejaVu Sans"/>
              </a:rPr>
              <a:t>DemoShow --Dfg</a:t>
            </a:r>
            <a:r>
              <a:rPr b="0" lang="en-US" sz="4400" spc="-1" strike="noStrike">
                <a:solidFill>
                  <a:srgbClr val="00549f"/>
                </a:solidFill>
                <a:latin typeface="Arial"/>
                <a:ea typeface="DejaVu Sans"/>
              </a:rPr>
              <a:t> </a:t>
            </a:r>
            <a:r>
              <a:rPr b="1" lang="en-US" sz="3200" spc="-1" strike="noStrike">
                <a:solidFill>
                  <a:srgbClr val="00549f"/>
                </a:solidFill>
                <a:latin typeface="Times New Roman"/>
                <a:ea typeface="DejaVu Sans"/>
              </a:rPr>
              <a:t>Repair</a:t>
            </a:r>
            <a:r>
              <a:rPr b="0" lang="en-US" sz="4400" spc="-1" strike="noStrike">
                <a:solidFill>
                  <a:srgbClr val="00549f"/>
                </a:solidFill>
                <a:latin typeface="Arial"/>
                <a:ea typeface="DejaVu Sans"/>
              </a:rPr>
              <a:t> </a:t>
            </a:r>
            <a:r>
              <a:rPr b="1" lang="en-US" sz="3200" spc="-1" strike="noStrike">
                <a:solidFill>
                  <a:srgbClr val="00549f"/>
                </a:solidFill>
                <a:latin typeface="Times New Roman"/>
                <a:ea typeface="DejaVu Sans"/>
              </a:rPr>
              <a:t>Plugin</a:t>
            </a:r>
            <a:endParaRPr b="0" lang="en-US" sz="3200" spc="-1" strike="noStrike">
              <a:latin typeface="Arial"/>
            </a:endParaRPr>
          </a:p>
        </p:txBody>
      </p:sp>
      <p:sp>
        <p:nvSpPr>
          <p:cNvPr id="250" name="CustomShape 2"/>
          <p:cNvSpPr/>
          <p:nvPr/>
        </p:nvSpPr>
        <p:spPr>
          <a:xfrm>
            <a:off x="366120" y="1005840"/>
            <a:ext cx="8228520" cy="4479840"/>
          </a:xfrm>
          <a:prstGeom prst="rect">
            <a:avLst/>
          </a:prstGeom>
          <a:noFill/>
          <a:ln>
            <a:noFill/>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65760" y="274320"/>
            <a:ext cx="8228520" cy="639360"/>
          </a:xfrm>
          <a:prstGeom prst="rect">
            <a:avLst/>
          </a:prstGeom>
          <a:noFill/>
          <a:ln>
            <a:noFill/>
          </a:ln>
        </p:spPr>
        <p:style>
          <a:lnRef idx="0"/>
          <a:fillRef idx="0"/>
          <a:effectRef idx="0"/>
          <a:fontRef idx="minor"/>
        </p:style>
        <p:txBody>
          <a:bodyPr lIns="0" rIns="0" tIns="0" bIns="0"/>
          <a:p>
            <a:pPr>
              <a:lnSpc>
                <a:spcPct val="100000"/>
              </a:lnSpc>
            </a:pPr>
            <a:r>
              <a:rPr b="1" lang="en-US" sz="3200" spc="-1" strike="noStrike">
                <a:solidFill>
                  <a:srgbClr val="00549f"/>
                </a:solidFill>
                <a:latin typeface="Times New Roman"/>
                <a:ea typeface="DejaVu Sans"/>
              </a:rPr>
              <a:t>Dfg Method Evaluation </a:t>
            </a:r>
            <a:endParaRPr b="0" lang="en-US" sz="3200" spc="-1" strike="noStrike">
              <a:latin typeface="Arial"/>
            </a:endParaRPr>
          </a:p>
        </p:txBody>
      </p:sp>
      <p:sp>
        <p:nvSpPr>
          <p:cNvPr id="252" name="CustomShape 2"/>
          <p:cNvSpPr/>
          <p:nvPr/>
        </p:nvSpPr>
        <p:spPr>
          <a:xfrm>
            <a:off x="182880" y="960480"/>
            <a:ext cx="82285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Point out some situations which have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5760" y="274320"/>
            <a:ext cx="6396480" cy="45036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Design</a:t>
            </a:r>
            <a:endParaRPr b="0" lang="en-US" sz="3200" spc="-1" strike="noStrike">
              <a:latin typeface="Arial"/>
            </a:endParaRPr>
          </a:p>
        </p:txBody>
      </p:sp>
      <p:sp>
        <p:nvSpPr>
          <p:cNvPr id="254" name="CustomShape 2"/>
          <p:cNvSpPr/>
          <p:nvPr/>
        </p:nvSpPr>
        <p:spPr>
          <a:xfrm>
            <a:off x="457200" y="1005840"/>
            <a:ext cx="8133840" cy="5663160"/>
          </a:xfrm>
          <a:prstGeom prst="rect">
            <a:avLst/>
          </a:prstGeom>
          <a:noFill/>
          <a:ln>
            <a:noFill/>
          </a:ln>
        </p:spPr>
        <p:style>
          <a:lnRef idx="0"/>
          <a:fillRef idx="0"/>
          <a:effectRef idx="0"/>
          <a:fontRef idx="minor"/>
        </p:style>
        <p:txBody>
          <a:bodyPr lIns="90000" rIns="90000" tIns="45000" bIns="45000"/>
          <a:p>
            <a:pPr marL="216000" indent="-21168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Model Generation Methods:</a:t>
            </a:r>
            <a:endParaRPr b="0" lang="en-US" sz="18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Inductive Miner : </a:t>
            </a:r>
            <a:r>
              <a:rPr b="1" lang="en-US" sz="1400" spc="-1" strike="noStrike">
                <a:solidFill>
                  <a:srgbClr val="00549f"/>
                </a:solidFill>
                <a:latin typeface="Times New Roman"/>
                <a:ea typeface="DejaVu Sans"/>
              </a:rPr>
              <a:t>rediscovery</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Repair by Fahland :</a:t>
            </a:r>
            <a:r>
              <a:rPr b="1" lang="en-US" sz="1400" spc="-1" strike="noStrike">
                <a:solidFill>
                  <a:srgbClr val="00549f"/>
                </a:solidFill>
                <a:latin typeface="Times New Roman"/>
                <a:ea typeface="DejaVu Sans"/>
              </a:rPr>
              <a:t> repair</a:t>
            </a:r>
            <a:endParaRPr b="0" lang="en-US" sz="1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Positive &amp; Negative Labeling Methods on Data: </a:t>
            </a:r>
            <a:endParaRPr b="0" lang="en-US" sz="18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Random &amp; Specific Variant</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Labels Overlap &amp; non overlap on Variant</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Distribution</a:t>
            </a:r>
            <a:endParaRPr b="0" lang="en-US" sz="1400" spc="-1" strike="noStrike">
              <a:latin typeface="Arial"/>
            </a:endParaRPr>
          </a:p>
          <a:p>
            <a:pPr marL="216000" indent="-21168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Model Input Set</a:t>
            </a:r>
            <a:endParaRPr b="0" lang="en-US" sz="18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Set : Traces(Pos) &amp; Complements : Traces(Pos) – Traces(Neg)</a:t>
            </a:r>
            <a:endParaRPr b="0" lang="en-US" sz="1400" spc="-1" strike="noStrike">
              <a:latin typeface="Arial"/>
            </a:endParaRPr>
          </a:p>
          <a:p>
            <a:pPr lvl="2" marL="648000" indent="-21168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Complexity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5760" y="182880"/>
            <a:ext cx="8046000" cy="6393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Arial"/>
                <a:ea typeface="DejaVu Sans"/>
              </a:rPr>
              <a:t>Baseline </a:t>
            </a:r>
            <a:endParaRPr b="0" lang="en-US" sz="4400" spc="-1" strike="noStrike">
              <a:latin typeface="Arial"/>
            </a:endParaRPr>
          </a:p>
        </p:txBody>
      </p:sp>
      <p:sp>
        <p:nvSpPr>
          <p:cNvPr id="256" name="CustomShape 2"/>
          <p:cNvSpPr/>
          <p:nvPr/>
        </p:nvSpPr>
        <p:spPr>
          <a:xfrm>
            <a:off x="457200" y="1188720"/>
            <a:ext cx="8228520" cy="43923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What I want to report??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--baseline but only simple baselines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Dfg method, so I can draw sth about it</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1330</TotalTime>
  <Application>LibreOffice/6.0.6.2$Linux_X86_64 LibreOffice_project/00m0$Build-2</Application>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2018-10-05T18:39:53Z</dcterms:modified>
  <cp:revision>802</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