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2" r:id="rId3"/>
    <p:sldId id="285" r:id="rId4"/>
    <p:sldId id="269" r:id="rId5"/>
    <p:sldId id="257" r:id="rId6"/>
    <p:sldId id="260" r:id="rId7"/>
    <p:sldId id="272" r:id="rId8"/>
    <p:sldId id="268" r:id="rId9"/>
    <p:sldId id="264" r:id="rId10"/>
    <p:sldId id="265" r:id="rId11"/>
    <p:sldId id="274" r:id="rId12"/>
    <p:sldId id="277" r:id="rId13"/>
    <p:sldId id="276" r:id="rId14"/>
    <p:sldId id="258" r:id="rId15"/>
    <p:sldId id="259" r:id="rId16"/>
    <p:sldId id="261" r:id="rId17"/>
    <p:sldId id="266" r:id="rId18"/>
    <p:sldId id="278" r:id="rId19"/>
    <p:sldId id="267" r:id="rId20"/>
    <p:sldId id="284" r:id="rId21"/>
    <p:sldId id="273" r:id="rId22"/>
    <p:sldId id="279" r:id="rId23"/>
    <p:sldId id="280" r:id="rId24"/>
    <p:sldId id="281" r:id="rId25"/>
    <p:sldId id="282" r:id="rId26"/>
    <p:sldId id="283" r:id="rId27"/>
    <p:sldId id="275" r:id="rId28"/>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4BAE2F-17AD-427A-A80B-546E4F59C202}" v="10" dt="2024-01-12T00:58:25.8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6" autoAdjust="0"/>
    <p:restoredTop sz="93498" autoAdjust="0"/>
  </p:normalViewPr>
  <p:slideViewPr>
    <p:cSldViewPr snapToGrid="0">
      <p:cViewPr varScale="1">
        <p:scale>
          <a:sx n="81" d="100"/>
          <a:sy n="81" d="100"/>
        </p:scale>
        <p:origin x="9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Scarlata" userId="13ebe63f11293bc6" providerId="LiveId" clId="{4E4BAE2F-17AD-427A-A80B-546E4F59C202}"/>
    <pc:docChg chg="undo custSel addSld modSld sldOrd modNotesMaster">
      <pc:chgData name="Christopher Scarlata" userId="13ebe63f11293bc6" providerId="LiveId" clId="{4E4BAE2F-17AD-427A-A80B-546E4F59C202}" dt="2024-01-12T01:48:32.426" v="283" actId="20577"/>
      <pc:docMkLst>
        <pc:docMk/>
      </pc:docMkLst>
      <pc:sldChg chg="modSp mod">
        <pc:chgData name="Christopher Scarlata" userId="13ebe63f11293bc6" providerId="LiveId" clId="{4E4BAE2F-17AD-427A-A80B-546E4F59C202}" dt="2024-01-12T00:25:27.151" v="74" actId="20577"/>
        <pc:sldMkLst>
          <pc:docMk/>
          <pc:sldMk cId="3572759019" sldId="256"/>
        </pc:sldMkLst>
        <pc:spChg chg="mod">
          <ac:chgData name="Christopher Scarlata" userId="13ebe63f11293bc6" providerId="LiveId" clId="{4E4BAE2F-17AD-427A-A80B-546E4F59C202}" dt="2024-01-12T00:25:27.151" v="74" actId="20577"/>
          <ac:spMkLst>
            <pc:docMk/>
            <pc:sldMk cId="3572759019" sldId="256"/>
            <ac:spMk id="4" creationId="{BBB39B75-88E7-34EF-92FE-A530A5953939}"/>
          </ac:spMkLst>
        </pc:spChg>
      </pc:sldChg>
      <pc:sldChg chg="modSp mod">
        <pc:chgData name="Christopher Scarlata" userId="13ebe63f11293bc6" providerId="LiveId" clId="{4E4BAE2F-17AD-427A-A80B-546E4F59C202}" dt="2024-01-12T01:00:21.694" v="212" actId="20577"/>
        <pc:sldMkLst>
          <pc:docMk/>
          <pc:sldMk cId="1398360304" sldId="257"/>
        </pc:sldMkLst>
        <pc:spChg chg="mod">
          <ac:chgData name="Christopher Scarlata" userId="13ebe63f11293bc6" providerId="LiveId" clId="{4E4BAE2F-17AD-427A-A80B-546E4F59C202}" dt="2024-01-12T01:00:21.694" v="212" actId="20577"/>
          <ac:spMkLst>
            <pc:docMk/>
            <pc:sldMk cId="1398360304" sldId="257"/>
            <ac:spMk id="2" creationId="{590E2570-0929-753F-05BB-A1530F20C739}"/>
          </ac:spMkLst>
        </pc:spChg>
      </pc:sldChg>
      <pc:sldChg chg="modSp mod modNotesTx">
        <pc:chgData name="Christopher Scarlata" userId="13ebe63f11293bc6" providerId="LiveId" clId="{4E4BAE2F-17AD-427A-A80B-546E4F59C202}" dt="2024-01-12T01:01:06.742" v="232" actId="404"/>
        <pc:sldMkLst>
          <pc:docMk/>
          <pc:sldMk cId="3874427306" sldId="260"/>
        </pc:sldMkLst>
        <pc:spChg chg="mod">
          <ac:chgData name="Christopher Scarlata" userId="13ebe63f11293bc6" providerId="LiveId" clId="{4E4BAE2F-17AD-427A-A80B-546E4F59C202}" dt="2024-01-12T01:01:06.742" v="232" actId="404"/>
          <ac:spMkLst>
            <pc:docMk/>
            <pc:sldMk cId="3874427306" sldId="260"/>
            <ac:spMk id="2" creationId="{590E2570-0929-753F-05BB-A1530F20C739}"/>
          </ac:spMkLst>
        </pc:spChg>
      </pc:sldChg>
      <pc:sldChg chg="modSp mod">
        <pc:chgData name="Christopher Scarlata" userId="13ebe63f11293bc6" providerId="LiveId" clId="{4E4BAE2F-17AD-427A-A80B-546E4F59C202}" dt="2024-01-12T00:57:27.479" v="199" actId="14"/>
        <pc:sldMkLst>
          <pc:docMk/>
          <pc:sldMk cId="134783973" sldId="262"/>
        </pc:sldMkLst>
        <pc:spChg chg="mod">
          <ac:chgData name="Christopher Scarlata" userId="13ebe63f11293bc6" providerId="LiveId" clId="{4E4BAE2F-17AD-427A-A80B-546E4F59C202}" dt="2024-01-12T00:57:27.479" v="199" actId="14"/>
          <ac:spMkLst>
            <pc:docMk/>
            <pc:sldMk cId="134783973" sldId="262"/>
            <ac:spMk id="3" creationId="{8E46F3DF-C3E2-35DF-0D00-C0FC40E2A16F}"/>
          </ac:spMkLst>
        </pc:spChg>
      </pc:sldChg>
      <pc:sldChg chg="ord">
        <pc:chgData name="Christopher Scarlata" userId="13ebe63f11293bc6" providerId="LiveId" clId="{4E4BAE2F-17AD-427A-A80B-546E4F59C202}" dt="2024-01-12T01:11:15.770" v="234"/>
        <pc:sldMkLst>
          <pc:docMk/>
          <pc:sldMk cId="2437816987" sldId="273"/>
        </pc:sldMkLst>
      </pc:sldChg>
      <pc:sldChg chg="modSp mod">
        <pc:chgData name="Christopher Scarlata" userId="13ebe63f11293bc6" providerId="LiveId" clId="{4E4BAE2F-17AD-427A-A80B-546E4F59C202}" dt="2024-01-12T01:48:32.426" v="283" actId="20577"/>
        <pc:sldMkLst>
          <pc:docMk/>
          <pc:sldMk cId="326022098" sldId="275"/>
        </pc:sldMkLst>
        <pc:spChg chg="mod">
          <ac:chgData name="Christopher Scarlata" userId="13ebe63f11293bc6" providerId="LiveId" clId="{4E4BAE2F-17AD-427A-A80B-546E4F59C202}" dt="2024-01-12T01:48:32.426" v="283" actId="20577"/>
          <ac:spMkLst>
            <pc:docMk/>
            <pc:sldMk cId="326022098" sldId="275"/>
            <ac:spMk id="3" creationId="{8E46F3DF-C3E2-35DF-0D00-C0FC40E2A16F}"/>
          </ac:spMkLst>
        </pc:spChg>
      </pc:sldChg>
      <pc:sldChg chg="modSp">
        <pc:chgData name="Christopher Scarlata" userId="13ebe63f11293bc6" providerId="LiveId" clId="{4E4BAE2F-17AD-427A-A80B-546E4F59C202}" dt="2024-01-11T23:43:06.082" v="7" actId="208"/>
        <pc:sldMkLst>
          <pc:docMk/>
          <pc:sldMk cId="1890333273" sldId="283"/>
        </pc:sldMkLst>
        <pc:picChg chg="mod">
          <ac:chgData name="Christopher Scarlata" userId="13ebe63f11293bc6" providerId="LiveId" clId="{4E4BAE2F-17AD-427A-A80B-546E4F59C202}" dt="2024-01-11T23:43:06.082" v="7" actId="208"/>
          <ac:picMkLst>
            <pc:docMk/>
            <pc:sldMk cId="1890333273" sldId="283"/>
            <ac:picMk id="6146" creationId="{CCC403EF-F83A-C423-67A3-3B20DE6D1667}"/>
          </ac:picMkLst>
        </pc:picChg>
      </pc:sldChg>
      <pc:sldChg chg="addSp delSp modSp add mod setBg modClrScheme delDesignElem chgLayout">
        <pc:chgData name="Christopher Scarlata" userId="13ebe63f11293bc6" providerId="LiveId" clId="{4E4BAE2F-17AD-427A-A80B-546E4F59C202}" dt="2024-01-12T01:15:41.620" v="239" actId="20577"/>
        <pc:sldMkLst>
          <pc:docMk/>
          <pc:sldMk cId="1372439780" sldId="284"/>
        </pc:sldMkLst>
        <pc:spChg chg="add del mod ord">
          <ac:chgData name="Christopher Scarlata" userId="13ebe63f11293bc6" providerId="LiveId" clId="{4E4BAE2F-17AD-427A-A80B-546E4F59C202}" dt="2024-01-11T23:56:20.442" v="19" actId="478"/>
          <ac:spMkLst>
            <pc:docMk/>
            <pc:sldMk cId="1372439780" sldId="284"/>
            <ac:spMk id="2" creationId="{9659679A-7FBB-04F3-99FF-95ED6C4F3521}"/>
          </ac:spMkLst>
        </pc:spChg>
        <pc:spChg chg="add del mod ord">
          <ac:chgData name="Christopher Scarlata" userId="13ebe63f11293bc6" providerId="LiveId" clId="{4E4BAE2F-17AD-427A-A80B-546E4F59C202}" dt="2024-01-11T23:56:06.286" v="17" actId="478"/>
          <ac:spMkLst>
            <pc:docMk/>
            <pc:sldMk cId="1372439780" sldId="284"/>
            <ac:spMk id="3" creationId="{981A7887-E813-7D26-8F46-293DD7AF8915}"/>
          </ac:spMkLst>
        </pc:spChg>
        <pc:spChg chg="add del mod ord">
          <ac:chgData name="Christopher Scarlata" userId="13ebe63f11293bc6" providerId="LiveId" clId="{4E4BAE2F-17AD-427A-A80B-546E4F59C202}" dt="2024-01-12T00:13:01.473" v="24" actId="700"/>
          <ac:spMkLst>
            <pc:docMk/>
            <pc:sldMk cId="1372439780" sldId="284"/>
            <ac:spMk id="4" creationId="{4891FA75-B957-17A6-6FBE-37E4D8005531}"/>
          </ac:spMkLst>
        </pc:spChg>
        <pc:spChg chg="add del mod ord">
          <ac:chgData name="Christopher Scarlata" userId="13ebe63f11293bc6" providerId="LiveId" clId="{4E4BAE2F-17AD-427A-A80B-546E4F59C202}" dt="2024-01-12T00:12:41.021" v="22"/>
          <ac:spMkLst>
            <pc:docMk/>
            <pc:sldMk cId="1372439780" sldId="284"/>
            <ac:spMk id="5" creationId="{E8502A81-A45A-9E6F-D8C5-A95F228CC4D9}"/>
          </ac:spMkLst>
        </pc:spChg>
        <pc:spChg chg="mod">
          <ac:chgData name="Christopher Scarlata" userId="13ebe63f11293bc6" providerId="LiveId" clId="{4E4BAE2F-17AD-427A-A80B-546E4F59C202}" dt="2024-01-11T23:56:25.484" v="20" actId="6549"/>
          <ac:spMkLst>
            <pc:docMk/>
            <pc:sldMk cId="1372439780" sldId="284"/>
            <ac:spMk id="6" creationId="{821A1C20-64AE-05C3-DA39-B524B5EC71AF}"/>
          </ac:spMkLst>
        </pc:spChg>
        <pc:spChg chg="mod">
          <ac:chgData name="Christopher Scarlata" userId="13ebe63f11293bc6" providerId="LiveId" clId="{4E4BAE2F-17AD-427A-A80B-546E4F59C202}" dt="2024-01-11T23:55:43.835" v="15" actId="6549"/>
          <ac:spMkLst>
            <pc:docMk/>
            <pc:sldMk cId="1372439780" sldId="284"/>
            <ac:spMk id="8" creationId="{2FB210A2-4212-B7AC-2D9D-4810389A43E8}"/>
          </ac:spMkLst>
        </pc:spChg>
        <pc:spChg chg="add mod ord">
          <ac:chgData name="Christopher Scarlata" userId="13ebe63f11293bc6" providerId="LiveId" clId="{4E4BAE2F-17AD-427A-A80B-546E4F59C202}" dt="2024-01-12T00:15:31.553" v="70" actId="26606"/>
          <ac:spMkLst>
            <pc:docMk/>
            <pc:sldMk cId="1372439780" sldId="284"/>
            <ac:spMk id="9" creationId="{B854D91A-A06C-F8E2-4E15-3908C2ED9272}"/>
          </ac:spMkLst>
        </pc:spChg>
        <pc:spChg chg="add mod ord">
          <ac:chgData name="Christopher Scarlata" userId="13ebe63f11293bc6" providerId="LiveId" clId="{4E4BAE2F-17AD-427A-A80B-546E4F59C202}" dt="2024-01-12T01:15:41.620" v="239" actId="20577"/>
          <ac:spMkLst>
            <pc:docMk/>
            <pc:sldMk cId="1372439780" sldId="284"/>
            <ac:spMk id="12" creationId="{E887FD5B-2B9F-3465-38FC-9ABF65D1BF93}"/>
          </ac:spMkLst>
        </pc:spChg>
        <pc:spChg chg="del">
          <ac:chgData name="Christopher Scarlata" userId="13ebe63f11293bc6" providerId="LiveId" clId="{4E4BAE2F-17AD-427A-A80B-546E4F59C202}" dt="2024-01-11T23:54:18.228" v="9"/>
          <ac:spMkLst>
            <pc:docMk/>
            <pc:sldMk cId="1372439780" sldId="284"/>
            <ac:spMk id="16" creationId="{DA2E7C1E-2B5A-4BBA-AE51-1CD8C19309D7}"/>
          </ac:spMkLst>
        </pc:spChg>
        <pc:spChg chg="add">
          <ac:chgData name="Christopher Scarlata" userId="13ebe63f11293bc6" providerId="LiveId" clId="{4E4BAE2F-17AD-427A-A80B-546E4F59C202}" dt="2024-01-12T00:15:31.553" v="70" actId="26606"/>
          <ac:spMkLst>
            <pc:docMk/>
            <pc:sldMk cId="1372439780" sldId="284"/>
            <ac:spMk id="17" creationId="{BCED4D40-4B67-4331-AC48-79B82B4A47D8}"/>
          </ac:spMkLst>
        </pc:spChg>
        <pc:spChg chg="del">
          <ac:chgData name="Christopher Scarlata" userId="13ebe63f11293bc6" providerId="LiveId" clId="{4E4BAE2F-17AD-427A-A80B-546E4F59C202}" dt="2024-01-11T23:54:18.228" v="9"/>
          <ac:spMkLst>
            <pc:docMk/>
            <pc:sldMk cId="1372439780" sldId="284"/>
            <ac:spMk id="18" creationId="{43DF76B1-5174-4FAF-9D19-FFEE98426836}"/>
          </ac:spMkLst>
        </pc:spChg>
        <pc:spChg chg="add">
          <ac:chgData name="Christopher Scarlata" userId="13ebe63f11293bc6" providerId="LiveId" clId="{4E4BAE2F-17AD-427A-A80B-546E4F59C202}" dt="2024-01-12T00:15:31.553" v="70" actId="26606"/>
          <ac:spMkLst>
            <pc:docMk/>
            <pc:sldMk cId="1372439780" sldId="284"/>
            <ac:spMk id="19" creationId="{670CEDEF-4F34-412E-84EE-329C1E936AF5}"/>
          </ac:spMkLst>
        </pc:spChg>
        <pc:graphicFrameChg chg="add mod ord modGraphic">
          <ac:chgData name="Christopher Scarlata" userId="13ebe63f11293bc6" providerId="LiveId" clId="{4E4BAE2F-17AD-427A-A80B-546E4F59C202}" dt="2024-01-12T01:12:35.006" v="238" actId="1076"/>
          <ac:graphicFrameMkLst>
            <pc:docMk/>
            <pc:sldMk cId="1372439780" sldId="284"/>
            <ac:graphicFrameMk id="7" creationId="{73B73B65-8C96-75ED-D653-5AD418C4BEF1}"/>
          </ac:graphicFrameMkLst>
        </pc:graphicFrameChg>
        <pc:graphicFrameChg chg="del">
          <ac:chgData name="Christopher Scarlata" userId="13ebe63f11293bc6" providerId="LiveId" clId="{4E4BAE2F-17AD-427A-A80B-546E4F59C202}" dt="2024-01-11T23:56:09.927" v="18" actId="478"/>
          <ac:graphicFrameMkLst>
            <pc:docMk/>
            <pc:sldMk cId="1372439780" sldId="284"/>
            <ac:graphicFrameMk id="10" creationId="{3B34D074-A388-7245-C514-CEB139ADD151}"/>
          </ac:graphicFrameMkLst>
        </pc:graphicFrameChg>
        <pc:graphicFrameChg chg="del modGraphic">
          <ac:chgData name="Christopher Scarlata" userId="13ebe63f11293bc6" providerId="LiveId" clId="{4E4BAE2F-17AD-427A-A80B-546E4F59C202}" dt="2024-01-11T23:55:35.206" v="14" actId="478"/>
          <ac:graphicFrameMkLst>
            <pc:docMk/>
            <pc:sldMk cId="1372439780" sldId="284"/>
            <ac:graphicFrameMk id="11" creationId="{25A61852-F959-CF43-C7CE-6404FDAA3686}"/>
          </ac:graphicFrameMkLst>
        </pc:graphicFrameChg>
      </pc:sldChg>
      <pc:sldChg chg="addSp delSp modSp new mod setBg">
        <pc:chgData name="Christopher Scarlata" userId="13ebe63f11293bc6" providerId="LiveId" clId="{4E4BAE2F-17AD-427A-A80B-546E4F59C202}" dt="2024-01-12T00:48:15.729" v="153" actId="207"/>
        <pc:sldMkLst>
          <pc:docMk/>
          <pc:sldMk cId="731452842" sldId="285"/>
        </pc:sldMkLst>
        <pc:spChg chg="mod">
          <ac:chgData name="Christopher Scarlata" userId="13ebe63f11293bc6" providerId="LiveId" clId="{4E4BAE2F-17AD-427A-A80B-546E4F59C202}" dt="2024-01-12T00:47:45.657" v="149" actId="26606"/>
          <ac:spMkLst>
            <pc:docMk/>
            <pc:sldMk cId="731452842" sldId="285"/>
            <ac:spMk id="2" creationId="{9358A40A-13F6-716E-7FCE-B6B88E80DB3B}"/>
          </ac:spMkLst>
        </pc:spChg>
        <pc:spChg chg="add del mod">
          <ac:chgData name="Christopher Scarlata" userId="13ebe63f11293bc6" providerId="LiveId" clId="{4E4BAE2F-17AD-427A-A80B-546E4F59C202}" dt="2024-01-12T00:47:45.657" v="149" actId="26606"/>
          <ac:spMkLst>
            <pc:docMk/>
            <pc:sldMk cId="731452842" sldId="285"/>
            <ac:spMk id="3" creationId="{F8C0FED9-8722-B438-E278-F3C44E64422A}"/>
          </ac:spMkLst>
        </pc:spChg>
        <pc:spChg chg="add">
          <ac:chgData name="Christopher Scarlata" userId="13ebe63f11293bc6" providerId="LiveId" clId="{4E4BAE2F-17AD-427A-A80B-546E4F59C202}" dt="2024-01-12T00:47:45.657" v="149" actId="26606"/>
          <ac:spMkLst>
            <pc:docMk/>
            <pc:sldMk cId="731452842" sldId="285"/>
            <ac:spMk id="11" creationId="{52D502E5-F6B4-4D58-B4AE-FC466FF15EE8}"/>
          </ac:spMkLst>
        </pc:spChg>
        <pc:spChg chg="add">
          <ac:chgData name="Christopher Scarlata" userId="13ebe63f11293bc6" providerId="LiveId" clId="{4E4BAE2F-17AD-427A-A80B-546E4F59C202}" dt="2024-01-12T00:47:45.657" v="149" actId="26606"/>
          <ac:spMkLst>
            <pc:docMk/>
            <pc:sldMk cId="731452842" sldId="285"/>
            <ac:spMk id="12" creationId="{53B021B3-DE93-4AB7-8A18-CF5F1CED88B8}"/>
          </ac:spMkLst>
        </pc:spChg>
        <pc:spChg chg="add">
          <ac:chgData name="Christopher Scarlata" userId="13ebe63f11293bc6" providerId="LiveId" clId="{4E4BAE2F-17AD-427A-A80B-546E4F59C202}" dt="2024-01-12T00:47:45.657" v="149" actId="26606"/>
          <ac:spMkLst>
            <pc:docMk/>
            <pc:sldMk cId="731452842" sldId="285"/>
            <ac:spMk id="13" creationId="{9DECDBF4-02B6-4BB4-B65B-B8107AD6A9E8}"/>
          </ac:spMkLst>
        </pc:spChg>
        <pc:graphicFrameChg chg="add del">
          <ac:chgData name="Christopher Scarlata" userId="13ebe63f11293bc6" providerId="LiveId" clId="{4E4BAE2F-17AD-427A-A80B-546E4F59C202}" dt="2024-01-12T00:47:28.129" v="144" actId="26606"/>
          <ac:graphicFrameMkLst>
            <pc:docMk/>
            <pc:sldMk cId="731452842" sldId="285"/>
            <ac:graphicFrameMk id="5" creationId="{DF2BA36C-2926-5953-4BE5-F5C4BEE358D4}"/>
          </ac:graphicFrameMkLst>
        </pc:graphicFrameChg>
        <pc:graphicFrameChg chg="add del">
          <ac:chgData name="Christopher Scarlata" userId="13ebe63f11293bc6" providerId="LiveId" clId="{4E4BAE2F-17AD-427A-A80B-546E4F59C202}" dt="2024-01-12T00:47:31.613" v="146" actId="26606"/>
          <ac:graphicFrameMkLst>
            <pc:docMk/>
            <pc:sldMk cId="731452842" sldId="285"/>
            <ac:graphicFrameMk id="7" creationId="{2C1CAFE2-4612-3916-7225-871DE4ED01D6}"/>
          </ac:graphicFrameMkLst>
        </pc:graphicFrameChg>
        <pc:graphicFrameChg chg="add del">
          <ac:chgData name="Christopher Scarlata" userId="13ebe63f11293bc6" providerId="LiveId" clId="{4E4BAE2F-17AD-427A-A80B-546E4F59C202}" dt="2024-01-12T00:47:45.619" v="148" actId="26606"/>
          <ac:graphicFrameMkLst>
            <pc:docMk/>
            <pc:sldMk cId="731452842" sldId="285"/>
            <ac:graphicFrameMk id="9" creationId="{9D04CA3F-D185-7BDC-209F-46C6023B7108}"/>
          </ac:graphicFrameMkLst>
        </pc:graphicFrameChg>
        <pc:graphicFrameChg chg="add modGraphic">
          <ac:chgData name="Christopher Scarlata" userId="13ebe63f11293bc6" providerId="LiveId" clId="{4E4BAE2F-17AD-427A-A80B-546E4F59C202}" dt="2024-01-12T00:48:15.729" v="153" actId="207"/>
          <ac:graphicFrameMkLst>
            <pc:docMk/>
            <pc:sldMk cId="731452842" sldId="285"/>
            <ac:graphicFrameMk id="14" creationId="{2BD96759-CBD1-C3EE-323C-E913424091AC}"/>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13ebe63f11293bc6/Desktop/Class_Requirements/Excel/Misc.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13ebe63f11293bc6/Desktop/Class_Requirements/Excel/Misc.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13ebe63f11293bc6/Desktop/Class_Requirements/Excel/Misc.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13ebe63f11293bc6/Desktop/Class_Requirements/Excel/Misc.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13ebe63f11293bc6/Desktop/Class_Requirements/Excel/Misc.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'2020'!$B$1</c:f>
              <c:strCache>
                <c:ptCount val="1"/>
                <c:pt idx="0">
                  <c:v>2018</c:v>
                </c:pt>
              </c:strCache>
            </c:strRef>
          </c:tx>
          <c:spPr>
            <a:solidFill>
              <a:schemeClr val="accent1"/>
            </a:solidFill>
            <a:ln>
              <a:noFill/>
            </a:ln>
            <a:effectLst/>
          </c:spPr>
          <c:invertIfNegative val="0"/>
          <c:cat>
            <c:strRef>
              <c:f>'2020'!$A$2:$A$29</c:f>
              <c:strCache>
                <c:ptCount val="28"/>
                <c:pt idx="0">
                  <c:v>Southwest Airlines Co.</c:v>
                </c:pt>
                <c:pt idx="1">
                  <c:v>SkyWest Airlines Inc.</c:v>
                </c:pt>
                <c:pt idx="2">
                  <c:v>Delta Air Lines Inc.</c:v>
                </c:pt>
                <c:pt idx="3">
                  <c:v>American Airlines Inc.</c:v>
                </c:pt>
                <c:pt idx="4">
                  <c:v>United Air Lines Inc.</c:v>
                </c:pt>
                <c:pt idx="5">
                  <c:v>Republic Airlines</c:v>
                </c:pt>
                <c:pt idx="6">
                  <c:v>Endeavor Air Inc.</c:v>
                </c:pt>
                <c:pt idx="7">
                  <c:v>Envoy Air</c:v>
                </c:pt>
                <c:pt idx="8">
                  <c:v>Comair Inc.</c:v>
                </c:pt>
                <c:pt idx="9">
                  <c:v>JetBlue Airways</c:v>
                </c:pt>
                <c:pt idx="10">
                  <c:v>Alaska Airlines Inc.</c:v>
                </c:pt>
                <c:pt idx="11">
                  <c:v>Mesa Airlines Inc.</c:v>
                </c:pt>
                <c:pt idx="12">
                  <c:v>Spirit Air Lines</c:v>
                </c:pt>
                <c:pt idx="13">
                  <c:v>Allegiant Air</c:v>
                </c:pt>
                <c:pt idx="14">
                  <c:v>Horizon Air</c:v>
                </c:pt>
                <c:pt idx="15">
                  <c:v>Frontier Airlines Inc.</c:v>
                </c:pt>
                <c:pt idx="16">
                  <c:v>Capital Cargo International</c:v>
                </c:pt>
                <c:pt idx="17">
                  <c:v>Air Wisconsin Airlines Corp</c:v>
                </c:pt>
                <c:pt idx="18">
                  <c:v>ExpressJet Airlines Inc.</c:v>
                </c:pt>
                <c:pt idx="19">
                  <c:v>Hawaiian Airlines Inc.</c:v>
                </c:pt>
                <c:pt idx="20">
                  <c:v>Go Jet Airlines</c:v>
                </c:pt>
                <c:pt idx="21">
                  <c:v>Commutair</c:v>
                </c:pt>
                <c:pt idx="22">
                  <c:v>Trans States Airlines</c:v>
                </c:pt>
                <c:pt idx="23">
                  <c:v>Compass Airlines</c:v>
                </c:pt>
                <c:pt idx="24">
                  <c:v>Empire Airlines Inc.</c:v>
                </c:pt>
                <c:pt idx="25">
                  <c:v>Virgin America</c:v>
                </c:pt>
                <c:pt idx="26">
                  <c:v>Cape Air</c:v>
                </c:pt>
                <c:pt idx="27">
                  <c:v>Peninsula Airways Inc.</c:v>
                </c:pt>
              </c:strCache>
            </c:strRef>
          </c:cat>
          <c:val>
            <c:numRef>
              <c:f>'2020'!$B$2:$B$29</c:f>
              <c:numCache>
                <c:formatCode>#,##0</c:formatCode>
                <c:ptCount val="28"/>
                <c:pt idx="0">
                  <c:v>1352552</c:v>
                </c:pt>
                <c:pt idx="1">
                  <c:v>531792</c:v>
                </c:pt>
                <c:pt idx="2">
                  <c:v>461718</c:v>
                </c:pt>
                <c:pt idx="3">
                  <c:v>385183</c:v>
                </c:pt>
                <c:pt idx="4">
                  <c:v>621565</c:v>
                </c:pt>
                <c:pt idx="5">
                  <c:v>203529</c:v>
                </c:pt>
                <c:pt idx="6">
                  <c:v>120030</c:v>
                </c:pt>
                <c:pt idx="7">
                  <c:v>127750</c:v>
                </c:pt>
                <c:pt idx="8">
                  <c:v>117132</c:v>
                </c:pt>
                <c:pt idx="9">
                  <c:v>305010</c:v>
                </c:pt>
                <c:pt idx="10">
                  <c:v>184751</c:v>
                </c:pt>
                <c:pt idx="11">
                  <c:v>153697</c:v>
                </c:pt>
                <c:pt idx="12">
                  <c:v>176178</c:v>
                </c:pt>
                <c:pt idx="13">
                  <c:v>96221</c:v>
                </c:pt>
                <c:pt idx="14">
                  <c:v>85245</c:v>
                </c:pt>
                <c:pt idx="15">
                  <c:v>120035</c:v>
                </c:pt>
                <c:pt idx="16">
                  <c:v>44440</c:v>
                </c:pt>
                <c:pt idx="17">
                  <c:v>98763</c:v>
                </c:pt>
                <c:pt idx="18">
                  <c:v>167180</c:v>
                </c:pt>
                <c:pt idx="19">
                  <c:v>83723</c:v>
                </c:pt>
                <c:pt idx="20">
                  <c:v>63498</c:v>
                </c:pt>
                <c:pt idx="21">
                  <c:v>48010</c:v>
                </c:pt>
                <c:pt idx="22">
                  <c:v>66885</c:v>
                </c:pt>
                <c:pt idx="23">
                  <c:v>44898</c:v>
                </c:pt>
                <c:pt idx="24">
                  <c:v>9087</c:v>
                </c:pt>
                <c:pt idx="25">
                  <c:v>17670</c:v>
                </c:pt>
                <c:pt idx="26">
                  <c:v>1661</c:v>
                </c:pt>
                <c:pt idx="27">
                  <c:v>1309</c:v>
                </c:pt>
              </c:numCache>
            </c:numRef>
          </c:val>
          <c:extLst>
            <c:ext xmlns:c16="http://schemas.microsoft.com/office/drawing/2014/chart" uri="{C3380CC4-5D6E-409C-BE32-E72D297353CC}">
              <c16:uniqueId val="{00000000-8E69-4222-B6A3-77D121DE0189}"/>
            </c:ext>
          </c:extLst>
        </c:ser>
        <c:ser>
          <c:idx val="1"/>
          <c:order val="1"/>
          <c:tx>
            <c:strRef>
              <c:f>'2020'!$C$1</c:f>
              <c:strCache>
                <c:ptCount val="1"/>
                <c:pt idx="0">
                  <c:v>2019</c:v>
                </c:pt>
              </c:strCache>
            </c:strRef>
          </c:tx>
          <c:spPr>
            <a:solidFill>
              <a:schemeClr val="accent2"/>
            </a:solidFill>
            <a:ln>
              <a:noFill/>
            </a:ln>
            <a:effectLst/>
          </c:spPr>
          <c:invertIfNegative val="0"/>
          <c:cat>
            <c:strRef>
              <c:f>'2020'!$A$2:$A$29</c:f>
              <c:strCache>
                <c:ptCount val="28"/>
                <c:pt idx="0">
                  <c:v>Southwest Airlines Co.</c:v>
                </c:pt>
                <c:pt idx="1">
                  <c:v>SkyWest Airlines Inc.</c:v>
                </c:pt>
                <c:pt idx="2">
                  <c:v>Delta Air Lines Inc.</c:v>
                </c:pt>
                <c:pt idx="3">
                  <c:v>American Airlines Inc.</c:v>
                </c:pt>
                <c:pt idx="4">
                  <c:v>United Air Lines Inc.</c:v>
                </c:pt>
                <c:pt idx="5">
                  <c:v>Republic Airlines</c:v>
                </c:pt>
                <c:pt idx="6">
                  <c:v>Endeavor Air Inc.</c:v>
                </c:pt>
                <c:pt idx="7">
                  <c:v>Envoy Air</c:v>
                </c:pt>
                <c:pt idx="8">
                  <c:v>Comair Inc.</c:v>
                </c:pt>
                <c:pt idx="9">
                  <c:v>JetBlue Airways</c:v>
                </c:pt>
                <c:pt idx="10">
                  <c:v>Alaska Airlines Inc.</c:v>
                </c:pt>
                <c:pt idx="11">
                  <c:v>Mesa Airlines Inc.</c:v>
                </c:pt>
                <c:pt idx="12">
                  <c:v>Spirit Air Lines</c:v>
                </c:pt>
                <c:pt idx="13">
                  <c:v>Allegiant Air</c:v>
                </c:pt>
                <c:pt idx="14">
                  <c:v>Horizon Air</c:v>
                </c:pt>
                <c:pt idx="15">
                  <c:v>Frontier Airlines Inc.</c:v>
                </c:pt>
                <c:pt idx="16">
                  <c:v>Capital Cargo International</c:v>
                </c:pt>
                <c:pt idx="17">
                  <c:v>Air Wisconsin Airlines Corp</c:v>
                </c:pt>
                <c:pt idx="18">
                  <c:v>ExpressJet Airlines Inc.</c:v>
                </c:pt>
                <c:pt idx="19">
                  <c:v>Hawaiian Airlines Inc.</c:v>
                </c:pt>
                <c:pt idx="20">
                  <c:v>Go Jet Airlines</c:v>
                </c:pt>
                <c:pt idx="21">
                  <c:v>Commutair</c:v>
                </c:pt>
                <c:pt idx="22">
                  <c:v>Trans States Airlines</c:v>
                </c:pt>
                <c:pt idx="23">
                  <c:v>Compass Airlines</c:v>
                </c:pt>
                <c:pt idx="24">
                  <c:v>Empire Airlines Inc.</c:v>
                </c:pt>
                <c:pt idx="25">
                  <c:v>Virgin America</c:v>
                </c:pt>
                <c:pt idx="26">
                  <c:v>Cape Air</c:v>
                </c:pt>
                <c:pt idx="27">
                  <c:v>Peninsula Airways Inc.</c:v>
                </c:pt>
              </c:strCache>
            </c:strRef>
          </c:cat>
          <c:val>
            <c:numRef>
              <c:f>'2020'!$C$2:$C$29</c:f>
              <c:numCache>
                <c:formatCode>#,##0</c:formatCode>
                <c:ptCount val="28"/>
                <c:pt idx="0">
                  <c:v>1363946</c:v>
                </c:pt>
                <c:pt idx="1">
                  <c:v>836755</c:v>
                </c:pt>
                <c:pt idx="2">
                  <c:v>991986</c:v>
                </c:pt>
                <c:pt idx="3">
                  <c:v>946776</c:v>
                </c:pt>
                <c:pt idx="4">
                  <c:v>625910</c:v>
                </c:pt>
                <c:pt idx="5">
                  <c:v>329596</c:v>
                </c:pt>
                <c:pt idx="6">
                  <c:v>257246</c:v>
                </c:pt>
                <c:pt idx="7">
                  <c:v>327084</c:v>
                </c:pt>
                <c:pt idx="8">
                  <c:v>288989</c:v>
                </c:pt>
                <c:pt idx="9">
                  <c:v>297411</c:v>
                </c:pt>
                <c:pt idx="10">
                  <c:v>264817</c:v>
                </c:pt>
                <c:pt idx="11">
                  <c:v>227831</c:v>
                </c:pt>
                <c:pt idx="12">
                  <c:v>204845</c:v>
                </c:pt>
                <c:pt idx="13">
                  <c:v>105305</c:v>
                </c:pt>
                <c:pt idx="14">
                  <c:v>121897</c:v>
                </c:pt>
                <c:pt idx="15">
                  <c:v>135543</c:v>
                </c:pt>
                <c:pt idx="16">
                  <c:v>123054</c:v>
                </c:pt>
                <c:pt idx="17">
                  <c:v>106894</c:v>
                </c:pt>
                <c:pt idx="18">
                  <c:v>134277</c:v>
                </c:pt>
                <c:pt idx="19">
                  <c:v>83891</c:v>
                </c:pt>
                <c:pt idx="20">
                  <c:v>79063</c:v>
                </c:pt>
                <c:pt idx="21">
                  <c:v>58052</c:v>
                </c:pt>
                <c:pt idx="22">
                  <c:v>76000</c:v>
                </c:pt>
                <c:pt idx="23">
                  <c:v>94209</c:v>
                </c:pt>
                <c:pt idx="24">
                  <c:v>8833</c:v>
                </c:pt>
                <c:pt idx="27">
                  <c:v>1474</c:v>
                </c:pt>
              </c:numCache>
            </c:numRef>
          </c:val>
          <c:extLst>
            <c:ext xmlns:c16="http://schemas.microsoft.com/office/drawing/2014/chart" uri="{C3380CC4-5D6E-409C-BE32-E72D297353CC}">
              <c16:uniqueId val="{00000001-8E69-4222-B6A3-77D121DE0189}"/>
            </c:ext>
          </c:extLst>
        </c:ser>
        <c:ser>
          <c:idx val="2"/>
          <c:order val="2"/>
          <c:tx>
            <c:strRef>
              <c:f>'2020'!$D$1</c:f>
              <c:strCache>
                <c:ptCount val="1"/>
                <c:pt idx="0">
                  <c:v>2020</c:v>
                </c:pt>
              </c:strCache>
            </c:strRef>
          </c:tx>
          <c:spPr>
            <a:solidFill>
              <a:schemeClr val="accent3"/>
            </a:solidFill>
            <a:ln>
              <a:noFill/>
            </a:ln>
            <a:effectLst/>
          </c:spPr>
          <c:invertIfNegative val="0"/>
          <c:cat>
            <c:strRef>
              <c:f>'2020'!$A$2:$A$29</c:f>
              <c:strCache>
                <c:ptCount val="28"/>
                <c:pt idx="0">
                  <c:v>Southwest Airlines Co.</c:v>
                </c:pt>
                <c:pt idx="1">
                  <c:v>SkyWest Airlines Inc.</c:v>
                </c:pt>
                <c:pt idx="2">
                  <c:v>Delta Air Lines Inc.</c:v>
                </c:pt>
                <c:pt idx="3">
                  <c:v>American Airlines Inc.</c:v>
                </c:pt>
                <c:pt idx="4">
                  <c:v>United Air Lines Inc.</c:v>
                </c:pt>
                <c:pt idx="5">
                  <c:v>Republic Airlines</c:v>
                </c:pt>
                <c:pt idx="6">
                  <c:v>Endeavor Air Inc.</c:v>
                </c:pt>
                <c:pt idx="7">
                  <c:v>Envoy Air</c:v>
                </c:pt>
                <c:pt idx="8">
                  <c:v>Comair Inc.</c:v>
                </c:pt>
                <c:pt idx="9">
                  <c:v>JetBlue Airways</c:v>
                </c:pt>
                <c:pt idx="10">
                  <c:v>Alaska Airlines Inc.</c:v>
                </c:pt>
                <c:pt idx="11">
                  <c:v>Mesa Airlines Inc.</c:v>
                </c:pt>
                <c:pt idx="12">
                  <c:v>Spirit Air Lines</c:v>
                </c:pt>
                <c:pt idx="13">
                  <c:v>Allegiant Air</c:v>
                </c:pt>
                <c:pt idx="14">
                  <c:v>Horizon Air</c:v>
                </c:pt>
                <c:pt idx="15">
                  <c:v>Frontier Airlines Inc.</c:v>
                </c:pt>
                <c:pt idx="16">
                  <c:v>Capital Cargo International</c:v>
                </c:pt>
                <c:pt idx="17">
                  <c:v>Air Wisconsin Airlines Corp</c:v>
                </c:pt>
                <c:pt idx="18">
                  <c:v>ExpressJet Airlines Inc.</c:v>
                </c:pt>
                <c:pt idx="19">
                  <c:v>Hawaiian Airlines Inc.</c:v>
                </c:pt>
                <c:pt idx="20">
                  <c:v>Go Jet Airlines</c:v>
                </c:pt>
                <c:pt idx="21">
                  <c:v>Commutair</c:v>
                </c:pt>
                <c:pt idx="22">
                  <c:v>Trans States Airlines</c:v>
                </c:pt>
                <c:pt idx="23">
                  <c:v>Compass Airlines</c:v>
                </c:pt>
                <c:pt idx="24">
                  <c:v>Empire Airlines Inc.</c:v>
                </c:pt>
                <c:pt idx="25">
                  <c:v>Virgin America</c:v>
                </c:pt>
                <c:pt idx="26">
                  <c:v>Cape Air</c:v>
                </c:pt>
                <c:pt idx="27">
                  <c:v>Peninsula Airways Inc.</c:v>
                </c:pt>
              </c:strCache>
            </c:strRef>
          </c:cat>
          <c:val>
            <c:numRef>
              <c:f>'2020'!$D$2:$D$29</c:f>
              <c:numCache>
                <c:formatCode>#,##0</c:formatCode>
                <c:ptCount val="28"/>
                <c:pt idx="0">
                  <c:v>961276</c:v>
                </c:pt>
                <c:pt idx="1">
                  <c:v>596986</c:v>
                </c:pt>
                <c:pt idx="2">
                  <c:v>581101</c:v>
                </c:pt>
                <c:pt idx="3">
                  <c:v>569806</c:v>
                </c:pt>
                <c:pt idx="4">
                  <c:v>308217</c:v>
                </c:pt>
                <c:pt idx="5">
                  <c:v>219772</c:v>
                </c:pt>
                <c:pt idx="6">
                  <c:v>211457</c:v>
                </c:pt>
                <c:pt idx="7">
                  <c:v>211435</c:v>
                </c:pt>
                <c:pt idx="8">
                  <c:v>192613</c:v>
                </c:pt>
                <c:pt idx="9">
                  <c:v>144163</c:v>
                </c:pt>
                <c:pt idx="10">
                  <c:v>138226</c:v>
                </c:pt>
                <c:pt idx="11">
                  <c:v>135927</c:v>
                </c:pt>
                <c:pt idx="12">
                  <c:v>135102</c:v>
                </c:pt>
                <c:pt idx="13">
                  <c:v>98489</c:v>
                </c:pt>
                <c:pt idx="14">
                  <c:v>96063</c:v>
                </c:pt>
                <c:pt idx="15">
                  <c:v>91175</c:v>
                </c:pt>
                <c:pt idx="16">
                  <c:v>72359</c:v>
                </c:pt>
                <c:pt idx="17">
                  <c:v>53989</c:v>
                </c:pt>
                <c:pt idx="18">
                  <c:v>52212</c:v>
                </c:pt>
                <c:pt idx="19">
                  <c:v>40414</c:v>
                </c:pt>
                <c:pt idx="20">
                  <c:v>38989</c:v>
                </c:pt>
                <c:pt idx="21">
                  <c:v>32953</c:v>
                </c:pt>
                <c:pt idx="22">
                  <c:v>18705</c:v>
                </c:pt>
                <c:pt idx="23">
                  <c:v>15878</c:v>
                </c:pt>
                <c:pt idx="24">
                  <c:v>5090</c:v>
                </c:pt>
              </c:numCache>
            </c:numRef>
          </c:val>
          <c:extLst>
            <c:ext xmlns:c16="http://schemas.microsoft.com/office/drawing/2014/chart" uri="{C3380CC4-5D6E-409C-BE32-E72D297353CC}">
              <c16:uniqueId val="{00000002-8E69-4222-B6A3-77D121DE0189}"/>
            </c:ext>
          </c:extLst>
        </c:ser>
        <c:ser>
          <c:idx val="3"/>
          <c:order val="3"/>
          <c:tx>
            <c:strRef>
              <c:f>'2020'!$E$1</c:f>
              <c:strCache>
                <c:ptCount val="1"/>
                <c:pt idx="0">
                  <c:v>2021</c:v>
                </c:pt>
              </c:strCache>
            </c:strRef>
          </c:tx>
          <c:spPr>
            <a:solidFill>
              <a:schemeClr val="accent4"/>
            </a:solidFill>
            <a:ln>
              <a:noFill/>
            </a:ln>
            <a:effectLst/>
          </c:spPr>
          <c:invertIfNegative val="0"/>
          <c:cat>
            <c:strRef>
              <c:f>'2020'!$A$2:$A$29</c:f>
              <c:strCache>
                <c:ptCount val="28"/>
                <c:pt idx="0">
                  <c:v>Southwest Airlines Co.</c:v>
                </c:pt>
                <c:pt idx="1">
                  <c:v>SkyWest Airlines Inc.</c:v>
                </c:pt>
                <c:pt idx="2">
                  <c:v>Delta Air Lines Inc.</c:v>
                </c:pt>
                <c:pt idx="3">
                  <c:v>American Airlines Inc.</c:v>
                </c:pt>
                <c:pt idx="4">
                  <c:v>United Air Lines Inc.</c:v>
                </c:pt>
                <c:pt idx="5">
                  <c:v>Republic Airlines</c:v>
                </c:pt>
                <c:pt idx="6">
                  <c:v>Endeavor Air Inc.</c:v>
                </c:pt>
                <c:pt idx="7">
                  <c:v>Envoy Air</c:v>
                </c:pt>
                <c:pt idx="8">
                  <c:v>Comair Inc.</c:v>
                </c:pt>
                <c:pt idx="9">
                  <c:v>JetBlue Airways</c:v>
                </c:pt>
                <c:pt idx="10">
                  <c:v>Alaska Airlines Inc.</c:v>
                </c:pt>
                <c:pt idx="11">
                  <c:v>Mesa Airlines Inc.</c:v>
                </c:pt>
                <c:pt idx="12">
                  <c:v>Spirit Air Lines</c:v>
                </c:pt>
                <c:pt idx="13">
                  <c:v>Allegiant Air</c:v>
                </c:pt>
                <c:pt idx="14">
                  <c:v>Horizon Air</c:v>
                </c:pt>
                <c:pt idx="15">
                  <c:v>Frontier Airlines Inc.</c:v>
                </c:pt>
                <c:pt idx="16">
                  <c:v>Capital Cargo International</c:v>
                </c:pt>
                <c:pt idx="17">
                  <c:v>Air Wisconsin Airlines Corp</c:v>
                </c:pt>
                <c:pt idx="18">
                  <c:v>ExpressJet Airlines Inc.</c:v>
                </c:pt>
                <c:pt idx="19">
                  <c:v>Hawaiian Airlines Inc.</c:v>
                </c:pt>
                <c:pt idx="20">
                  <c:v>Go Jet Airlines</c:v>
                </c:pt>
                <c:pt idx="21">
                  <c:v>Commutair</c:v>
                </c:pt>
                <c:pt idx="22">
                  <c:v>Trans States Airlines</c:v>
                </c:pt>
                <c:pt idx="23">
                  <c:v>Compass Airlines</c:v>
                </c:pt>
                <c:pt idx="24">
                  <c:v>Empire Airlines Inc.</c:v>
                </c:pt>
                <c:pt idx="25">
                  <c:v>Virgin America</c:v>
                </c:pt>
                <c:pt idx="26">
                  <c:v>Cape Air</c:v>
                </c:pt>
                <c:pt idx="27">
                  <c:v>Peninsula Airways Inc.</c:v>
                </c:pt>
              </c:strCache>
            </c:strRef>
          </c:cat>
          <c:val>
            <c:numRef>
              <c:f>'2020'!$E$2:$E$29</c:f>
              <c:numCache>
                <c:formatCode>#,##0</c:formatCode>
                <c:ptCount val="28"/>
                <c:pt idx="0">
                  <c:v>1064640</c:v>
                </c:pt>
                <c:pt idx="1">
                  <c:v>753343</c:v>
                </c:pt>
                <c:pt idx="2">
                  <c:v>747998</c:v>
                </c:pt>
                <c:pt idx="3">
                  <c:v>736399</c:v>
                </c:pt>
                <c:pt idx="4">
                  <c:v>446837</c:v>
                </c:pt>
                <c:pt idx="5">
                  <c:v>332926</c:v>
                </c:pt>
                <c:pt idx="6">
                  <c:v>266867</c:v>
                </c:pt>
                <c:pt idx="7">
                  <c:v>255751</c:v>
                </c:pt>
                <c:pt idx="8">
                  <c:v>222602</c:v>
                </c:pt>
                <c:pt idx="9">
                  <c:v>202702</c:v>
                </c:pt>
                <c:pt idx="10">
                  <c:v>188955</c:v>
                </c:pt>
                <c:pt idx="11">
                  <c:v>159789</c:v>
                </c:pt>
                <c:pt idx="12">
                  <c:v>191361</c:v>
                </c:pt>
                <c:pt idx="13">
                  <c:v>115881</c:v>
                </c:pt>
                <c:pt idx="14">
                  <c:v>111628</c:v>
                </c:pt>
                <c:pt idx="15">
                  <c:v>137142</c:v>
                </c:pt>
                <c:pt idx="16">
                  <c:v>99331</c:v>
                </c:pt>
                <c:pt idx="17">
                  <c:v>80256</c:v>
                </c:pt>
                <c:pt idx="19">
                  <c:v>60542</c:v>
                </c:pt>
                <c:pt idx="20">
                  <c:v>60143</c:v>
                </c:pt>
                <c:pt idx="21">
                  <c:v>76666</c:v>
                </c:pt>
                <c:pt idx="24">
                  <c:v>112</c:v>
                </c:pt>
              </c:numCache>
            </c:numRef>
          </c:val>
          <c:extLst>
            <c:ext xmlns:c16="http://schemas.microsoft.com/office/drawing/2014/chart" uri="{C3380CC4-5D6E-409C-BE32-E72D297353CC}">
              <c16:uniqueId val="{00000003-8E69-4222-B6A3-77D121DE0189}"/>
            </c:ext>
          </c:extLst>
        </c:ser>
        <c:ser>
          <c:idx val="4"/>
          <c:order val="4"/>
          <c:tx>
            <c:strRef>
              <c:f>'2020'!$F$1</c:f>
              <c:strCache>
                <c:ptCount val="1"/>
                <c:pt idx="0">
                  <c:v>2022</c:v>
                </c:pt>
              </c:strCache>
            </c:strRef>
          </c:tx>
          <c:spPr>
            <a:solidFill>
              <a:schemeClr val="accent5"/>
            </a:solidFill>
            <a:ln>
              <a:noFill/>
            </a:ln>
            <a:effectLst/>
          </c:spPr>
          <c:invertIfNegative val="0"/>
          <c:cat>
            <c:strRef>
              <c:f>'2020'!$A$2:$A$29</c:f>
              <c:strCache>
                <c:ptCount val="28"/>
                <c:pt idx="0">
                  <c:v>Southwest Airlines Co.</c:v>
                </c:pt>
                <c:pt idx="1">
                  <c:v>SkyWest Airlines Inc.</c:v>
                </c:pt>
                <c:pt idx="2">
                  <c:v>Delta Air Lines Inc.</c:v>
                </c:pt>
                <c:pt idx="3">
                  <c:v>American Airlines Inc.</c:v>
                </c:pt>
                <c:pt idx="4">
                  <c:v>United Air Lines Inc.</c:v>
                </c:pt>
                <c:pt idx="5">
                  <c:v>Republic Airlines</c:v>
                </c:pt>
                <c:pt idx="6">
                  <c:v>Endeavor Air Inc.</c:v>
                </c:pt>
                <c:pt idx="7">
                  <c:v>Envoy Air</c:v>
                </c:pt>
                <c:pt idx="8">
                  <c:v>Comair Inc.</c:v>
                </c:pt>
                <c:pt idx="9">
                  <c:v>JetBlue Airways</c:v>
                </c:pt>
                <c:pt idx="10">
                  <c:v>Alaska Airlines Inc.</c:v>
                </c:pt>
                <c:pt idx="11">
                  <c:v>Mesa Airlines Inc.</c:v>
                </c:pt>
                <c:pt idx="12">
                  <c:v>Spirit Air Lines</c:v>
                </c:pt>
                <c:pt idx="13">
                  <c:v>Allegiant Air</c:v>
                </c:pt>
                <c:pt idx="14">
                  <c:v>Horizon Air</c:v>
                </c:pt>
                <c:pt idx="15">
                  <c:v>Frontier Airlines Inc.</c:v>
                </c:pt>
                <c:pt idx="16">
                  <c:v>Capital Cargo International</c:v>
                </c:pt>
                <c:pt idx="17">
                  <c:v>Air Wisconsin Airlines Corp</c:v>
                </c:pt>
                <c:pt idx="18">
                  <c:v>ExpressJet Airlines Inc.</c:v>
                </c:pt>
                <c:pt idx="19">
                  <c:v>Hawaiian Airlines Inc.</c:v>
                </c:pt>
                <c:pt idx="20">
                  <c:v>Go Jet Airlines</c:v>
                </c:pt>
                <c:pt idx="21">
                  <c:v>Commutair</c:v>
                </c:pt>
                <c:pt idx="22">
                  <c:v>Trans States Airlines</c:v>
                </c:pt>
                <c:pt idx="23">
                  <c:v>Compass Airlines</c:v>
                </c:pt>
                <c:pt idx="24">
                  <c:v>Empire Airlines Inc.</c:v>
                </c:pt>
                <c:pt idx="25">
                  <c:v>Virgin America</c:v>
                </c:pt>
                <c:pt idx="26">
                  <c:v>Cape Air</c:v>
                </c:pt>
                <c:pt idx="27">
                  <c:v>Peninsula Airways Inc.</c:v>
                </c:pt>
              </c:strCache>
            </c:strRef>
          </c:cat>
          <c:val>
            <c:numRef>
              <c:f>'2020'!$F$2:$F$29</c:f>
              <c:numCache>
                <c:formatCode>#,##0</c:formatCode>
                <c:ptCount val="28"/>
                <c:pt idx="0">
                  <c:v>731925</c:v>
                </c:pt>
                <c:pt idx="1">
                  <c:v>440807</c:v>
                </c:pt>
                <c:pt idx="2">
                  <c:v>512114</c:v>
                </c:pt>
                <c:pt idx="3">
                  <c:v>495953</c:v>
                </c:pt>
                <c:pt idx="4">
                  <c:v>352009</c:v>
                </c:pt>
                <c:pt idx="5">
                  <c:v>197881</c:v>
                </c:pt>
                <c:pt idx="6">
                  <c:v>142624</c:v>
                </c:pt>
                <c:pt idx="7">
                  <c:v>150758</c:v>
                </c:pt>
                <c:pt idx="8">
                  <c:v>135884</c:v>
                </c:pt>
                <c:pt idx="9">
                  <c:v>156793</c:v>
                </c:pt>
                <c:pt idx="10">
                  <c:v>129510</c:v>
                </c:pt>
                <c:pt idx="11">
                  <c:v>71972</c:v>
                </c:pt>
                <c:pt idx="12">
                  <c:v>129208</c:v>
                </c:pt>
                <c:pt idx="13">
                  <c:v>73504</c:v>
                </c:pt>
                <c:pt idx="14">
                  <c:v>56320</c:v>
                </c:pt>
                <c:pt idx="15">
                  <c:v>86557</c:v>
                </c:pt>
                <c:pt idx="16">
                  <c:v>52827</c:v>
                </c:pt>
                <c:pt idx="17">
                  <c:v>40300</c:v>
                </c:pt>
                <c:pt idx="19">
                  <c:v>42212</c:v>
                </c:pt>
                <c:pt idx="20">
                  <c:v>34793</c:v>
                </c:pt>
                <c:pt idx="21">
                  <c:v>44367</c:v>
                </c:pt>
              </c:numCache>
            </c:numRef>
          </c:val>
          <c:extLst>
            <c:ext xmlns:c16="http://schemas.microsoft.com/office/drawing/2014/chart" uri="{C3380CC4-5D6E-409C-BE32-E72D297353CC}">
              <c16:uniqueId val="{00000004-8E69-4222-B6A3-77D121DE0189}"/>
            </c:ext>
          </c:extLst>
        </c:ser>
        <c:dLbls>
          <c:showLegendKey val="0"/>
          <c:showVal val="0"/>
          <c:showCatName val="0"/>
          <c:showSerName val="0"/>
          <c:showPercent val="0"/>
          <c:showBubbleSize val="0"/>
        </c:dLbls>
        <c:gapWidth val="219"/>
        <c:overlap val="-27"/>
        <c:axId val="150904383"/>
        <c:axId val="13226671"/>
      </c:barChart>
      <c:catAx>
        <c:axId val="150904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26671"/>
        <c:crosses val="autoZero"/>
        <c:auto val="1"/>
        <c:lblAlgn val="ctr"/>
        <c:lblOffset val="100"/>
        <c:noMultiLvlLbl val="0"/>
      </c:catAx>
      <c:valAx>
        <c:axId val="1322667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9043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'2020'!$A$2:$A$29</c:f>
              <c:strCache>
                <c:ptCount val="28"/>
                <c:pt idx="0">
                  <c:v>Southwest Airlines Co.</c:v>
                </c:pt>
                <c:pt idx="1">
                  <c:v>SkyWest Airlines Inc.</c:v>
                </c:pt>
                <c:pt idx="2">
                  <c:v>Delta Air Lines Inc.</c:v>
                </c:pt>
                <c:pt idx="3">
                  <c:v>American Airlines Inc.</c:v>
                </c:pt>
                <c:pt idx="4">
                  <c:v>United Air Lines Inc.</c:v>
                </c:pt>
                <c:pt idx="5">
                  <c:v>Republic Airlines</c:v>
                </c:pt>
                <c:pt idx="6">
                  <c:v>Endeavor Air Inc.</c:v>
                </c:pt>
                <c:pt idx="7">
                  <c:v>Envoy Air</c:v>
                </c:pt>
                <c:pt idx="8">
                  <c:v>Comair Inc.</c:v>
                </c:pt>
                <c:pt idx="9">
                  <c:v>JetBlue Airways</c:v>
                </c:pt>
                <c:pt idx="10">
                  <c:v>Alaska Airlines Inc.</c:v>
                </c:pt>
                <c:pt idx="11">
                  <c:v>Mesa Airlines Inc.</c:v>
                </c:pt>
                <c:pt idx="12">
                  <c:v>Spirit Air Lines</c:v>
                </c:pt>
                <c:pt idx="13">
                  <c:v>Allegiant Air</c:v>
                </c:pt>
                <c:pt idx="14">
                  <c:v>Horizon Air</c:v>
                </c:pt>
                <c:pt idx="15">
                  <c:v>Frontier Airlines Inc.</c:v>
                </c:pt>
                <c:pt idx="16">
                  <c:v>Capital Cargo International</c:v>
                </c:pt>
                <c:pt idx="17">
                  <c:v>Air Wisconsin Airlines Corp</c:v>
                </c:pt>
                <c:pt idx="18">
                  <c:v>ExpressJet Airlines Inc.</c:v>
                </c:pt>
                <c:pt idx="19">
                  <c:v>Hawaiian Airlines Inc.</c:v>
                </c:pt>
                <c:pt idx="20">
                  <c:v>Go Jet Airlines</c:v>
                </c:pt>
                <c:pt idx="21">
                  <c:v>Commutair</c:v>
                </c:pt>
                <c:pt idx="22">
                  <c:v>Trans States Airlines</c:v>
                </c:pt>
                <c:pt idx="23">
                  <c:v>Compass Airlines</c:v>
                </c:pt>
                <c:pt idx="24">
                  <c:v>Empire Airlines Inc.</c:v>
                </c:pt>
                <c:pt idx="25">
                  <c:v>Virgin America</c:v>
                </c:pt>
                <c:pt idx="26">
                  <c:v>Cape Air</c:v>
                </c:pt>
                <c:pt idx="27">
                  <c:v>Peninsula Airways Inc.</c:v>
                </c:pt>
              </c:strCache>
            </c:strRef>
          </c:cat>
          <c:val>
            <c:numRef>
              <c:f>'2020'!$G$2:$G$29</c:f>
              <c:numCache>
                <c:formatCode>#,##0</c:formatCode>
                <c:ptCount val="28"/>
                <c:pt idx="0">
                  <c:v>5474339</c:v>
                </c:pt>
                <c:pt idx="1">
                  <c:v>3159683</c:v>
                </c:pt>
                <c:pt idx="2">
                  <c:v>3294917</c:v>
                </c:pt>
                <c:pt idx="3">
                  <c:v>3134117</c:v>
                </c:pt>
                <c:pt idx="4">
                  <c:v>2354538</c:v>
                </c:pt>
                <c:pt idx="5">
                  <c:v>1283704</c:v>
                </c:pt>
                <c:pt idx="6">
                  <c:v>998224</c:v>
                </c:pt>
                <c:pt idx="7">
                  <c:v>1072778</c:v>
                </c:pt>
                <c:pt idx="8">
                  <c:v>957220</c:v>
                </c:pt>
                <c:pt idx="9">
                  <c:v>1106079</c:v>
                </c:pt>
                <c:pt idx="10">
                  <c:v>906259</c:v>
                </c:pt>
                <c:pt idx="11">
                  <c:v>749216</c:v>
                </c:pt>
                <c:pt idx="12">
                  <c:v>836694</c:v>
                </c:pt>
                <c:pt idx="13">
                  <c:v>489400</c:v>
                </c:pt>
                <c:pt idx="14">
                  <c:v>471153</c:v>
                </c:pt>
                <c:pt idx="15">
                  <c:v>570452</c:v>
                </c:pt>
                <c:pt idx="16">
                  <c:v>392011</c:v>
                </c:pt>
                <c:pt idx="17">
                  <c:v>380202</c:v>
                </c:pt>
                <c:pt idx="18">
                  <c:v>353669</c:v>
                </c:pt>
                <c:pt idx="19">
                  <c:v>310782</c:v>
                </c:pt>
                <c:pt idx="20">
                  <c:v>276486</c:v>
                </c:pt>
                <c:pt idx="21">
                  <c:v>260048</c:v>
                </c:pt>
                <c:pt idx="22">
                  <c:v>161590</c:v>
                </c:pt>
                <c:pt idx="23">
                  <c:v>154985</c:v>
                </c:pt>
                <c:pt idx="24">
                  <c:v>23122</c:v>
                </c:pt>
                <c:pt idx="25">
                  <c:v>17670</c:v>
                </c:pt>
                <c:pt idx="26">
                  <c:v>1661</c:v>
                </c:pt>
                <c:pt idx="27">
                  <c:v>2783</c:v>
                </c:pt>
              </c:numCache>
            </c:numRef>
          </c:val>
          <c:extLst>
            <c:ext xmlns:c16="http://schemas.microsoft.com/office/drawing/2014/chart" uri="{C3380CC4-5D6E-409C-BE32-E72D297353CC}">
              <c16:uniqueId val="{00000000-2714-4F35-8CE4-87137B3B383C}"/>
            </c:ext>
          </c:extLst>
        </c:ser>
        <c:dLbls>
          <c:showLegendKey val="0"/>
          <c:showVal val="0"/>
          <c:showCatName val="0"/>
          <c:showSerName val="0"/>
          <c:showPercent val="0"/>
          <c:showBubbleSize val="0"/>
        </c:dLbls>
        <c:gapWidth val="219"/>
        <c:overlap val="-27"/>
        <c:axId val="147897247"/>
        <c:axId val="147613423"/>
      </c:barChart>
      <c:catAx>
        <c:axId val="147897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613423"/>
        <c:crosses val="autoZero"/>
        <c:auto val="1"/>
        <c:lblAlgn val="ctr"/>
        <c:lblOffset val="100"/>
        <c:noMultiLvlLbl val="0"/>
      </c:catAx>
      <c:valAx>
        <c:axId val="14761342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897247"/>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'2021'!$A$2</c:f>
              <c:strCache>
                <c:ptCount val="1"/>
                <c:pt idx="0">
                  <c:v>Non-Cancelled</c:v>
                </c:pt>
              </c:strCache>
            </c:strRef>
          </c:tx>
          <c:spPr>
            <a:solidFill>
              <a:schemeClr val="accent1"/>
            </a:solidFill>
            <a:ln>
              <a:noFill/>
            </a:ln>
            <a:effectLst/>
          </c:spPr>
          <c:invertIfNegative val="0"/>
          <c:cat>
            <c:numRef>
              <c:f>'2021'!$B$1:$F$1</c:f>
              <c:numCache>
                <c:formatCode>General</c:formatCode>
                <c:ptCount val="5"/>
                <c:pt idx="0">
                  <c:v>2018</c:v>
                </c:pt>
                <c:pt idx="1">
                  <c:v>2019</c:v>
                </c:pt>
                <c:pt idx="2">
                  <c:v>2020</c:v>
                </c:pt>
                <c:pt idx="3">
                  <c:v>2021</c:v>
                </c:pt>
                <c:pt idx="4">
                  <c:v>2022</c:v>
                </c:pt>
              </c:numCache>
            </c:numRef>
          </c:cat>
          <c:val>
            <c:numRef>
              <c:f>'2021'!$B$2:$F$2</c:f>
              <c:numCache>
                <c:formatCode>_(* #,##0_);_(* \(#,##0\);_(* "-"??_);_(@_)</c:formatCode>
                <c:ptCount val="5"/>
                <c:pt idx="0">
                  <c:v>5601139</c:v>
                </c:pt>
                <c:pt idx="1">
                  <c:v>7938055</c:v>
                </c:pt>
                <c:pt idx="2">
                  <c:v>4721342</c:v>
                </c:pt>
                <c:pt idx="3">
                  <c:v>6200853</c:v>
                </c:pt>
                <c:pt idx="4">
                  <c:v>3955126</c:v>
                </c:pt>
              </c:numCache>
            </c:numRef>
          </c:val>
          <c:extLst>
            <c:ext xmlns:c16="http://schemas.microsoft.com/office/drawing/2014/chart" uri="{C3380CC4-5D6E-409C-BE32-E72D297353CC}">
              <c16:uniqueId val="{00000000-FF53-4500-8894-54D2C54A9CEF}"/>
            </c:ext>
          </c:extLst>
        </c:ser>
        <c:ser>
          <c:idx val="1"/>
          <c:order val="1"/>
          <c:tx>
            <c:strRef>
              <c:f>'2021'!$A$3</c:f>
              <c:strCache>
                <c:ptCount val="1"/>
                <c:pt idx="0">
                  <c:v>Cancelled</c:v>
                </c:pt>
              </c:strCache>
            </c:strRef>
          </c:tx>
          <c:spPr>
            <a:solidFill>
              <a:schemeClr val="accent2"/>
            </a:solidFill>
            <a:ln>
              <a:noFill/>
            </a:ln>
            <a:effectLst/>
          </c:spPr>
          <c:invertIfNegative val="0"/>
          <c:cat>
            <c:numRef>
              <c:f>'2021'!$B$1:$F$1</c:f>
              <c:numCache>
                <c:formatCode>General</c:formatCode>
                <c:ptCount val="5"/>
                <c:pt idx="0">
                  <c:v>2018</c:v>
                </c:pt>
                <c:pt idx="1">
                  <c:v>2019</c:v>
                </c:pt>
                <c:pt idx="2">
                  <c:v>2020</c:v>
                </c:pt>
                <c:pt idx="3">
                  <c:v>2021</c:v>
                </c:pt>
                <c:pt idx="4">
                  <c:v>2022</c:v>
                </c:pt>
              </c:numCache>
            </c:numRef>
          </c:cat>
          <c:val>
            <c:numRef>
              <c:f>'2021'!$B$3:$F$3</c:f>
              <c:numCache>
                <c:formatCode>_(* #,##0_);_(* \(#,##0\);_(* "-"??_);_(@_)</c:formatCode>
                <c:ptCount val="5"/>
                <c:pt idx="0">
                  <c:v>88373</c:v>
                </c:pt>
                <c:pt idx="1">
                  <c:v>153629</c:v>
                </c:pt>
                <c:pt idx="2">
                  <c:v>301055</c:v>
                </c:pt>
                <c:pt idx="3">
                  <c:v>111018</c:v>
                </c:pt>
                <c:pt idx="4">
                  <c:v>123192</c:v>
                </c:pt>
              </c:numCache>
            </c:numRef>
          </c:val>
          <c:extLst>
            <c:ext xmlns:c16="http://schemas.microsoft.com/office/drawing/2014/chart" uri="{C3380CC4-5D6E-409C-BE32-E72D297353CC}">
              <c16:uniqueId val="{00000001-FF53-4500-8894-54D2C54A9CEF}"/>
            </c:ext>
          </c:extLst>
        </c:ser>
        <c:dLbls>
          <c:showLegendKey val="0"/>
          <c:showVal val="0"/>
          <c:showCatName val="0"/>
          <c:showSerName val="0"/>
          <c:showPercent val="0"/>
          <c:showBubbleSize val="0"/>
        </c:dLbls>
        <c:gapWidth val="219"/>
        <c:overlap val="-27"/>
        <c:axId val="14378655"/>
        <c:axId val="193685999"/>
      </c:barChart>
      <c:catAx>
        <c:axId val="14378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685999"/>
        <c:crosses val="autoZero"/>
        <c:auto val="1"/>
        <c:lblAlgn val="ctr"/>
        <c:lblOffset val="100"/>
        <c:noMultiLvlLbl val="0"/>
      </c:catAx>
      <c:valAx>
        <c:axId val="193685999"/>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78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'2022'!$B$1</c:f>
              <c:strCache>
                <c:ptCount val="1"/>
                <c:pt idx="0">
                  <c:v>2018</c:v>
                </c:pt>
              </c:strCache>
            </c:strRef>
          </c:tx>
          <c:spPr>
            <a:solidFill>
              <a:schemeClr val="accent1"/>
            </a:solidFill>
            <a:ln>
              <a:noFill/>
            </a:ln>
            <a:effectLst/>
          </c:spPr>
          <c:invertIfNegative val="0"/>
          <c:cat>
            <c:strRef>
              <c:f>'2022'!$A$2:$A$6</c:f>
              <c:strCache>
                <c:ptCount val="5"/>
                <c:pt idx="0">
                  <c:v>On-Time, Early</c:v>
                </c:pt>
                <c:pt idx="1">
                  <c:v>Small Delay (0&gt; minutes, &lt;=15 minutes)</c:v>
                </c:pt>
                <c:pt idx="2">
                  <c:v>Medium Delay (&gt;15 minutes, &lt;= 45 minutes)</c:v>
                </c:pt>
                <c:pt idx="3">
                  <c:v>Large Delay (&gt;45 minutes)</c:v>
                </c:pt>
                <c:pt idx="4">
                  <c:v>Cancelled</c:v>
                </c:pt>
              </c:strCache>
            </c:strRef>
          </c:cat>
          <c:val>
            <c:numRef>
              <c:f>'2022'!$B$2:$B$6</c:f>
              <c:numCache>
                <c:formatCode>#,##0</c:formatCode>
                <c:ptCount val="5"/>
                <c:pt idx="0">
                  <c:v>3647152</c:v>
                </c:pt>
                <c:pt idx="1">
                  <c:v>937140</c:v>
                </c:pt>
                <c:pt idx="2">
                  <c:v>542585</c:v>
                </c:pt>
                <c:pt idx="3">
                  <c:v>473149</c:v>
                </c:pt>
                <c:pt idx="4">
                  <c:v>88373</c:v>
                </c:pt>
              </c:numCache>
            </c:numRef>
          </c:val>
          <c:extLst>
            <c:ext xmlns:c16="http://schemas.microsoft.com/office/drawing/2014/chart" uri="{C3380CC4-5D6E-409C-BE32-E72D297353CC}">
              <c16:uniqueId val="{00000000-50DC-4264-BF89-2BFE9036F0AA}"/>
            </c:ext>
          </c:extLst>
        </c:ser>
        <c:ser>
          <c:idx val="1"/>
          <c:order val="1"/>
          <c:tx>
            <c:strRef>
              <c:f>'2022'!$C$1</c:f>
              <c:strCache>
                <c:ptCount val="1"/>
                <c:pt idx="0">
                  <c:v>2019</c:v>
                </c:pt>
              </c:strCache>
            </c:strRef>
          </c:tx>
          <c:spPr>
            <a:solidFill>
              <a:schemeClr val="accent2"/>
            </a:solidFill>
            <a:ln>
              <a:noFill/>
            </a:ln>
            <a:effectLst/>
          </c:spPr>
          <c:invertIfNegative val="0"/>
          <c:cat>
            <c:strRef>
              <c:f>'2022'!$A$2:$A$6</c:f>
              <c:strCache>
                <c:ptCount val="5"/>
                <c:pt idx="0">
                  <c:v>On-Time, Early</c:v>
                </c:pt>
                <c:pt idx="1">
                  <c:v>Small Delay (0&gt; minutes, &lt;=15 minutes)</c:v>
                </c:pt>
                <c:pt idx="2">
                  <c:v>Medium Delay (&gt;15 minutes, &lt;= 45 minutes)</c:v>
                </c:pt>
                <c:pt idx="3">
                  <c:v>Large Delay (&gt;45 minutes)</c:v>
                </c:pt>
                <c:pt idx="4">
                  <c:v>Cancelled</c:v>
                </c:pt>
              </c:strCache>
            </c:strRef>
          </c:cat>
          <c:val>
            <c:numRef>
              <c:f>'2022'!$C$2:$C$6</c:f>
              <c:numCache>
                <c:formatCode>#,##0</c:formatCode>
                <c:ptCount val="5"/>
                <c:pt idx="0">
                  <c:v>5228829</c:v>
                </c:pt>
                <c:pt idx="1">
                  <c:v>1271752</c:v>
                </c:pt>
                <c:pt idx="2">
                  <c:v>734853</c:v>
                </c:pt>
                <c:pt idx="3">
                  <c:v>702621</c:v>
                </c:pt>
                <c:pt idx="4">
                  <c:v>153629</c:v>
                </c:pt>
              </c:numCache>
            </c:numRef>
          </c:val>
          <c:extLst>
            <c:ext xmlns:c16="http://schemas.microsoft.com/office/drawing/2014/chart" uri="{C3380CC4-5D6E-409C-BE32-E72D297353CC}">
              <c16:uniqueId val="{00000001-50DC-4264-BF89-2BFE9036F0AA}"/>
            </c:ext>
          </c:extLst>
        </c:ser>
        <c:ser>
          <c:idx val="2"/>
          <c:order val="2"/>
          <c:tx>
            <c:strRef>
              <c:f>'2022'!$D$1</c:f>
              <c:strCache>
                <c:ptCount val="1"/>
                <c:pt idx="0">
                  <c:v>2020</c:v>
                </c:pt>
              </c:strCache>
            </c:strRef>
          </c:tx>
          <c:spPr>
            <a:solidFill>
              <a:schemeClr val="accent3"/>
            </a:solidFill>
            <a:ln>
              <a:noFill/>
            </a:ln>
            <a:effectLst/>
          </c:spPr>
          <c:invertIfNegative val="0"/>
          <c:cat>
            <c:strRef>
              <c:f>'2022'!$A$2:$A$6</c:f>
              <c:strCache>
                <c:ptCount val="5"/>
                <c:pt idx="0">
                  <c:v>On-Time, Early</c:v>
                </c:pt>
                <c:pt idx="1">
                  <c:v>Small Delay (0&gt; minutes, &lt;=15 minutes)</c:v>
                </c:pt>
                <c:pt idx="2">
                  <c:v>Medium Delay (&gt;15 minutes, &lt;= 45 minutes)</c:v>
                </c:pt>
                <c:pt idx="3">
                  <c:v>Large Delay (&gt;45 minutes)</c:v>
                </c:pt>
                <c:pt idx="4">
                  <c:v>Cancelled</c:v>
                </c:pt>
              </c:strCache>
            </c:strRef>
          </c:cat>
          <c:val>
            <c:numRef>
              <c:f>'2022'!$D$2:$D$6</c:f>
              <c:numCache>
                <c:formatCode>#,##0</c:formatCode>
                <c:ptCount val="5"/>
                <c:pt idx="0">
                  <c:v>3819648</c:v>
                </c:pt>
                <c:pt idx="1">
                  <c:v>484833</c:v>
                </c:pt>
                <c:pt idx="2">
                  <c:v>229640</c:v>
                </c:pt>
                <c:pt idx="3">
                  <c:v>187221</c:v>
                </c:pt>
                <c:pt idx="4">
                  <c:v>301055</c:v>
                </c:pt>
              </c:numCache>
            </c:numRef>
          </c:val>
          <c:extLst>
            <c:ext xmlns:c16="http://schemas.microsoft.com/office/drawing/2014/chart" uri="{C3380CC4-5D6E-409C-BE32-E72D297353CC}">
              <c16:uniqueId val="{00000002-50DC-4264-BF89-2BFE9036F0AA}"/>
            </c:ext>
          </c:extLst>
        </c:ser>
        <c:ser>
          <c:idx val="3"/>
          <c:order val="3"/>
          <c:tx>
            <c:strRef>
              <c:f>'2022'!$E$1</c:f>
              <c:strCache>
                <c:ptCount val="1"/>
                <c:pt idx="0">
                  <c:v>2021</c:v>
                </c:pt>
              </c:strCache>
            </c:strRef>
          </c:tx>
          <c:spPr>
            <a:solidFill>
              <a:schemeClr val="accent4"/>
            </a:solidFill>
            <a:ln>
              <a:noFill/>
            </a:ln>
            <a:effectLst/>
          </c:spPr>
          <c:invertIfNegative val="0"/>
          <c:cat>
            <c:strRef>
              <c:f>'2022'!$A$2:$A$6</c:f>
              <c:strCache>
                <c:ptCount val="5"/>
                <c:pt idx="0">
                  <c:v>On-Time, Early</c:v>
                </c:pt>
                <c:pt idx="1">
                  <c:v>Small Delay (0&gt; minutes, &lt;=15 minutes)</c:v>
                </c:pt>
                <c:pt idx="2">
                  <c:v>Medium Delay (&gt;15 minutes, &lt;= 45 minutes)</c:v>
                </c:pt>
                <c:pt idx="3">
                  <c:v>Large Delay (&gt;45 minutes)</c:v>
                </c:pt>
                <c:pt idx="4">
                  <c:v>Cancelled</c:v>
                </c:pt>
              </c:strCache>
            </c:strRef>
          </c:cat>
          <c:val>
            <c:numRef>
              <c:f>'2022'!$E$2:$E$6</c:f>
              <c:numCache>
                <c:formatCode>#,##0</c:formatCode>
                <c:ptCount val="5"/>
                <c:pt idx="0">
                  <c:v>4146782</c:v>
                </c:pt>
                <c:pt idx="1">
                  <c:v>1019071</c:v>
                </c:pt>
                <c:pt idx="2">
                  <c:v>562885</c:v>
                </c:pt>
                <c:pt idx="3">
                  <c:v>472115</c:v>
                </c:pt>
                <c:pt idx="4">
                  <c:v>111018</c:v>
                </c:pt>
              </c:numCache>
            </c:numRef>
          </c:val>
          <c:extLst>
            <c:ext xmlns:c16="http://schemas.microsoft.com/office/drawing/2014/chart" uri="{C3380CC4-5D6E-409C-BE32-E72D297353CC}">
              <c16:uniqueId val="{00000003-50DC-4264-BF89-2BFE9036F0AA}"/>
            </c:ext>
          </c:extLst>
        </c:ser>
        <c:ser>
          <c:idx val="4"/>
          <c:order val="4"/>
          <c:tx>
            <c:strRef>
              <c:f>'2022'!$F$1</c:f>
              <c:strCache>
                <c:ptCount val="1"/>
                <c:pt idx="0">
                  <c:v>2022</c:v>
                </c:pt>
              </c:strCache>
            </c:strRef>
          </c:tx>
          <c:spPr>
            <a:solidFill>
              <a:schemeClr val="accent5"/>
            </a:solidFill>
            <a:ln>
              <a:noFill/>
            </a:ln>
            <a:effectLst/>
          </c:spPr>
          <c:invertIfNegative val="0"/>
          <c:cat>
            <c:strRef>
              <c:f>'2022'!$A$2:$A$6</c:f>
              <c:strCache>
                <c:ptCount val="5"/>
                <c:pt idx="0">
                  <c:v>On-Time, Early</c:v>
                </c:pt>
                <c:pt idx="1">
                  <c:v>Small Delay (0&gt; minutes, &lt;=15 minutes)</c:v>
                </c:pt>
                <c:pt idx="2">
                  <c:v>Medium Delay (&gt;15 minutes, &lt;= 45 minutes)</c:v>
                </c:pt>
                <c:pt idx="3">
                  <c:v>Large Delay (&gt;45 minutes)</c:v>
                </c:pt>
                <c:pt idx="4">
                  <c:v>Cancelled</c:v>
                </c:pt>
              </c:strCache>
            </c:strRef>
          </c:cat>
          <c:val>
            <c:numRef>
              <c:f>'2022'!$F$2:$F$6</c:f>
              <c:numCache>
                <c:formatCode>#,##0</c:formatCode>
                <c:ptCount val="5"/>
                <c:pt idx="0">
                  <c:v>2398098</c:v>
                </c:pt>
                <c:pt idx="1">
                  <c:v>722122</c:v>
                </c:pt>
                <c:pt idx="2">
                  <c:v>445619</c:v>
                </c:pt>
                <c:pt idx="3">
                  <c:v>389287</c:v>
                </c:pt>
                <c:pt idx="4">
                  <c:v>123192</c:v>
                </c:pt>
              </c:numCache>
            </c:numRef>
          </c:val>
          <c:extLst>
            <c:ext xmlns:c16="http://schemas.microsoft.com/office/drawing/2014/chart" uri="{C3380CC4-5D6E-409C-BE32-E72D297353CC}">
              <c16:uniqueId val="{00000004-50DC-4264-BF89-2BFE9036F0AA}"/>
            </c:ext>
          </c:extLst>
        </c:ser>
        <c:dLbls>
          <c:showLegendKey val="0"/>
          <c:showVal val="0"/>
          <c:showCatName val="0"/>
          <c:showSerName val="0"/>
          <c:showPercent val="0"/>
          <c:showBubbleSize val="0"/>
        </c:dLbls>
        <c:gapWidth val="219"/>
        <c:overlap val="-27"/>
        <c:axId val="1633568063"/>
        <c:axId val="147820975"/>
      </c:barChart>
      <c:catAx>
        <c:axId val="16335680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820975"/>
        <c:crosses val="autoZero"/>
        <c:auto val="1"/>
        <c:lblAlgn val="ctr"/>
        <c:lblOffset val="100"/>
        <c:noMultiLvlLbl val="0"/>
      </c:catAx>
      <c:valAx>
        <c:axId val="14782097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3568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'2022'!$B$9</c:f>
              <c:strCache>
                <c:ptCount val="1"/>
                <c:pt idx="0">
                  <c:v>2018</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'2022'!$A$10:$A$14</c:f>
              <c:strCache>
                <c:ptCount val="5"/>
                <c:pt idx="0">
                  <c:v>On-Time, Early</c:v>
                </c:pt>
                <c:pt idx="1">
                  <c:v>Small Delay (0&gt; minutes, &lt;=15 minutes)</c:v>
                </c:pt>
                <c:pt idx="2">
                  <c:v>Medium Delay (&gt;15 minutes, &lt;= 45 minutes)</c:v>
                </c:pt>
                <c:pt idx="3">
                  <c:v>Large Delay (&gt;45 minutes)</c:v>
                </c:pt>
                <c:pt idx="4">
                  <c:v>Cancelled</c:v>
                </c:pt>
              </c:strCache>
            </c:strRef>
          </c:cat>
          <c:val>
            <c:numRef>
              <c:f>'2022'!$B$10:$B$14</c:f>
              <c:numCache>
                <c:formatCode>0.0%</c:formatCode>
                <c:ptCount val="5"/>
                <c:pt idx="0">
                  <c:v>0.64100000000000001</c:v>
                </c:pt>
                <c:pt idx="1">
                  <c:v>0.16470000000000001</c:v>
                </c:pt>
                <c:pt idx="2">
                  <c:v>9.5399999999999999E-2</c:v>
                </c:pt>
                <c:pt idx="3">
                  <c:v>8.3199999999999996E-2</c:v>
                </c:pt>
                <c:pt idx="4">
                  <c:v>1.55E-2</c:v>
                </c:pt>
              </c:numCache>
            </c:numRef>
          </c:val>
          <c:extLst>
            <c:ext xmlns:c16="http://schemas.microsoft.com/office/drawing/2014/chart" uri="{C3380CC4-5D6E-409C-BE32-E72D297353CC}">
              <c16:uniqueId val="{00000000-BB6C-4918-BB80-A4E853ACC6DA}"/>
            </c:ext>
          </c:extLst>
        </c:ser>
        <c:ser>
          <c:idx val="1"/>
          <c:order val="1"/>
          <c:tx>
            <c:strRef>
              <c:f>'2022'!$C$9</c:f>
              <c:strCache>
                <c:ptCount val="1"/>
                <c:pt idx="0">
                  <c:v>2019</c:v>
                </c:pt>
              </c:strCache>
            </c:strRef>
          </c:tx>
          <c:spPr>
            <a:solidFill>
              <a:schemeClr val="accent2"/>
            </a:solidFill>
            <a:ln>
              <a:noFill/>
            </a:ln>
            <a:effectLst/>
          </c:spPr>
          <c:invertIfNegative val="0"/>
          <c:dLbls>
            <c:dLbl>
              <c:idx val="0"/>
              <c:layout>
                <c:manualLayout>
                  <c:x val="-4.1912246234446636E-2"/>
                  <c:y val="-7.198798310833151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B6C-4918-BB80-A4E853ACC6DA}"/>
                </c:ext>
              </c:extLst>
            </c:dLbl>
            <c:dLbl>
              <c:idx val="1"/>
              <c:layout>
                <c:manualLayout>
                  <c:x val="1.5717092337917484E-2"/>
                  <c:y val="-4.19929901465267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B6C-4918-BB80-A4E853ACC6DA}"/>
                </c:ext>
              </c:extLst>
            </c:dLbl>
            <c:dLbl>
              <c:idx val="2"/>
              <c:layout>
                <c:manualLayout>
                  <c:x val="1.3097576948264571E-2"/>
                  <c:y val="-5.09914880350681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B6C-4918-BB80-A4E853ACC6DA}"/>
                </c:ext>
              </c:extLst>
            </c:dLbl>
            <c:dLbl>
              <c:idx val="3"/>
              <c:layout>
                <c:manualLayout>
                  <c:x val="2.6195153896529143E-3"/>
                  <c:y val="-4.7991988738887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BB6C-4918-BB80-A4E853ACC6DA}"/>
                </c:ext>
              </c:extLst>
            </c:dLbl>
            <c:dLbl>
              <c:idx val="4"/>
              <c:layout>
                <c:manualLayout>
                  <c:x val="7.8585461689587421E-3"/>
                  <c:y val="-5.69904866274292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B6C-4918-BB80-A4E853ACC6D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'2022'!$A$10:$A$14</c:f>
              <c:strCache>
                <c:ptCount val="5"/>
                <c:pt idx="0">
                  <c:v>On-Time, Early</c:v>
                </c:pt>
                <c:pt idx="1">
                  <c:v>Small Delay (0&gt; minutes, &lt;=15 minutes)</c:v>
                </c:pt>
                <c:pt idx="2">
                  <c:v>Medium Delay (&gt;15 minutes, &lt;= 45 minutes)</c:v>
                </c:pt>
                <c:pt idx="3">
                  <c:v>Large Delay (&gt;45 minutes)</c:v>
                </c:pt>
                <c:pt idx="4">
                  <c:v>Cancelled</c:v>
                </c:pt>
              </c:strCache>
            </c:strRef>
          </c:cat>
          <c:val>
            <c:numRef>
              <c:f>'2022'!$C$10:$C$14</c:f>
              <c:numCache>
                <c:formatCode>0.0%</c:formatCode>
                <c:ptCount val="5"/>
                <c:pt idx="0">
                  <c:v>0.6462</c:v>
                </c:pt>
                <c:pt idx="1">
                  <c:v>0.15720000000000001</c:v>
                </c:pt>
                <c:pt idx="2">
                  <c:v>9.0800000000000006E-2</c:v>
                </c:pt>
                <c:pt idx="3">
                  <c:v>8.6800000000000002E-2</c:v>
                </c:pt>
                <c:pt idx="4">
                  <c:v>1.9E-2</c:v>
                </c:pt>
              </c:numCache>
            </c:numRef>
          </c:val>
          <c:extLst>
            <c:ext xmlns:c16="http://schemas.microsoft.com/office/drawing/2014/chart" uri="{C3380CC4-5D6E-409C-BE32-E72D297353CC}">
              <c16:uniqueId val="{00000001-BB6C-4918-BB80-A4E853ACC6DA}"/>
            </c:ext>
          </c:extLst>
        </c:ser>
        <c:ser>
          <c:idx val="2"/>
          <c:order val="2"/>
          <c:tx>
            <c:strRef>
              <c:f>'2022'!$D$9</c:f>
              <c:strCache>
                <c:ptCount val="1"/>
                <c:pt idx="0">
                  <c:v>2020</c:v>
                </c:pt>
              </c:strCache>
            </c:strRef>
          </c:tx>
          <c:spPr>
            <a:solidFill>
              <a:schemeClr val="accent3"/>
            </a:solidFill>
            <a:ln>
              <a:noFill/>
            </a:ln>
            <a:effectLst/>
          </c:spPr>
          <c:invertIfNegative val="0"/>
          <c:dLbls>
            <c:dLbl>
              <c:idx val="1"/>
              <c:layout>
                <c:manualLayout>
                  <c:x val="1.3097576948264524E-2"/>
                  <c:y val="-6.298948521979008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BB6C-4918-BB80-A4E853ACC6DA}"/>
                </c:ext>
              </c:extLst>
            </c:dLbl>
            <c:dLbl>
              <c:idx val="2"/>
              <c:layout>
                <c:manualLayout>
                  <c:x val="7.8585461689587421E-3"/>
                  <c:y val="-5.39909873312487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B6C-4918-BB80-A4E853ACC6DA}"/>
                </c:ext>
              </c:extLst>
            </c:dLbl>
            <c:dLbl>
              <c:idx val="3"/>
              <c:layout>
                <c:manualLayout>
                  <c:x val="5.2390307793058286E-3"/>
                  <c:y val="-5.09914880350681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BB6C-4918-BB80-A4E853ACC6DA}"/>
                </c:ext>
              </c:extLst>
            </c:dLbl>
            <c:dLbl>
              <c:idx val="4"/>
              <c:layout>
                <c:manualLayout>
                  <c:x val="3.4053700065487691E-2"/>
                  <c:y val="-5.399098733124864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BB6C-4918-BB80-A4E853ACC6D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'2022'!$A$10:$A$14</c:f>
              <c:strCache>
                <c:ptCount val="5"/>
                <c:pt idx="0">
                  <c:v>On-Time, Early</c:v>
                </c:pt>
                <c:pt idx="1">
                  <c:v>Small Delay (0&gt; minutes, &lt;=15 minutes)</c:v>
                </c:pt>
                <c:pt idx="2">
                  <c:v>Medium Delay (&gt;15 minutes, &lt;= 45 minutes)</c:v>
                </c:pt>
                <c:pt idx="3">
                  <c:v>Large Delay (&gt;45 minutes)</c:v>
                </c:pt>
                <c:pt idx="4">
                  <c:v>Cancelled</c:v>
                </c:pt>
              </c:strCache>
            </c:strRef>
          </c:cat>
          <c:val>
            <c:numRef>
              <c:f>'2022'!$D$10:$D$14</c:f>
              <c:numCache>
                <c:formatCode>0.0%</c:formatCode>
                <c:ptCount val="5"/>
                <c:pt idx="0">
                  <c:v>0.76052291366054892</c:v>
                </c:pt>
                <c:pt idx="1">
                  <c:v>9.6534184772729043E-2</c:v>
                </c:pt>
                <c:pt idx="2">
                  <c:v>4.5723187553672079E-2</c:v>
                </c:pt>
                <c:pt idx="3">
                  <c:v>3.7277220418855776E-2</c:v>
                </c:pt>
                <c:pt idx="4">
                  <c:v>5.9942493594194166E-2</c:v>
                </c:pt>
              </c:numCache>
            </c:numRef>
          </c:val>
          <c:extLst>
            <c:ext xmlns:c16="http://schemas.microsoft.com/office/drawing/2014/chart" uri="{C3380CC4-5D6E-409C-BE32-E72D297353CC}">
              <c16:uniqueId val="{00000002-BB6C-4918-BB80-A4E853ACC6DA}"/>
            </c:ext>
          </c:extLst>
        </c:ser>
        <c:ser>
          <c:idx val="3"/>
          <c:order val="3"/>
          <c:tx>
            <c:strRef>
              <c:f>'2022'!$E$9</c:f>
              <c:strCache>
                <c:ptCount val="1"/>
                <c:pt idx="0">
                  <c:v>2021</c:v>
                </c:pt>
              </c:strCache>
            </c:strRef>
          </c:tx>
          <c:spPr>
            <a:solidFill>
              <a:schemeClr val="accent4"/>
            </a:solidFill>
            <a:ln>
              <a:noFill/>
            </a:ln>
            <a:effectLst/>
          </c:spPr>
          <c:invertIfNegative val="0"/>
          <c:dLbls>
            <c:dLbl>
              <c:idx val="0"/>
              <c:layout>
                <c:manualLayout>
                  <c:x val="3.6673215455140774E-2"/>
                  <c:y val="-2.3995994369443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BB6C-4918-BB80-A4E853ACC6DA}"/>
                </c:ext>
              </c:extLst>
            </c:dLbl>
            <c:dLbl>
              <c:idx val="1"/>
              <c:layout>
                <c:manualLayout>
                  <c:x val="3.143418467583492E-2"/>
                  <c:y val="-5.399098733124864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BB6C-4918-BB80-A4E853ACC6DA}"/>
                </c:ext>
              </c:extLst>
            </c:dLbl>
            <c:dLbl>
              <c:idx val="2"/>
              <c:layout>
                <c:manualLayout>
                  <c:x val="2.0956123117223315E-2"/>
                  <c:y val="-7.19879831083316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BB6C-4918-BB80-A4E853ACC6DA}"/>
                </c:ext>
              </c:extLst>
            </c:dLbl>
            <c:dLbl>
              <c:idx val="3"/>
              <c:layout>
                <c:manualLayout>
                  <c:x val="1.0478061558611657E-2"/>
                  <c:y val="-9.5983977477775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BB6C-4918-BB80-A4E853ACC6DA}"/>
                </c:ext>
              </c:extLst>
            </c:dLbl>
            <c:dLbl>
              <c:idx val="4"/>
              <c:layout>
                <c:manualLayout>
                  <c:x val="1.3097576948264571E-2"/>
                  <c:y val="-3.29944922579852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BB6C-4918-BB80-A4E853ACC6D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'2022'!$A$10:$A$14</c:f>
              <c:strCache>
                <c:ptCount val="5"/>
                <c:pt idx="0">
                  <c:v>On-Time, Early</c:v>
                </c:pt>
                <c:pt idx="1">
                  <c:v>Small Delay (0&gt; minutes, &lt;=15 minutes)</c:v>
                </c:pt>
                <c:pt idx="2">
                  <c:v>Medium Delay (&gt;15 minutes, &lt;= 45 minutes)</c:v>
                </c:pt>
                <c:pt idx="3">
                  <c:v>Large Delay (&gt;45 minutes)</c:v>
                </c:pt>
                <c:pt idx="4">
                  <c:v>Cancelled</c:v>
                </c:pt>
              </c:strCache>
            </c:strRef>
          </c:cat>
          <c:val>
            <c:numRef>
              <c:f>'2022'!$E$10:$E$14</c:f>
              <c:numCache>
                <c:formatCode>0.0%</c:formatCode>
                <c:ptCount val="5"/>
                <c:pt idx="0">
                  <c:v>0.65698142436687945</c:v>
                </c:pt>
                <c:pt idx="1">
                  <c:v>0.1614530778591641</c:v>
                </c:pt>
                <c:pt idx="2">
                  <c:v>8.9178787082308877E-2</c:v>
                </c:pt>
                <c:pt idx="3">
                  <c:v>7.4797948183668514E-2</c:v>
                </c:pt>
                <c:pt idx="4">
                  <c:v>1.7588762507979014E-2</c:v>
                </c:pt>
              </c:numCache>
            </c:numRef>
          </c:val>
          <c:extLst>
            <c:ext xmlns:c16="http://schemas.microsoft.com/office/drawing/2014/chart" uri="{C3380CC4-5D6E-409C-BE32-E72D297353CC}">
              <c16:uniqueId val="{00000003-BB6C-4918-BB80-A4E853ACC6DA}"/>
            </c:ext>
          </c:extLst>
        </c:ser>
        <c:ser>
          <c:idx val="4"/>
          <c:order val="4"/>
          <c:tx>
            <c:strRef>
              <c:f>'2022'!$F$9</c:f>
              <c:strCache>
                <c:ptCount val="1"/>
                <c:pt idx="0">
                  <c:v>2022</c:v>
                </c:pt>
              </c:strCache>
            </c:strRef>
          </c:tx>
          <c:spPr>
            <a:solidFill>
              <a:schemeClr val="accent5"/>
            </a:solidFill>
            <a:ln>
              <a:noFill/>
            </a:ln>
            <a:effectLst/>
          </c:spPr>
          <c:invertIfNegative val="0"/>
          <c:dLbls>
            <c:dLbl>
              <c:idx val="0"/>
              <c:layout>
                <c:manualLayout>
                  <c:x val="7.3346430910281604E-2"/>
                  <c:y val="-2.999499296180482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BB6C-4918-BB80-A4E853ACC6DA}"/>
                </c:ext>
              </c:extLst>
            </c:dLbl>
            <c:dLbl>
              <c:idx val="1"/>
              <c:layout>
                <c:manualLayout>
                  <c:x val="7.072691552062868E-2"/>
                  <c:y val="-6.59889845159706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BB6C-4918-BB80-A4E853ACC6DA}"/>
                </c:ext>
              </c:extLst>
            </c:dLbl>
            <c:dLbl>
              <c:idx val="2"/>
              <c:layout>
                <c:manualLayout>
                  <c:x val="3.6673215455140802E-2"/>
                  <c:y val="-0.104982475366316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BB6C-4918-BB80-A4E853ACC6DA}"/>
                </c:ext>
              </c:extLst>
            </c:dLbl>
            <c:dLbl>
              <c:idx val="3"/>
              <c:layout>
                <c:manualLayout>
                  <c:x val="3.4053700065487885E-2"/>
                  <c:y val="-5.399098733124864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BB6C-4918-BB80-A4E853ACC6DA}"/>
                </c:ext>
              </c:extLst>
            </c:dLbl>
            <c:dLbl>
              <c:idx val="4"/>
              <c:layout>
                <c:manualLayout>
                  <c:x val="2.3575638506876228E-2"/>
                  <c:y val="-4.49924894427072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BB6C-4918-BB80-A4E853ACC6D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'2022'!$A$10:$A$14</c:f>
              <c:strCache>
                <c:ptCount val="5"/>
                <c:pt idx="0">
                  <c:v>On-Time, Early</c:v>
                </c:pt>
                <c:pt idx="1">
                  <c:v>Small Delay (0&gt; minutes, &lt;=15 minutes)</c:v>
                </c:pt>
                <c:pt idx="2">
                  <c:v>Medium Delay (&gt;15 minutes, &lt;= 45 minutes)</c:v>
                </c:pt>
                <c:pt idx="3">
                  <c:v>Large Delay (&gt;45 minutes)</c:v>
                </c:pt>
                <c:pt idx="4">
                  <c:v>Cancelled</c:v>
                </c:pt>
              </c:strCache>
            </c:strRef>
          </c:cat>
          <c:val>
            <c:numRef>
              <c:f>'2022'!$F$10:$F$14</c:f>
              <c:numCache>
                <c:formatCode>0.0%</c:formatCode>
                <c:ptCount val="5"/>
                <c:pt idx="0">
                  <c:v>0.58801152828200254</c:v>
                </c:pt>
                <c:pt idx="1">
                  <c:v>0.17706368164522726</c:v>
                </c:pt>
                <c:pt idx="2">
                  <c:v>0.10926538832920826</c:v>
                </c:pt>
                <c:pt idx="3">
                  <c:v>9.5452831289762105E-2</c:v>
                </c:pt>
                <c:pt idx="4">
                  <c:v>3.0206570453799826E-2</c:v>
                </c:pt>
              </c:numCache>
            </c:numRef>
          </c:val>
          <c:extLst>
            <c:ext xmlns:c16="http://schemas.microsoft.com/office/drawing/2014/chart" uri="{C3380CC4-5D6E-409C-BE32-E72D297353CC}">
              <c16:uniqueId val="{00000004-BB6C-4918-BB80-A4E853ACC6DA}"/>
            </c:ext>
          </c:extLst>
        </c:ser>
        <c:dLbls>
          <c:showLegendKey val="0"/>
          <c:showVal val="0"/>
          <c:showCatName val="0"/>
          <c:showSerName val="0"/>
          <c:showPercent val="0"/>
          <c:showBubbleSize val="0"/>
        </c:dLbls>
        <c:gapWidth val="219"/>
        <c:overlap val="-27"/>
        <c:axId val="152142111"/>
        <c:axId val="120674607"/>
      </c:barChart>
      <c:catAx>
        <c:axId val="152142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74607"/>
        <c:crosses val="autoZero"/>
        <c:auto val="1"/>
        <c:lblAlgn val="ctr"/>
        <c:lblOffset val="100"/>
        <c:noMultiLvlLbl val="0"/>
      </c:catAx>
      <c:valAx>
        <c:axId val="120674607"/>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1421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A78DF63-6843-4F17-A0DC-3D8A58548D4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65B7DFD-2730-49D5-898E-C2FDDA777556}">
      <dgm:prSet/>
      <dgm:spPr/>
      <dgm:t>
        <a:bodyPr/>
        <a:lstStyle/>
        <a:p>
          <a:r>
            <a:rPr lang="en-US" dirty="0">
              <a:solidFill>
                <a:schemeClr val="tx1"/>
              </a:solidFill>
            </a:rPr>
            <a:t>Which airline(s) dominated the U.S. domestic flight market? Why? – Chris</a:t>
          </a:r>
          <a:r>
            <a:rPr lang="en-US" dirty="0"/>
            <a:t> </a:t>
          </a:r>
        </a:p>
      </dgm:t>
    </dgm:pt>
    <dgm:pt modelId="{24D06D63-259C-44E0-BB4D-9D4D54EFDEC4}" type="parTrans" cxnId="{68781DB9-2906-4B50-9386-ADAD5A2FA558}">
      <dgm:prSet/>
      <dgm:spPr/>
      <dgm:t>
        <a:bodyPr/>
        <a:lstStyle/>
        <a:p>
          <a:endParaRPr lang="en-US"/>
        </a:p>
      </dgm:t>
    </dgm:pt>
    <dgm:pt modelId="{BA804E90-56B1-4B72-B1AD-90EEE8E9DA3C}" type="sibTrans" cxnId="{68781DB9-2906-4B50-9386-ADAD5A2FA558}">
      <dgm:prSet/>
      <dgm:spPr/>
      <dgm:t>
        <a:bodyPr/>
        <a:lstStyle/>
        <a:p>
          <a:endParaRPr lang="en-US"/>
        </a:p>
      </dgm:t>
    </dgm:pt>
    <dgm:pt modelId="{6AF5BA7D-E143-430E-AB7D-AE5A50EDEF30}">
      <dgm:prSet/>
      <dgm:spPr/>
      <dgm:t>
        <a:bodyPr/>
        <a:lstStyle/>
        <a:p>
          <a:r>
            <a:rPr lang="en-US" dirty="0">
              <a:solidFill>
                <a:schemeClr val="tx1"/>
              </a:solidFill>
            </a:rPr>
            <a:t>What are the trends in domestic flight cancellations? What events contributed to spikes in flight cancellations? – Mike </a:t>
          </a:r>
        </a:p>
      </dgm:t>
    </dgm:pt>
    <dgm:pt modelId="{3179E61B-C132-4112-B49D-9020F9F7F4B3}" type="parTrans" cxnId="{024011BD-3388-4DA1-9535-9F3BA4B1DFDB}">
      <dgm:prSet/>
      <dgm:spPr/>
      <dgm:t>
        <a:bodyPr/>
        <a:lstStyle/>
        <a:p>
          <a:endParaRPr lang="en-US"/>
        </a:p>
      </dgm:t>
    </dgm:pt>
    <dgm:pt modelId="{96D54F3E-ACF9-4BEF-B153-003EA4E23AE6}" type="sibTrans" cxnId="{024011BD-3388-4DA1-9535-9F3BA4B1DFDB}">
      <dgm:prSet/>
      <dgm:spPr/>
      <dgm:t>
        <a:bodyPr/>
        <a:lstStyle/>
        <a:p>
          <a:endParaRPr lang="en-US"/>
        </a:p>
      </dgm:t>
    </dgm:pt>
    <dgm:pt modelId="{D176AABB-03BB-49E7-A90D-7012B3BF7B20}">
      <dgm:prSet/>
      <dgm:spPr/>
      <dgm:t>
        <a:bodyPr/>
        <a:lstStyle/>
        <a:p>
          <a:r>
            <a:rPr lang="en-US" dirty="0">
              <a:solidFill>
                <a:schemeClr val="tx1"/>
              </a:solidFill>
            </a:rPr>
            <a:t>Did the pandemic impact the frequency or duration of flight delays? – Kefan </a:t>
          </a:r>
        </a:p>
      </dgm:t>
    </dgm:pt>
    <dgm:pt modelId="{92FCEFE9-A251-4CAA-BF0C-83C0CAA82EA0}" type="parTrans" cxnId="{450EC94B-F9BF-43A5-A796-D8FC5755418B}">
      <dgm:prSet/>
      <dgm:spPr/>
      <dgm:t>
        <a:bodyPr/>
        <a:lstStyle/>
        <a:p>
          <a:endParaRPr lang="en-US"/>
        </a:p>
      </dgm:t>
    </dgm:pt>
    <dgm:pt modelId="{7CB7ECD5-01B3-463D-A30F-F20D16CAE625}" type="sibTrans" cxnId="{450EC94B-F9BF-43A5-A796-D8FC5755418B}">
      <dgm:prSet/>
      <dgm:spPr/>
      <dgm:t>
        <a:bodyPr/>
        <a:lstStyle/>
        <a:p>
          <a:endParaRPr lang="en-US"/>
        </a:p>
      </dgm:t>
    </dgm:pt>
    <dgm:pt modelId="{D34691CB-9AE5-4174-897C-883B17AA9BB9}">
      <dgm:prSet/>
      <dgm:spPr/>
      <dgm:t>
        <a:bodyPr/>
        <a:lstStyle/>
        <a:p>
          <a:r>
            <a:rPr lang="en-US" dirty="0">
              <a:solidFill>
                <a:schemeClr val="tx1"/>
              </a:solidFill>
            </a:rPr>
            <a:t>Which airlines experienced frequent delays and cancellations? – Fay</a:t>
          </a:r>
        </a:p>
      </dgm:t>
    </dgm:pt>
    <dgm:pt modelId="{23C2A2ED-E637-4455-9051-C23E016B5C8B}" type="parTrans" cxnId="{A786386B-FF3B-4DC1-B4D1-05124C67CCD3}">
      <dgm:prSet/>
      <dgm:spPr/>
      <dgm:t>
        <a:bodyPr/>
        <a:lstStyle/>
        <a:p>
          <a:endParaRPr lang="en-US"/>
        </a:p>
      </dgm:t>
    </dgm:pt>
    <dgm:pt modelId="{BCC5BBDB-7785-4E4C-925F-6D84E704B25E}" type="sibTrans" cxnId="{A786386B-FF3B-4DC1-B4D1-05124C67CCD3}">
      <dgm:prSet/>
      <dgm:spPr/>
      <dgm:t>
        <a:bodyPr/>
        <a:lstStyle/>
        <a:p>
          <a:endParaRPr lang="en-US"/>
        </a:p>
      </dgm:t>
    </dgm:pt>
    <dgm:pt modelId="{342637F3-053D-4208-9B9F-A1C25F9EFED9}" type="pres">
      <dgm:prSet presAssocID="{BA78DF63-6843-4F17-A0DC-3D8A58548D4C}" presName="root" presStyleCnt="0">
        <dgm:presLayoutVars>
          <dgm:dir/>
          <dgm:resizeHandles val="exact"/>
        </dgm:presLayoutVars>
      </dgm:prSet>
      <dgm:spPr/>
    </dgm:pt>
    <dgm:pt modelId="{846EE8EC-D9A2-4215-918D-B7BEF548207E}" type="pres">
      <dgm:prSet presAssocID="{265B7DFD-2730-49D5-898E-C2FDDA777556}" presName="compNode" presStyleCnt="0"/>
      <dgm:spPr/>
    </dgm:pt>
    <dgm:pt modelId="{3C47A535-3709-451A-8FE6-C90467D710BD}" type="pres">
      <dgm:prSet presAssocID="{265B7DFD-2730-49D5-898E-C2FDDA777556}" presName="bgRect" presStyleLbl="bgShp" presStyleIdx="0" presStyleCnt="4"/>
      <dgm:spPr/>
    </dgm:pt>
    <dgm:pt modelId="{A4D73A15-C38B-4E88-AB54-F9C7076CBB0D}" type="pres">
      <dgm:prSet presAssocID="{265B7DFD-2730-49D5-898E-C2FDDA77755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621A3D35-0E03-4E31-8BAD-F32586E5C1D8}" type="pres">
      <dgm:prSet presAssocID="{265B7DFD-2730-49D5-898E-C2FDDA777556}" presName="spaceRect" presStyleCnt="0"/>
      <dgm:spPr/>
    </dgm:pt>
    <dgm:pt modelId="{7C443F95-B600-45FE-99DA-1DA22AC51B56}" type="pres">
      <dgm:prSet presAssocID="{265B7DFD-2730-49D5-898E-C2FDDA777556}" presName="parTx" presStyleLbl="revTx" presStyleIdx="0" presStyleCnt="4">
        <dgm:presLayoutVars>
          <dgm:chMax val="0"/>
          <dgm:chPref val="0"/>
        </dgm:presLayoutVars>
      </dgm:prSet>
      <dgm:spPr/>
    </dgm:pt>
    <dgm:pt modelId="{34B47447-F683-4498-A710-D1CFD6ACA897}" type="pres">
      <dgm:prSet presAssocID="{BA804E90-56B1-4B72-B1AD-90EEE8E9DA3C}" presName="sibTrans" presStyleCnt="0"/>
      <dgm:spPr/>
    </dgm:pt>
    <dgm:pt modelId="{3280165B-ED51-4364-A21C-D7412A2277D1}" type="pres">
      <dgm:prSet presAssocID="{6AF5BA7D-E143-430E-AB7D-AE5A50EDEF30}" presName="compNode" presStyleCnt="0"/>
      <dgm:spPr/>
    </dgm:pt>
    <dgm:pt modelId="{488915BE-DB1C-482A-8CB5-AB470E57A042}" type="pres">
      <dgm:prSet presAssocID="{6AF5BA7D-E143-430E-AB7D-AE5A50EDEF30}" presName="bgRect" presStyleLbl="bgShp" presStyleIdx="1" presStyleCnt="4"/>
      <dgm:spPr/>
    </dgm:pt>
    <dgm:pt modelId="{425C87D0-C040-4632-AEA5-24AF57524920}" type="pres">
      <dgm:prSet presAssocID="{6AF5BA7D-E143-430E-AB7D-AE5A50EDEF3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icopter"/>
        </a:ext>
      </dgm:extLst>
    </dgm:pt>
    <dgm:pt modelId="{795C46F6-135D-4442-A295-C3B026B757AF}" type="pres">
      <dgm:prSet presAssocID="{6AF5BA7D-E143-430E-AB7D-AE5A50EDEF30}" presName="spaceRect" presStyleCnt="0"/>
      <dgm:spPr/>
    </dgm:pt>
    <dgm:pt modelId="{A61A1EBC-2ED2-4BDC-93B2-2CE7B52DB5B8}" type="pres">
      <dgm:prSet presAssocID="{6AF5BA7D-E143-430E-AB7D-AE5A50EDEF30}" presName="parTx" presStyleLbl="revTx" presStyleIdx="1" presStyleCnt="4">
        <dgm:presLayoutVars>
          <dgm:chMax val="0"/>
          <dgm:chPref val="0"/>
        </dgm:presLayoutVars>
      </dgm:prSet>
      <dgm:spPr/>
    </dgm:pt>
    <dgm:pt modelId="{E26EC47A-FF5C-4B14-B98B-32C983DE74E8}" type="pres">
      <dgm:prSet presAssocID="{96D54F3E-ACF9-4BEF-B153-003EA4E23AE6}" presName="sibTrans" presStyleCnt="0"/>
      <dgm:spPr/>
    </dgm:pt>
    <dgm:pt modelId="{71C8EA9E-39AA-409E-9011-C088BE5CA3BD}" type="pres">
      <dgm:prSet presAssocID="{D176AABB-03BB-49E7-A90D-7012B3BF7B20}" presName="compNode" presStyleCnt="0"/>
      <dgm:spPr/>
    </dgm:pt>
    <dgm:pt modelId="{F2459F49-67D2-45D7-B3C0-CC72B098CFA6}" type="pres">
      <dgm:prSet presAssocID="{D176AABB-03BB-49E7-A90D-7012B3BF7B20}" presName="bgRect" presStyleLbl="bgShp" presStyleIdx="2" presStyleCnt="4"/>
      <dgm:spPr/>
    </dgm:pt>
    <dgm:pt modelId="{CE6E90EF-8F83-4411-A438-B7D023E1D335}" type="pres">
      <dgm:prSet presAssocID="{D176AABB-03BB-49E7-A90D-7012B3BF7B2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CD2609A6-074F-43E1-9534-309C772B8E83}" type="pres">
      <dgm:prSet presAssocID="{D176AABB-03BB-49E7-A90D-7012B3BF7B20}" presName="spaceRect" presStyleCnt="0"/>
      <dgm:spPr/>
    </dgm:pt>
    <dgm:pt modelId="{FC66CBFF-15A6-441C-BB1F-2C6EC7A42915}" type="pres">
      <dgm:prSet presAssocID="{D176AABB-03BB-49E7-A90D-7012B3BF7B20}" presName="parTx" presStyleLbl="revTx" presStyleIdx="2" presStyleCnt="4">
        <dgm:presLayoutVars>
          <dgm:chMax val="0"/>
          <dgm:chPref val="0"/>
        </dgm:presLayoutVars>
      </dgm:prSet>
      <dgm:spPr/>
    </dgm:pt>
    <dgm:pt modelId="{B44E8791-F3D8-41A5-AC81-97F389F3ACDD}" type="pres">
      <dgm:prSet presAssocID="{7CB7ECD5-01B3-463D-A30F-F20D16CAE625}" presName="sibTrans" presStyleCnt="0"/>
      <dgm:spPr/>
    </dgm:pt>
    <dgm:pt modelId="{C8AA5098-55AC-451F-AA07-B6FB7DD98364}" type="pres">
      <dgm:prSet presAssocID="{D34691CB-9AE5-4174-897C-883B17AA9BB9}" presName="compNode" presStyleCnt="0"/>
      <dgm:spPr/>
    </dgm:pt>
    <dgm:pt modelId="{3902B010-BE37-42FE-9EE4-8B34459D8B71}" type="pres">
      <dgm:prSet presAssocID="{D34691CB-9AE5-4174-897C-883B17AA9BB9}" presName="bgRect" presStyleLbl="bgShp" presStyleIdx="3" presStyleCnt="4"/>
      <dgm:spPr/>
    </dgm:pt>
    <dgm:pt modelId="{C4B4CDA3-A923-4484-BC7F-832E3D9E277D}" type="pres">
      <dgm:prSet presAssocID="{D34691CB-9AE5-4174-897C-883B17AA9BB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lot"/>
        </a:ext>
      </dgm:extLst>
    </dgm:pt>
    <dgm:pt modelId="{4AD12108-6C39-489B-8B73-73419596A9A1}" type="pres">
      <dgm:prSet presAssocID="{D34691CB-9AE5-4174-897C-883B17AA9BB9}" presName="spaceRect" presStyleCnt="0"/>
      <dgm:spPr/>
    </dgm:pt>
    <dgm:pt modelId="{42AC588D-33ED-4488-9FB6-1391E6CE1AA8}" type="pres">
      <dgm:prSet presAssocID="{D34691CB-9AE5-4174-897C-883B17AA9BB9}" presName="parTx" presStyleLbl="revTx" presStyleIdx="3" presStyleCnt="4">
        <dgm:presLayoutVars>
          <dgm:chMax val="0"/>
          <dgm:chPref val="0"/>
        </dgm:presLayoutVars>
      </dgm:prSet>
      <dgm:spPr/>
    </dgm:pt>
  </dgm:ptLst>
  <dgm:cxnLst>
    <dgm:cxn modelId="{BC340C1E-5D0A-402D-8155-13736BDE03A9}" type="presOf" srcId="{D176AABB-03BB-49E7-A90D-7012B3BF7B20}" destId="{FC66CBFF-15A6-441C-BB1F-2C6EC7A42915}" srcOrd="0" destOrd="0" presId="urn:microsoft.com/office/officeart/2018/2/layout/IconVerticalSolidList"/>
    <dgm:cxn modelId="{68F26337-B322-4A03-B95B-F9001DE8E51A}" type="presOf" srcId="{BA78DF63-6843-4F17-A0DC-3D8A58548D4C}" destId="{342637F3-053D-4208-9B9F-A1C25F9EFED9}" srcOrd="0" destOrd="0" presId="urn:microsoft.com/office/officeart/2018/2/layout/IconVerticalSolidList"/>
    <dgm:cxn modelId="{A343365E-3DC7-4C58-B599-9CFC61ADFAD4}" type="presOf" srcId="{265B7DFD-2730-49D5-898E-C2FDDA777556}" destId="{7C443F95-B600-45FE-99DA-1DA22AC51B56}" srcOrd="0" destOrd="0" presId="urn:microsoft.com/office/officeart/2018/2/layout/IconVerticalSolidList"/>
    <dgm:cxn modelId="{A786386B-FF3B-4DC1-B4D1-05124C67CCD3}" srcId="{BA78DF63-6843-4F17-A0DC-3D8A58548D4C}" destId="{D34691CB-9AE5-4174-897C-883B17AA9BB9}" srcOrd="3" destOrd="0" parTransId="{23C2A2ED-E637-4455-9051-C23E016B5C8B}" sibTransId="{BCC5BBDB-7785-4E4C-925F-6D84E704B25E}"/>
    <dgm:cxn modelId="{450EC94B-F9BF-43A5-A796-D8FC5755418B}" srcId="{BA78DF63-6843-4F17-A0DC-3D8A58548D4C}" destId="{D176AABB-03BB-49E7-A90D-7012B3BF7B20}" srcOrd="2" destOrd="0" parTransId="{92FCEFE9-A251-4CAA-BF0C-83C0CAA82EA0}" sibTransId="{7CB7ECD5-01B3-463D-A30F-F20D16CAE625}"/>
    <dgm:cxn modelId="{06C72454-8D0E-424E-8227-74F916AD6776}" type="presOf" srcId="{D34691CB-9AE5-4174-897C-883B17AA9BB9}" destId="{42AC588D-33ED-4488-9FB6-1391E6CE1AA8}" srcOrd="0" destOrd="0" presId="urn:microsoft.com/office/officeart/2018/2/layout/IconVerticalSolidList"/>
    <dgm:cxn modelId="{5B95667B-2475-41BB-AC1C-CBDD9CFE807A}" type="presOf" srcId="{6AF5BA7D-E143-430E-AB7D-AE5A50EDEF30}" destId="{A61A1EBC-2ED2-4BDC-93B2-2CE7B52DB5B8}" srcOrd="0" destOrd="0" presId="urn:microsoft.com/office/officeart/2018/2/layout/IconVerticalSolidList"/>
    <dgm:cxn modelId="{68781DB9-2906-4B50-9386-ADAD5A2FA558}" srcId="{BA78DF63-6843-4F17-A0DC-3D8A58548D4C}" destId="{265B7DFD-2730-49D5-898E-C2FDDA777556}" srcOrd="0" destOrd="0" parTransId="{24D06D63-259C-44E0-BB4D-9D4D54EFDEC4}" sibTransId="{BA804E90-56B1-4B72-B1AD-90EEE8E9DA3C}"/>
    <dgm:cxn modelId="{024011BD-3388-4DA1-9535-9F3BA4B1DFDB}" srcId="{BA78DF63-6843-4F17-A0DC-3D8A58548D4C}" destId="{6AF5BA7D-E143-430E-AB7D-AE5A50EDEF30}" srcOrd="1" destOrd="0" parTransId="{3179E61B-C132-4112-B49D-9020F9F7F4B3}" sibTransId="{96D54F3E-ACF9-4BEF-B153-003EA4E23AE6}"/>
    <dgm:cxn modelId="{F2EED7DA-EC7F-4D7E-A720-048218086438}" type="presParOf" srcId="{342637F3-053D-4208-9B9F-A1C25F9EFED9}" destId="{846EE8EC-D9A2-4215-918D-B7BEF548207E}" srcOrd="0" destOrd="0" presId="urn:microsoft.com/office/officeart/2018/2/layout/IconVerticalSolidList"/>
    <dgm:cxn modelId="{2DCC1E7E-9627-48AA-A968-93A900580752}" type="presParOf" srcId="{846EE8EC-D9A2-4215-918D-B7BEF548207E}" destId="{3C47A535-3709-451A-8FE6-C90467D710BD}" srcOrd="0" destOrd="0" presId="urn:microsoft.com/office/officeart/2018/2/layout/IconVerticalSolidList"/>
    <dgm:cxn modelId="{B3954EEC-83A3-4978-9E11-45D7DAFC636F}" type="presParOf" srcId="{846EE8EC-D9A2-4215-918D-B7BEF548207E}" destId="{A4D73A15-C38B-4E88-AB54-F9C7076CBB0D}" srcOrd="1" destOrd="0" presId="urn:microsoft.com/office/officeart/2018/2/layout/IconVerticalSolidList"/>
    <dgm:cxn modelId="{3DD1DC68-C159-43AF-B9D5-66C5E703DB7F}" type="presParOf" srcId="{846EE8EC-D9A2-4215-918D-B7BEF548207E}" destId="{621A3D35-0E03-4E31-8BAD-F32586E5C1D8}" srcOrd="2" destOrd="0" presId="urn:microsoft.com/office/officeart/2018/2/layout/IconVerticalSolidList"/>
    <dgm:cxn modelId="{264F174C-4A8D-4E96-80CF-FCE70FA7EFD8}" type="presParOf" srcId="{846EE8EC-D9A2-4215-918D-B7BEF548207E}" destId="{7C443F95-B600-45FE-99DA-1DA22AC51B56}" srcOrd="3" destOrd="0" presId="urn:microsoft.com/office/officeart/2018/2/layout/IconVerticalSolidList"/>
    <dgm:cxn modelId="{0EB2C9BE-D9A6-4E3A-AE31-669D80CF1BBD}" type="presParOf" srcId="{342637F3-053D-4208-9B9F-A1C25F9EFED9}" destId="{34B47447-F683-4498-A710-D1CFD6ACA897}" srcOrd="1" destOrd="0" presId="urn:microsoft.com/office/officeart/2018/2/layout/IconVerticalSolidList"/>
    <dgm:cxn modelId="{42B1A39D-F7C1-42C6-A5E9-062C61243A6A}" type="presParOf" srcId="{342637F3-053D-4208-9B9F-A1C25F9EFED9}" destId="{3280165B-ED51-4364-A21C-D7412A2277D1}" srcOrd="2" destOrd="0" presId="urn:microsoft.com/office/officeart/2018/2/layout/IconVerticalSolidList"/>
    <dgm:cxn modelId="{A86AB71F-292A-4D18-90A2-CCF81A82C597}" type="presParOf" srcId="{3280165B-ED51-4364-A21C-D7412A2277D1}" destId="{488915BE-DB1C-482A-8CB5-AB470E57A042}" srcOrd="0" destOrd="0" presId="urn:microsoft.com/office/officeart/2018/2/layout/IconVerticalSolidList"/>
    <dgm:cxn modelId="{6316CBFF-E0D9-421B-BCEB-B93E19F86DDC}" type="presParOf" srcId="{3280165B-ED51-4364-A21C-D7412A2277D1}" destId="{425C87D0-C040-4632-AEA5-24AF57524920}" srcOrd="1" destOrd="0" presId="urn:microsoft.com/office/officeart/2018/2/layout/IconVerticalSolidList"/>
    <dgm:cxn modelId="{16942024-96C6-4E78-BE96-D4396A5C8099}" type="presParOf" srcId="{3280165B-ED51-4364-A21C-D7412A2277D1}" destId="{795C46F6-135D-4442-A295-C3B026B757AF}" srcOrd="2" destOrd="0" presId="urn:microsoft.com/office/officeart/2018/2/layout/IconVerticalSolidList"/>
    <dgm:cxn modelId="{6C59EDC7-644D-4295-B25E-7BD00192EAFE}" type="presParOf" srcId="{3280165B-ED51-4364-A21C-D7412A2277D1}" destId="{A61A1EBC-2ED2-4BDC-93B2-2CE7B52DB5B8}" srcOrd="3" destOrd="0" presId="urn:microsoft.com/office/officeart/2018/2/layout/IconVerticalSolidList"/>
    <dgm:cxn modelId="{789A8E25-C33D-4E86-AEE8-BA8999E9621B}" type="presParOf" srcId="{342637F3-053D-4208-9B9F-A1C25F9EFED9}" destId="{E26EC47A-FF5C-4B14-B98B-32C983DE74E8}" srcOrd="3" destOrd="0" presId="urn:microsoft.com/office/officeart/2018/2/layout/IconVerticalSolidList"/>
    <dgm:cxn modelId="{A1CCDDEB-AA5D-479D-8D17-7EEA72E1D4CD}" type="presParOf" srcId="{342637F3-053D-4208-9B9F-A1C25F9EFED9}" destId="{71C8EA9E-39AA-409E-9011-C088BE5CA3BD}" srcOrd="4" destOrd="0" presId="urn:microsoft.com/office/officeart/2018/2/layout/IconVerticalSolidList"/>
    <dgm:cxn modelId="{36CD778B-5C3B-49E3-B45C-EF19FEFD9564}" type="presParOf" srcId="{71C8EA9E-39AA-409E-9011-C088BE5CA3BD}" destId="{F2459F49-67D2-45D7-B3C0-CC72B098CFA6}" srcOrd="0" destOrd="0" presId="urn:microsoft.com/office/officeart/2018/2/layout/IconVerticalSolidList"/>
    <dgm:cxn modelId="{870A798F-D4B5-4852-9496-DDC9AF550037}" type="presParOf" srcId="{71C8EA9E-39AA-409E-9011-C088BE5CA3BD}" destId="{CE6E90EF-8F83-4411-A438-B7D023E1D335}" srcOrd="1" destOrd="0" presId="urn:microsoft.com/office/officeart/2018/2/layout/IconVerticalSolidList"/>
    <dgm:cxn modelId="{E8D23B2A-090F-4203-B689-1BE9D142A674}" type="presParOf" srcId="{71C8EA9E-39AA-409E-9011-C088BE5CA3BD}" destId="{CD2609A6-074F-43E1-9534-309C772B8E83}" srcOrd="2" destOrd="0" presId="urn:microsoft.com/office/officeart/2018/2/layout/IconVerticalSolidList"/>
    <dgm:cxn modelId="{22018B90-D7B7-4D68-B3EE-BF89522A51BB}" type="presParOf" srcId="{71C8EA9E-39AA-409E-9011-C088BE5CA3BD}" destId="{FC66CBFF-15A6-441C-BB1F-2C6EC7A42915}" srcOrd="3" destOrd="0" presId="urn:microsoft.com/office/officeart/2018/2/layout/IconVerticalSolidList"/>
    <dgm:cxn modelId="{0A9CA971-24F9-4929-8013-32EDD071F64C}" type="presParOf" srcId="{342637F3-053D-4208-9B9F-A1C25F9EFED9}" destId="{B44E8791-F3D8-41A5-AC81-97F389F3ACDD}" srcOrd="5" destOrd="0" presId="urn:microsoft.com/office/officeart/2018/2/layout/IconVerticalSolidList"/>
    <dgm:cxn modelId="{07BE2BE9-CB5C-4E65-9337-2C4209098F37}" type="presParOf" srcId="{342637F3-053D-4208-9B9F-A1C25F9EFED9}" destId="{C8AA5098-55AC-451F-AA07-B6FB7DD98364}" srcOrd="6" destOrd="0" presId="urn:microsoft.com/office/officeart/2018/2/layout/IconVerticalSolidList"/>
    <dgm:cxn modelId="{AD1D02B3-56E1-47ED-94B0-E86240C8A490}" type="presParOf" srcId="{C8AA5098-55AC-451F-AA07-B6FB7DD98364}" destId="{3902B010-BE37-42FE-9EE4-8B34459D8B71}" srcOrd="0" destOrd="0" presId="urn:microsoft.com/office/officeart/2018/2/layout/IconVerticalSolidList"/>
    <dgm:cxn modelId="{B1E35118-6443-4FA0-8303-81AF90E1C416}" type="presParOf" srcId="{C8AA5098-55AC-451F-AA07-B6FB7DD98364}" destId="{C4B4CDA3-A923-4484-BC7F-832E3D9E277D}" srcOrd="1" destOrd="0" presId="urn:microsoft.com/office/officeart/2018/2/layout/IconVerticalSolidList"/>
    <dgm:cxn modelId="{0B1639B8-9B23-4ABE-A396-544BECD0D8D0}" type="presParOf" srcId="{C8AA5098-55AC-451F-AA07-B6FB7DD98364}" destId="{4AD12108-6C39-489B-8B73-73419596A9A1}" srcOrd="2" destOrd="0" presId="urn:microsoft.com/office/officeart/2018/2/layout/IconVerticalSolidList"/>
    <dgm:cxn modelId="{9630334D-B678-4EFE-BA31-AB48A218644B}" type="presParOf" srcId="{C8AA5098-55AC-451F-AA07-B6FB7DD98364}" destId="{42AC588D-33ED-4488-9FB6-1391E6CE1A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7A535-3709-451A-8FE6-C90467D710BD}">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D73A15-C38B-4E88-AB54-F9C7076CBB0D}">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443F95-B600-45FE-99DA-1DA22AC51B56}">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rPr>
            <a:t>Which airline(s) dominated the U.S. domestic flight market? Why? – Chris</a:t>
          </a:r>
          <a:r>
            <a:rPr lang="en-US" sz="2200" kern="1200" dirty="0"/>
            <a:t> </a:t>
          </a:r>
        </a:p>
      </dsp:txBody>
      <dsp:txXfrm>
        <a:off x="1058686" y="1808"/>
        <a:ext cx="9456913" cy="916611"/>
      </dsp:txXfrm>
    </dsp:sp>
    <dsp:sp modelId="{488915BE-DB1C-482A-8CB5-AB470E57A042}">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5C87D0-C040-4632-AEA5-24AF57524920}">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1A1EBC-2ED2-4BDC-93B2-2CE7B52DB5B8}">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rPr>
            <a:t>What are the trends in domestic flight cancellations? What events contributed to spikes in flight cancellations? – Mike </a:t>
          </a:r>
        </a:p>
      </dsp:txBody>
      <dsp:txXfrm>
        <a:off x="1058686" y="1147573"/>
        <a:ext cx="9456913" cy="916611"/>
      </dsp:txXfrm>
    </dsp:sp>
    <dsp:sp modelId="{F2459F49-67D2-45D7-B3C0-CC72B098CFA6}">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6E90EF-8F83-4411-A438-B7D023E1D335}">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66CBFF-15A6-441C-BB1F-2C6EC7A42915}">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rPr>
            <a:t>Did the pandemic impact the frequency or duration of flight delays? – Kefan </a:t>
          </a:r>
        </a:p>
      </dsp:txBody>
      <dsp:txXfrm>
        <a:off x="1058686" y="2293338"/>
        <a:ext cx="9456913" cy="916611"/>
      </dsp:txXfrm>
    </dsp:sp>
    <dsp:sp modelId="{3902B010-BE37-42FE-9EE4-8B34459D8B71}">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B4CDA3-A923-4484-BC7F-832E3D9E277D}">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AC588D-33ED-4488-9FB6-1391E6CE1AA8}">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rPr>
            <a:t>Which airlines experienced frequent delays and cancellations? – Fay</a:t>
          </a:r>
        </a:p>
      </dsp:txBody>
      <dsp:txXfrm>
        <a:off x="1058686" y="3439103"/>
        <a:ext cx="9456913" cy="9166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434B8CA0-747A-45E5-90B8-ABF1E7BCA1CB}" type="datetimeFigureOut">
              <a:rPr lang="en-US" smtClean="0"/>
              <a:t>1/11/2024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1DDBCDA6-3505-4C78-B107-99098184FF91}" type="slidenum">
              <a:rPr lang="en-US" smtClean="0"/>
              <a:t>‹#›</a:t>
            </a:fld>
            <a:endParaRPr lang="en-US"/>
          </a:p>
        </p:txBody>
      </p:sp>
    </p:spTree>
    <p:extLst>
      <p:ext uri="{BB962C8B-B14F-4D97-AF65-F5344CB8AC3E}">
        <p14:creationId xmlns:p14="http://schemas.microsoft.com/office/powerpoint/2010/main" val="1709121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DBCDA6-3505-4C78-B107-99098184FF91}" type="slidenum">
              <a:rPr lang="en-US" smtClean="0"/>
              <a:t>1</a:t>
            </a:fld>
            <a:endParaRPr lang="en-US"/>
          </a:p>
        </p:txBody>
      </p:sp>
    </p:spTree>
    <p:extLst>
      <p:ext uri="{BB962C8B-B14F-4D97-AF65-F5344CB8AC3E}">
        <p14:creationId xmlns:p14="http://schemas.microsoft.com/office/powerpoint/2010/main" val="3694744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US" b="1" i="0" dirty="0">
                <a:solidFill>
                  <a:srgbClr val="374151"/>
                </a:solidFill>
                <a:effectLst/>
                <a:latin typeface="Söhne"/>
              </a:rPr>
              <a:t>QUESTION: Did the pandemic impact the frequency or duration of flight delays?</a:t>
            </a:r>
          </a:p>
          <a:p>
            <a:pPr algn="l">
              <a:buFont typeface="Arial" panose="020B0604020202020204" pitchFamily="34" charset="0"/>
              <a:buNone/>
            </a:pPr>
            <a:endParaRPr lang="en-US" b="1" i="0" dirty="0">
              <a:solidFill>
                <a:schemeClr val="tx1"/>
              </a:solidFill>
              <a:effectLst/>
              <a:latin typeface="Söhne"/>
            </a:endParaRPr>
          </a:p>
          <a:p>
            <a:pPr algn="l">
              <a:buFont typeface="Arial" panose="020B0604020202020204" pitchFamily="34" charset="0"/>
              <a:buChar char="•"/>
            </a:pPr>
            <a:r>
              <a:rPr lang="en-US" b="1" i="0" dirty="0">
                <a:solidFill>
                  <a:schemeClr val="tx1"/>
                </a:solidFill>
                <a:effectLst/>
                <a:latin typeface="Söhne"/>
              </a:rPr>
              <a:t>X-Axis (Horizontal):</a:t>
            </a:r>
            <a:r>
              <a:rPr lang="en-US" b="0" i="0" dirty="0">
                <a:solidFill>
                  <a:schemeClr val="tx1"/>
                </a:solidFill>
                <a:effectLst/>
                <a:latin typeface="Söhne"/>
              </a:rPr>
              <a:t> Represents the range of delay minutes. It's divided into bins, and each bin covers a specific range of delay minutes.</a:t>
            </a:r>
          </a:p>
          <a:p>
            <a:pPr algn="l">
              <a:buFont typeface="Arial" panose="020B0604020202020204" pitchFamily="34" charset="0"/>
              <a:buChar char="•"/>
            </a:pPr>
            <a:r>
              <a:rPr lang="en-US" b="1" i="0" dirty="0">
                <a:solidFill>
                  <a:schemeClr val="tx1"/>
                </a:solidFill>
                <a:effectLst/>
                <a:latin typeface="Söhne"/>
              </a:rPr>
              <a:t>Y-Axis (Vertical):</a:t>
            </a:r>
            <a:r>
              <a:rPr lang="en-US" b="0" i="0" dirty="0">
                <a:solidFill>
                  <a:schemeClr val="tx1"/>
                </a:solidFill>
                <a:effectLst/>
                <a:latin typeface="Söhne"/>
              </a:rPr>
              <a:t> Represents the frequency or count of flights falling into each bin.</a:t>
            </a:r>
          </a:p>
          <a:p>
            <a:pPr algn="l">
              <a:buFont typeface="Arial" panose="020B0604020202020204" pitchFamily="34" charset="0"/>
              <a:buChar char="•"/>
            </a:pPr>
            <a:r>
              <a:rPr lang="en-US" b="1" i="0" dirty="0">
                <a:solidFill>
                  <a:schemeClr val="tx1"/>
                </a:solidFill>
                <a:effectLst/>
                <a:latin typeface="Söhne"/>
              </a:rPr>
              <a:t>Bins:</a:t>
            </a:r>
            <a:r>
              <a:rPr lang="en-US" b="0" i="0" dirty="0">
                <a:solidFill>
                  <a:schemeClr val="tx1"/>
                </a:solidFill>
                <a:effectLst/>
                <a:latin typeface="Söhne"/>
              </a:rPr>
              <a:t> The data is divided into 60 bins (specified by bins=60), each covering a one-minute interval. So, each bar in the histogram represents the count of flights with a delay falling within a one-minute range.</a:t>
            </a:r>
          </a:p>
          <a:p>
            <a:endParaRPr lang="en-US" dirty="0"/>
          </a:p>
        </p:txBody>
      </p:sp>
      <p:sp>
        <p:nvSpPr>
          <p:cNvPr id="4" name="Slide Number Placeholder 3"/>
          <p:cNvSpPr>
            <a:spLocks noGrp="1"/>
          </p:cNvSpPr>
          <p:nvPr>
            <p:ph type="sldNum" sz="quarter" idx="5"/>
          </p:nvPr>
        </p:nvSpPr>
        <p:spPr/>
        <p:txBody>
          <a:bodyPr/>
          <a:lstStyle/>
          <a:p>
            <a:fld id="{1DDBCDA6-3505-4C78-B107-99098184FF91}" type="slidenum">
              <a:rPr lang="en-US" smtClean="0"/>
              <a:t>13</a:t>
            </a:fld>
            <a:endParaRPr lang="en-US"/>
          </a:p>
        </p:txBody>
      </p:sp>
    </p:spTree>
    <p:extLst>
      <p:ext uri="{BB962C8B-B14F-4D97-AF65-F5344CB8AC3E}">
        <p14:creationId xmlns:p14="http://schemas.microsoft.com/office/powerpoint/2010/main" val="3927570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US" b="1" i="0" dirty="0">
                <a:solidFill>
                  <a:srgbClr val="374151"/>
                </a:solidFill>
                <a:effectLst/>
                <a:latin typeface="Söhne"/>
              </a:rPr>
              <a:t>QUESTION: Did the pandemic impact the frequency or duration of flight delays?</a:t>
            </a:r>
          </a:p>
          <a:p>
            <a:pPr algn="l">
              <a:buFont typeface="Arial" panose="020B0604020202020204" pitchFamily="34" charset="0"/>
              <a:buNone/>
            </a:pPr>
            <a:endParaRPr lang="en-US" b="1" i="0" dirty="0">
              <a:solidFill>
                <a:schemeClr val="tx1"/>
              </a:solidFill>
              <a:effectLst/>
              <a:latin typeface="Söhne"/>
            </a:endParaRPr>
          </a:p>
          <a:p>
            <a:pPr algn="l">
              <a:buFont typeface="Arial" panose="020B0604020202020204" pitchFamily="34" charset="0"/>
              <a:buChar char="•"/>
            </a:pPr>
            <a:r>
              <a:rPr lang="en-US" b="1" i="0" dirty="0">
                <a:solidFill>
                  <a:schemeClr val="tx1"/>
                </a:solidFill>
                <a:effectLst/>
                <a:latin typeface="Söhne"/>
              </a:rPr>
              <a:t>X-Axis (Horizontal):</a:t>
            </a:r>
            <a:r>
              <a:rPr lang="en-US" b="0" i="0" dirty="0">
                <a:solidFill>
                  <a:schemeClr val="tx1"/>
                </a:solidFill>
                <a:effectLst/>
                <a:latin typeface="Söhne"/>
              </a:rPr>
              <a:t> Represents the range of delay minutes. It's divided into bins, and each bin covers a specific range of delay minutes.</a:t>
            </a:r>
          </a:p>
          <a:p>
            <a:pPr algn="l">
              <a:buFont typeface="Arial" panose="020B0604020202020204" pitchFamily="34" charset="0"/>
              <a:buChar char="•"/>
            </a:pPr>
            <a:r>
              <a:rPr lang="en-US" b="1" i="0" dirty="0">
                <a:solidFill>
                  <a:schemeClr val="tx1"/>
                </a:solidFill>
                <a:effectLst/>
                <a:latin typeface="Söhne"/>
              </a:rPr>
              <a:t>Y-Axis (Vertical):</a:t>
            </a:r>
            <a:r>
              <a:rPr lang="en-US" b="0" i="0" dirty="0">
                <a:solidFill>
                  <a:schemeClr val="tx1"/>
                </a:solidFill>
                <a:effectLst/>
                <a:latin typeface="Söhne"/>
              </a:rPr>
              <a:t> Represents the frequency or count of flights falling into each bin.</a:t>
            </a:r>
          </a:p>
          <a:p>
            <a:pPr algn="l">
              <a:buFont typeface="Arial" panose="020B0604020202020204" pitchFamily="34" charset="0"/>
              <a:buChar char="•"/>
            </a:pPr>
            <a:r>
              <a:rPr lang="en-US" b="1" i="0" dirty="0">
                <a:solidFill>
                  <a:schemeClr val="tx1"/>
                </a:solidFill>
                <a:effectLst/>
                <a:latin typeface="Söhne"/>
              </a:rPr>
              <a:t>Bins:</a:t>
            </a:r>
            <a:r>
              <a:rPr lang="en-US" b="0" i="0" dirty="0">
                <a:solidFill>
                  <a:schemeClr val="tx1"/>
                </a:solidFill>
                <a:effectLst/>
                <a:latin typeface="Söhne"/>
              </a:rPr>
              <a:t> The data is divided into 60 bins (specified by bins=60), each covering a one-minute interval. So, each bar in the histogram represents the count of flights with a delay falling within a one-minute range.</a:t>
            </a:r>
          </a:p>
          <a:p>
            <a:endParaRPr lang="en-US" dirty="0"/>
          </a:p>
        </p:txBody>
      </p:sp>
      <p:sp>
        <p:nvSpPr>
          <p:cNvPr id="4" name="Slide Number Placeholder 3"/>
          <p:cNvSpPr>
            <a:spLocks noGrp="1"/>
          </p:cNvSpPr>
          <p:nvPr>
            <p:ph type="sldNum" sz="quarter" idx="5"/>
          </p:nvPr>
        </p:nvSpPr>
        <p:spPr/>
        <p:txBody>
          <a:bodyPr/>
          <a:lstStyle/>
          <a:p>
            <a:fld id="{1DDBCDA6-3505-4C78-B107-99098184FF91}" type="slidenum">
              <a:rPr lang="en-US" smtClean="0"/>
              <a:t>14</a:t>
            </a:fld>
            <a:endParaRPr lang="en-US"/>
          </a:p>
        </p:txBody>
      </p:sp>
    </p:spTree>
    <p:extLst>
      <p:ext uri="{BB962C8B-B14F-4D97-AF65-F5344CB8AC3E}">
        <p14:creationId xmlns:p14="http://schemas.microsoft.com/office/powerpoint/2010/main" val="3877462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374151"/>
                </a:solidFill>
                <a:effectLst/>
                <a:latin typeface="Söhne"/>
              </a:rPr>
              <a:t>QUESTION: Did the pandemic impact the frequency or duration of flight delays?</a:t>
            </a:r>
          </a:p>
          <a:p>
            <a:pPr algn="l">
              <a:buFont typeface="Arial" panose="020B0604020202020204" pitchFamily="34" charset="0"/>
              <a:buChar char="•"/>
            </a:pPr>
            <a:endParaRPr lang="en-US" b="1" i="0" dirty="0">
              <a:solidFill>
                <a:schemeClr val="tx1"/>
              </a:solidFill>
              <a:effectLst/>
              <a:latin typeface="Söhne"/>
            </a:endParaRPr>
          </a:p>
          <a:p>
            <a:pPr algn="l">
              <a:buFont typeface="Arial" panose="020B0604020202020204" pitchFamily="34" charset="0"/>
              <a:buChar char="•"/>
            </a:pPr>
            <a:r>
              <a:rPr lang="en-US" b="1" i="0" dirty="0">
                <a:solidFill>
                  <a:schemeClr val="tx1"/>
                </a:solidFill>
                <a:effectLst/>
                <a:latin typeface="Söhne"/>
              </a:rPr>
              <a:t>X-Axis (Horizontal):</a:t>
            </a:r>
            <a:r>
              <a:rPr lang="en-US" b="0" i="0" dirty="0">
                <a:solidFill>
                  <a:schemeClr val="tx1"/>
                </a:solidFill>
                <a:effectLst/>
                <a:latin typeface="Söhne"/>
              </a:rPr>
              <a:t> Represents the range of delay minutes. It's divided into bins, and each bin covers a specific range of delay minutes.</a:t>
            </a:r>
          </a:p>
          <a:p>
            <a:pPr algn="l">
              <a:buFont typeface="Arial" panose="020B0604020202020204" pitchFamily="34" charset="0"/>
              <a:buChar char="•"/>
            </a:pPr>
            <a:r>
              <a:rPr lang="en-US" b="1" i="0" dirty="0">
                <a:solidFill>
                  <a:schemeClr val="tx1"/>
                </a:solidFill>
                <a:effectLst/>
                <a:latin typeface="Söhne"/>
              </a:rPr>
              <a:t>Y-Axis (Vertical):</a:t>
            </a:r>
            <a:r>
              <a:rPr lang="en-US" b="0" i="0" dirty="0">
                <a:solidFill>
                  <a:schemeClr val="tx1"/>
                </a:solidFill>
                <a:effectLst/>
                <a:latin typeface="Söhne"/>
              </a:rPr>
              <a:t> Represents the frequency or count of flights falling into each bin.</a:t>
            </a:r>
          </a:p>
          <a:p>
            <a:pPr algn="l">
              <a:buFont typeface="Arial" panose="020B0604020202020204" pitchFamily="34" charset="0"/>
              <a:buChar char="•"/>
            </a:pPr>
            <a:r>
              <a:rPr lang="en-US" b="1" i="0" dirty="0">
                <a:solidFill>
                  <a:schemeClr val="tx1"/>
                </a:solidFill>
                <a:effectLst/>
                <a:latin typeface="Söhne"/>
              </a:rPr>
              <a:t>Bins:</a:t>
            </a:r>
            <a:r>
              <a:rPr lang="en-US" b="0" i="0" dirty="0">
                <a:solidFill>
                  <a:schemeClr val="tx1"/>
                </a:solidFill>
                <a:effectLst/>
                <a:latin typeface="Söhne"/>
              </a:rPr>
              <a:t> The data is divided into 60 bins (specified by bins=60), each covering a one-minute interval. So, each bar in the histogram represents the count of flights with a delay falling within a one-minute range.</a:t>
            </a:r>
          </a:p>
          <a:p>
            <a:endParaRPr lang="en-US" dirty="0"/>
          </a:p>
        </p:txBody>
      </p:sp>
      <p:sp>
        <p:nvSpPr>
          <p:cNvPr id="4" name="Slide Number Placeholder 3"/>
          <p:cNvSpPr>
            <a:spLocks noGrp="1"/>
          </p:cNvSpPr>
          <p:nvPr>
            <p:ph type="sldNum" sz="quarter" idx="5"/>
          </p:nvPr>
        </p:nvSpPr>
        <p:spPr/>
        <p:txBody>
          <a:bodyPr/>
          <a:lstStyle/>
          <a:p>
            <a:fld id="{1DDBCDA6-3505-4C78-B107-99098184FF91}" type="slidenum">
              <a:rPr lang="en-US" smtClean="0"/>
              <a:t>15</a:t>
            </a:fld>
            <a:endParaRPr lang="en-US"/>
          </a:p>
        </p:txBody>
      </p:sp>
    </p:spTree>
    <p:extLst>
      <p:ext uri="{BB962C8B-B14F-4D97-AF65-F5344CB8AC3E}">
        <p14:creationId xmlns:p14="http://schemas.microsoft.com/office/powerpoint/2010/main" val="3676959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374151"/>
                </a:solidFill>
                <a:effectLst/>
                <a:latin typeface="Söhne"/>
              </a:rPr>
              <a:t>QUESTION: Did the pandemic impact the frequency or duration of flight delays?</a:t>
            </a:r>
          </a:p>
          <a:p>
            <a:pPr algn="l">
              <a:buFont typeface="Arial" panose="020B0604020202020204" pitchFamily="34" charset="0"/>
              <a:buChar char="•"/>
            </a:pPr>
            <a:endParaRPr lang="en-US" b="1" i="0" dirty="0">
              <a:solidFill>
                <a:schemeClr val="tx1"/>
              </a:solidFill>
              <a:effectLst/>
              <a:latin typeface="Söhne"/>
            </a:endParaRPr>
          </a:p>
          <a:p>
            <a:pPr algn="l">
              <a:buFont typeface="Arial" panose="020B0604020202020204" pitchFamily="34" charset="0"/>
              <a:buChar char="•"/>
            </a:pPr>
            <a:r>
              <a:rPr lang="en-US" b="1" i="0" dirty="0">
                <a:solidFill>
                  <a:schemeClr val="tx1"/>
                </a:solidFill>
                <a:effectLst/>
                <a:latin typeface="Söhne"/>
              </a:rPr>
              <a:t>X-Axis (Horizontal):</a:t>
            </a:r>
            <a:r>
              <a:rPr lang="en-US" b="0" i="0" dirty="0">
                <a:solidFill>
                  <a:schemeClr val="tx1"/>
                </a:solidFill>
                <a:effectLst/>
                <a:latin typeface="Söhne"/>
              </a:rPr>
              <a:t> Represents the range of delay minutes. It's divided into bins, and each bin covers a specific range of delay minutes.</a:t>
            </a:r>
          </a:p>
          <a:p>
            <a:pPr algn="l">
              <a:buFont typeface="Arial" panose="020B0604020202020204" pitchFamily="34" charset="0"/>
              <a:buChar char="•"/>
            </a:pPr>
            <a:r>
              <a:rPr lang="en-US" b="1" i="0" dirty="0">
                <a:solidFill>
                  <a:schemeClr val="tx1"/>
                </a:solidFill>
                <a:effectLst/>
                <a:latin typeface="Söhne"/>
              </a:rPr>
              <a:t>Y-Axis (Vertical):</a:t>
            </a:r>
            <a:r>
              <a:rPr lang="en-US" b="0" i="0" dirty="0">
                <a:solidFill>
                  <a:schemeClr val="tx1"/>
                </a:solidFill>
                <a:effectLst/>
                <a:latin typeface="Söhne"/>
              </a:rPr>
              <a:t> Represents the frequency or count of flights falling into each bin.</a:t>
            </a:r>
          </a:p>
          <a:p>
            <a:pPr algn="l">
              <a:buFont typeface="Arial" panose="020B0604020202020204" pitchFamily="34" charset="0"/>
              <a:buChar char="•"/>
            </a:pPr>
            <a:r>
              <a:rPr lang="en-US" b="1" i="0" dirty="0">
                <a:solidFill>
                  <a:schemeClr val="tx1"/>
                </a:solidFill>
                <a:effectLst/>
                <a:latin typeface="Söhne"/>
              </a:rPr>
              <a:t>Bins:</a:t>
            </a:r>
            <a:r>
              <a:rPr lang="en-US" b="0" i="0" dirty="0">
                <a:solidFill>
                  <a:schemeClr val="tx1"/>
                </a:solidFill>
                <a:effectLst/>
                <a:latin typeface="Söhne"/>
              </a:rPr>
              <a:t> The data is divided into 60 bins (specified by bins=60), each covering a one-minute interval. So, each bar in the histogram represents the count of flights with a delay falling within a one-minute range.</a:t>
            </a:r>
          </a:p>
          <a:p>
            <a:endParaRPr lang="en-US" dirty="0"/>
          </a:p>
        </p:txBody>
      </p:sp>
      <p:sp>
        <p:nvSpPr>
          <p:cNvPr id="4" name="Slide Number Placeholder 3"/>
          <p:cNvSpPr>
            <a:spLocks noGrp="1"/>
          </p:cNvSpPr>
          <p:nvPr>
            <p:ph type="sldNum" sz="quarter" idx="5"/>
          </p:nvPr>
        </p:nvSpPr>
        <p:spPr/>
        <p:txBody>
          <a:bodyPr/>
          <a:lstStyle/>
          <a:p>
            <a:fld id="{1DDBCDA6-3505-4C78-B107-99098184FF91}" type="slidenum">
              <a:rPr lang="en-US" smtClean="0"/>
              <a:t>16</a:t>
            </a:fld>
            <a:endParaRPr lang="en-US"/>
          </a:p>
        </p:txBody>
      </p:sp>
    </p:spTree>
    <p:extLst>
      <p:ext uri="{BB962C8B-B14F-4D97-AF65-F5344CB8AC3E}">
        <p14:creationId xmlns:p14="http://schemas.microsoft.com/office/powerpoint/2010/main" val="337178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74151"/>
                </a:solidFill>
                <a:effectLst/>
                <a:latin typeface="Söhne"/>
              </a:rPr>
              <a:t>QUESTION: Did the pandemic impact the frequency or duration of flight delays?</a:t>
            </a:r>
            <a:endParaRPr lang="en-US" dirty="0"/>
          </a:p>
        </p:txBody>
      </p:sp>
      <p:sp>
        <p:nvSpPr>
          <p:cNvPr id="4" name="Slide Number Placeholder 3"/>
          <p:cNvSpPr>
            <a:spLocks noGrp="1"/>
          </p:cNvSpPr>
          <p:nvPr>
            <p:ph type="sldNum" sz="quarter" idx="5"/>
          </p:nvPr>
        </p:nvSpPr>
        <p:spPr/>
        <p:txBody>
          <a:bodyPr/>
          <a:lstStyle/>
          <a:p>
            <a:fld id="{1DDBCDA6-3505-4C78-B107-99098184FF91}" type="slidenum">
              <a:rPr lang="en-US" smtClean="0"/>
              <a:t>17</a:t>
            </a:fld>
            <a:endParaRPr lang="en-US"/>
          </a:p>
        </p:txBody>
      </p:sp>
    </p:spTree>
    <p:extLst>
      <p:ext uri="{BB962C8B-B14F-4D97-AF65-F5344CB8AC3E}">
        <p14:creationId xmlns:p14="http://schemas.microsoft.com/office/powerpoint/2010/main" val="1673790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74151"/>
                </a:solidFill>
                <a:effectLst/>
                <a:latin typeface="Söhne"/>
              </a:rPr>
              <a:t>QUESTION: Did the pandemic impact the frequency or duration of flight delays?</a:t>
            </a:r>
            <a:endParaRPr lang="en-US" dirty="0"/>
          </a:p>
        </p:txBody>
      </p:sp>
      <p:sp>
        <p:nvSpPr>
          <p:cNvPr id="4" name="Slide Number Placeholder 3"/>
          <p:cNvSpPr>
            <a:spLocks noGrp="1"/>
          </p:cNvSpPr>
          <p:nvPr>
            <p:ph type="sldNum" sz="quarter" idx="5"/>
          </p:nvPr>
        </p:nvSpPr>
        <p:spPr/>
        <p:txBody>
          <a:bodyPr/>
          <a:lstStyle/>
          <a:p>
            <a:fld id="{1DDBCDA6-3505-4C78-B107-99098184FF91}" type="slidenum">
              <a:rPr lang="en-US" smtClean="0"/>
              <a:t>18</a:t>
            </a:fld>
            <a:endParaRPr lang="en-US"/>
          </a:p>
        </p:txBody>
      </p:sp>
    </p:spTree>
    <p:extLst>
      <p:ext uri="{BB962C8B-B14F-4D97-AF65-F5344CB8AC3E}">
        <p14:creationId xmlns:p14="http://schemas.microsoft.com/office/powerpoint/2010/main" val="1582133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74151"/>
                </a:solidFill>
                <a:effectLst/>
                <a:latin typeface="Söhne"/>
              </a:rPr>
              <a:t>QUESTION: Did the pandemic impact the frequency or duration of flight delays?</a:t>
            </a:r>
            <a:endParaRPr lang="en-US" dirty="0"/>
          </a:p>
        </p:txBody>
      </p:sp>
      <p:sp>
        <p:nvSpPr>
          <p:cNvPr id="4" name="Slide Number Placeholder 3"/>
          <p:cNvSpPr>
            <a:spLocks noGrp="1"/>
          </p:cNvSpPr>
          <p:nvPr>
            <p:ph type="sldNum" sz="quarter" idx="5"/>
          </p:nvPr>
        </p:nvSpPr>
        <p:spPr/>
        <p:txBody>
          <a:bodyPr/>
          <a:lstStyle/>
          <a:p>
            <a:fld id="{1DDBCDA6-3505-4C78-B107-99098184FF91}" type="slidenum">
              <a:rPr lang="en-US" smtClean="0"/>
              <a:t>19</a:t>
            </a:fld>
            <a:endParaRPr lang="en-US"/>
          </a:p>
        </p:txBody>
      </p:sp>
    </p:spTree>
    <p:extLst>
      <p:ext uri="{BB962C8B-B14F-4D97-AF65-F5344CB8AC3E}">
        <p14:creationId xmlns:p14="http://schemas.microsoft.com/office/powerpoint/2010/main" val="2751562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74151"/>
                </a:solidFill>
                <a:effectLst/>
                <a:latin typeface="Söhne"/>
              </a:rPr>
              <a:t>QUESTION: Did the pandemic impact the frequency or duration of flight delays?</a:t>
            </a:r>
            <a:endParaRPr lang="en-US" dirty="0"/>
          </a:p>
        </p:txBody>
      </p:sp>
      <p:sp>
        <p:nvSpPr>
          <p:cNvPr id="4" name="Slide Number Placeholder 3"/>
          <p:cNvSpPr>
            <a:spLocks noGrp="1"/>
          </p:cNvSpPr>
          <p:nvPr>
            <p:ph type="sldNum" sz="quarter" idx="5"/>
          </p:nvPr>
        </p:nvSpPr>
        <p:spPr/>
        <p:txBody>
          <a:bodyPr/>
          <a:lstStyle/>
          <a:p>
            <a:fld id="{1DDBCDA6-3505-4C78-B107-99098184FF91}" type="slidenum">
              <a:rPr lang="en-US" smtClean="0"/>
              <a:t>20</a:t>
            </a:fld>
            <a:endParaRPr lang="en-US"/>
          </a:p>
        </p:txBody>
      </p:sp>
    </p:spTree>
    <p:extLst>
      <p:ext uri="{BB962C8B-B14F-4D97-AF65-F5344CB8AC3E}">
        <p14:creationId xmlns:p14="http://schemas.microsoft.com/office/powerpoint/2010/main" val="197429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DBCDA6-3505-4C78-B107-99098184FF91}" type="slidenum">
              <a:rPr lang="en-US" smtClean="0"/>
              <a:t>2</a:t>
            </a:fld>
            <a:endParaRPr lang="en-US"/>
          </a:p>
        </p:txBody>
      </p:sp>
    </p:spTree>
    <p:extLst>
      <p:ext uri="{BB962C8B-B14F-4D97-AF65-F5344CB8AC3E}">
        <p14:creationId xmlns:p14="http://schemas.microsoft.com/office/powerpoint/2010/main" val="1315274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DBCDA6-3505-4C78-B107-99098184FF91}" type="slidenum">
              <a:rPr lang="en-US" smtClean="0"/>
              <a:t>4</a:t>
            </a:fld>
            <a:endParaRPr lang="en-US"/>
          </a:p>
        </p:txBody>
      </p:sp>
    </p:spTree>
    <p:extLst>
      <p:ext uri="{BB962C8B-B14F-4D97-AF65-F5344CB8AC3E}">
        <p14:creationId xmlns:p14="http://schemas.microsoft.com/office/powerpoint/2010/main" val="3174158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79" indent="-176679">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DDBCDA6-3505-4C78-B107-99098184FF91}" type="slidenum">
              <a:rPr lang="en-US" smtClean="0"/>
              <a:t>5</a:t>
            </a:fld>
            <a:endParaRPr lang="en-US"/>
          </a:p>
        </p:txBody>
      </p:sp>
    </p:spTree>
    <p:extLst>
      <p:ext uri="{BB962C8B-B14F-4D97-AF65-F5344CB8AC3E}">
        <p14:creationId xmlns:p14="http://schemas.microsoft.com/office/powerpoint/2010/main" val="117454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79" indent="-176679">
              <a:buFont typeface="Arial" panose="020B0604020202020204" pitchFamily="34" charset="0"/>
              <a:buChar char="•"/>
            </a:pPr>
            <a:r>
              <a:rPr lang="en-US" b="1" i="0" dirty="0">
                <a:solidFill>
                  <a:srgbClr val="374151"/>
                </a:solidFill>
                <a:effectLst/>
                <a:latin typeface="Söhne"/>
              </a:rPr>
              <a:t>QUESTION: Which airline dominated the domestic flight market between 2018 – 2022? Why?</a:t>
            </a:r>
          </a:p>
          <a:p>
            <a:pPr marL="176679" indent="-176679">
              <a:buFont typeface="Arial" panose="020B0604020202020204" pitchFamily="34" charset="0"/>
              <a:buChar char="•"/>
            </a:pPr>
            <a:endParaRPr lang="en-US" b="0" i="0" dirty="0">
              <a:solidFill>
                <a:srgbClr val="374151"/>
              </a:solidFill>
              <a:effectLst/>
              <a:latin typeface="Söhne"/>
            </a:endParaRPr>
          </a:p>
          <a:p>
            <a:pPr marL="176679" indent="-176679">
              <a:buFont typeface="Arial" panose="020B0604020202020204" pitchFamily="34" charset="0"/>
              <a:buChar char="•"/>
            </a:pPr>
            <a:r>
              <a:rPr lang="en-US" b="0" i="0" dirty="0">
                <a:solidFill>
                  <a:srgbClr val="374151"/>
                </a:solidFill>
                <a:effectLst/>
                <a:latin typeface="Söhne"/>
              </a:rPr>
              <a:t>Southwest Airlines has historically focused on the domestic market and operates a point-to-point rather than a hub-and-spoke model. This allows them to serve countless domestic destinations more efficiently. Additionally, Southwest is known for its low-cost business model, which often attracts budget-conscious travelers.</a:t>
            </a:r>
          </a:p>
          <a:p>
            <a:pPr marL="176679" indent="-176679">
              <a:buFont typeface="Arial" panose="020B0604020202020204" pitchFamily="34" charset="0"/>
              <a:buChar char="•"/>
            </a:pPr>
            <a:r>
              <a:rPr lang="en-US" b="0" i="0" dirty="0">
                <a:solidFill>
                  <a:srgbClr val="374151"/>
                </a:solidFill>
                <a:effectLst/>
                <a:latin typeface="Söhne"/>
              </a:rPr>
              <a:t>Factors that may have contributed to Southwest having a substantial number of domestic flights in 2020 could include their route network, cost-effective operations, and flexibility to adapt to changing market conditions.</a:t>
            </a:r>
            <a:endParaRPr lang="en-US" dirty="0"/>
          </a:p>
          <a:p>
            <a:endParaRPr lang="en-US" dirty="0"/>
          </a:p>
        </p:txBody>
      </p:sp>
      <p:sp>
        <p:nvSpPr>
          <p:cNvPr id="4" name="Slide Number Placeholder 3"/>
          <p:cNvSpPr>
            <a:spLocks noGrp="1"/>
          </p:cNvSpPr>
          <p:nvPr>
            <p:ph type="sldNum" sz="quarter" idx="5"/>
          </p:nvPr>
        </p:nvSpPr>
        <p:spPr/>
        <p:txBody>
          <a:bodyPr/>
          <a:lstStyle/>
          <a:p>
            <a:fld id="{1DDBCDA6-3505-4C78-B107-99098184FF91}" type="slidenum">
              <a:rPr lang="en-US" smtClean="0"/>
              <a:t>6</a:t>
            </a:fld>
            <a:endParaRPr lang="en-US"/>
          </a:p>
        </p:txBody>
      </p:sp>
    </p:spTree>
    <p:extLst>
      <p:ext uri="{BB962C8B-B14F-4D97-AF65-F5344CB8AC3E}">
        <p14:creationId xmlns:p14="http://schemas.microsoft.com/office/powerpoint/2010/main" val="1958519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US" b="1" i="0" dirty="0">
                <a:solidFill>
                  <a:srgbClr val="374151"/>
                </a:solidFill>
                <a:effectLst/>
                <a:latin typeface="Söhne"/>
              </a:rPr>
              <a:t>QUESTION: What are the trends in domestic flight cancellations between 2020 – 2022? What events contributed to spikes in flight cancellations? (granular view – month/daily)</a:t>
            </a:r>
          </a:p>
          <a:p>
            <a:endParaRPr lang="en-US" dirty="0"/>
          </a:p>
        </p:txBody>
      </p:sp>
      <p:sp>
        <p:nvSpPr>
          <p:cNvPr id="4" name="Slide Number Placeholder 3"/>
          <p:cNvSpPr>
            <a:spLocks noGrp="1"/>
          </p:cNvSpPr>
          <p:nvPr>
            <p:ph type="sldNum" sz="quarter" idx="5"/>
          </p:nvPr>
        </p:nvSpPr>
        <p:spPr/>
        <p:txBody>
          <a:bodyPr/>
          <a:lstStyle/>
          <a:p>
            <a:fld id="{1DDBCDA6-3505-4C78-B107-99098184FF91}" type="slidenum">
              <a:rPr lang="en-US" smtClean="0"/>
              <a:t>8</a:t>
            </a:fld>
            <a:endParaRPr lang="en-US"/>
          </a:p>
        </p:txBody>
      </p:sp>
    </p:spTree>
    <p:extLst>
      <p:ext uri="{BB962C8B-B14F-4D97-AF65-F5344CB8AC3E}">
        <p14:creationId xmlns:p14="http://schemas.microsoft.com/office/powerpoint/2010/main" val="1812184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US" b="1" i="0" dirty="0">
                <a:solidFill>
                  <a:srgbClr val="374151"/>
                </a:solidFill>
                <a:effectLst/>
                <a:latin typeface="Söhne"/>
              </a:rPr>
              <a:t>QUESTION: What are the trends in domestic flight cancellations between 2020 – 2022? What events contributed to spikes in flight cancellations? (macro view – annual)</a:t>
            </a:r>
          </a:p>
          <a:p>
            <a:endParaRPr lang="en-US" dirty="0"/>
          </a:p>
          <a:p>
            <a:r>
              <a:rPr lang="en-US" dirty="0"/>
              <a:t>2018: 1.6% of all flights</a:t>
            </a:r>
          </a:p>
          <a:p>
            <a:r>
              <a:rPr lang="en-US" dirty="0"/>
              <a:t>2019: 1.9% of all flights</a:t>
            </a:r>
          </a:p>
          <a:p>
            <a:r>
              <a:rPr lang="en-US" dirty="0"/>
              <a:t>2020: 5.99% of all flights</a:t>
            </a:r>
          </a:p>
          <a:p>
            <a:r>
              <a:rPr lang="en-US" dirty="0"/>
              <a:t>2021: 1.76% of all flights</a:t>
            </a:r>
          </a:p>
          <a:p>
            <a:r>
              <a:rPr lang="en-US" dirty="0"/>
              <a:t>2022: 3.02% of all flights (through July)</a:t>
            </a:r>
          </a:p>
        </p:txBody>
      </p:sp>
      <p:sp>
        <p:nvSpPr>
          <p:cNvPr id="4" name="Slide Number Placeholder 3"/>
          <p:cNvSpPr>
            <a:spLocks noGrp="1"/>
          </p:cNvSpPr>
          <p:nvPr>
            <p:ph type="sldNum" sz="quarter" idx="5"/>
          </p:nvPr>
        </p:nvSpPr>
        <p:spPr/>
        <p:txBody>
          <a:bodyPr/>
          <a:lstStyle/>
          <a:p>
            <a:fld id="{1DDBCDA6-3505-4C78-B107-99098184FF91}" type="slidenum">
              <a:rPr lang="en-US" smtClean="0"/>
              <a:t>9</a:t>
            </a:fld>
            <a:endParaRPr lang="en-US"/>
          </a:p>
        </p:txBody>
      </p:sp>
    </p:spTree>
    <p:extLst>
      <p:ext uri="{BB962C8B-B14F-4D97-AF65-F5344CB8AC3E}">
        <p14:creationId xmlns:p14="http://schemas.microsoft.com/office/powerpoint/2010/main" val="3051951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79" lvl="1" indent="-176679" defTabSz="942289">
              <a:buFont typeface="Arial" panose="020B0604020202020204" pitchFamily="34" charset="0"/>
              <a:buChar char="•"/>
            </a:pPr>
            <a:r>
              <a:rPr lang="en-US" dirty="0"/>
              <a:t>The world experienced widespread lockdowns, travel restrictions, and a significant decrease in passenger demand due to the rapid spread of the virus. </a:t>
            </a:r>
          </a:p>
          <a:p>
            <a:pPr marL="176679" lvl="1" indent="-176679" defTabSz="942289">
              <a:buFont typeface="Arial" panose="020B0604020202020204" pitchFamily="34" charset="0"/>
              <a:buChar char="•"/>
            </a:pPr>
            <a:r>
              <a:rPr lang="en-US" dirty="0"/>
              <a:t>These factors led to a sharp decline in air travel, causing airlines to cancel flights in response to reduced demand, financial challenges, and logistical difficulties.</a:t>
            </a:r>
          </a:p>
          <a:p>
            <a:pPr marL="176679" lvl="1" indent="-176679" defTabSz="942289">
              <a:buFont typeface="Arial" panose="020B0604020202020204" pitchFamily="34" charset="0"/>
              <a:buChar char="•"/>
            </a:pPr>
            <a:r>
              <a:rPr lang="en-US" b="0" i="0" dirty="0">
                <a:effectLst/>
                <a:latin typeface="Söhne"/>
              </a:rPr>
              <a:t>Although the aviation industry continued to face challenges, the situation generally improved compared to the previous year. </a:t>
            </a:r>
          </a:p>
          <a:p>
            <a:pPr marL="176679" lvl="1" indent="-176679" defTabSz="942289">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1DDBCDA6-3505-4C78-B107-99098184FF91}" type="slidenum">
              <a:rPr lang="en-US" smtClean="0"/>
              <a:t>10</a:t>
            </a:fld>
            <a:endParaRPr lang="en-US"/>
          </a:p>
        </p:txBody>
      </p:sp>
    </p:spTree>
    <p:extLst>
      <p:ext uri="{BB962C8B-B14F-4D97-AF65-F5344CB8AC3E}">
        <p14:creationId xmlns:p14="http://schemas.microsoft.com/office/powerpoint/2010/main" val="4245128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US" b="1" i="0" dirty="0">
                <a:solidFill>
                  <a:srgbClr val="374151"/>
                </a:solidFill>
                <a:effectLst/>
                <a:latin typeface="Söhne"/>
              </a:rPr>
              <a:t>QUESTION: Did the pandemic impact the frequency or duration of flight delays?</a:t>
            </a:r>
          </a:p>
          <a:p>
            <a:pPr algn="l">
              <a:buFont typeface="Arial" panose="020B0604020202020204" pitchFamily="34" charset="0"/>
              <a:buNone/>
            </a:pPr>
            <a:endParaRPr lang="en-US" b="1" i="0" dirty="0">
              <a:solidFill>
                <a:schemeClr val="tx1"/>
              </a:solidFill>
              <a:effectLst/>
              <a:latin typeface="Söhne"/>
            </a:endParaRPr>
          </a:p>
          <a:p>
            <a:pPr algn="l">
              <a:buFont typeface="Arial" panose="020B0604020202020204" pitchFamily="34" charset="0"/>
              <a:buChar char="•"/>
            </a:pPr>
            <a:r>
              <a:rPr lang="en-US" b="1" i="0" dirty="0">
                <a:solidFill>
                  <a:schemeClr val="tx1"/>
                </a:solidFill>
                <a:effectLst/>
                <a:latin typeface="Söhne"/>
              </a:rPr>
              <a:t>X-Axis (Horizontal):</a:t>
            </a:r>
            <a:r>
              <a:rPr lang="en-US" b="0" i="0" dirty="0">
                <a:solidFill>
                  <a:schemeClr val="tx1"/>
                </a:solidFill>
                <a:effectLst/>
                <a:latin typeface="Söhne"/>
              </a:rPr>
              <a:t> Represents the range of delay minutes. It's divided into bins, and each bin covers a specific range of delay minutes.</a:t>
            </a:r>
          </a:p>
          <a:p>
            <a:pPr algn="l">
              <a:buFont typeface="Arial" panose="020B0604020202020204" pitchFamily="34" charset="0"/>
              <a:buChar char="•"/>
            </a:pPr>
            <a:r>
              <a:rPr lang="en-US" b="1" i="0" dirty="0">
                <a:solidFill>
                  <a:schemeClr val="tx1"/>
                </a:solidFill>
                <a:effectLst/>
                <a:latin typeface="Söhne"/>
              </a:rPr>
              <a:t>Y-Axis (Vertical):</a:t>
            </a:r>
            <a:r>
              <a:rPr lang="en-US" b="0" i="0" dirty="0">
                <a:solidFill>
                  <a:schemeClr val="tx1"/>
                </a:solidFill>
                <a:effectLst/>
                <a:latin typeface="Söhne"/>
              </a:rPr>
              <a:t> Represents the frequency or count of flights falling into each bin.</a:t>
            </a:r>
          </a:p>
          <a:p>
            <a:pPr algn="l">
              <a:buFont typeface="Arial" panose="020B0604020202020204" pitchFamily="34" charset="0"/>
              <a:buChar char="•"/>
            </a:pPr>
            <a:r>
              <a:rPr lang="en-US" b="1" i="0" dirty="0">
                <a:solidFill>
                  <a:schemeClr val="tx1"/>
                </a:solidFill>
                <a:effectLst/>
                <a:latin typeface="Söhne"/>
              </a:rPr>
              <a:t>Bins:</a:t>
            </a:r>
            <a:r>
              <a:rPr lang="en-US" b="0" i="0" dirty="0">
                <a:solidFill>
                  <a:schemeClr val="tx1"/>
                </a:solidFill>
                <a:effectLst/>
                <a:latin typeface="Söhne"/>
              </a:rPr>
              <a:t> The data is divided into 60 bins (specified by bins=60), each covering a one-minute interval. So, each bar in the histogram represents the count of flights with a delay falling within a one-minute range.</a:t>
            </a:r>
          </a:p>
          <a:p>
            <a:endParaRPr lang="en-US" dirty="0"/>
          </a:p>
        </p:txBody>
      </p:sp>
      <p:sp>
        <p:nvSpPr>
          <p:cNvPr id="4" name="Slide Number Placeholder 3"/>
          <p:cNvSpPr>
            <a:spLocks noGrp="1"/>
          </p:cNvSpPr>
          <p:nvPr>
            <p:ph type="sldNum" sz="quarter" idx="5"/>
          </p:nvPr>
        </p:nvSpPr>
        <p:spPr/>
        <p:txBody>
          <a:bodyPr/>
          <a:lstStyle/>
          <a:p>
            <a:fld id="{1DDBCDA6-3505-4C78-B107-99098184FF91}" type="slidenum">
              <a:rPr lang="en-US" smtClean="0"/>
              <a:t>12</a:t>
            </a:fld>
            <a:endParaRPr lang="en-US"/>
          </a:p>
        </p:txBody>
      </p:sp>
    </p:spTree>
    <p:extLst>
      <p:ext uri="{BB962C8B-B14F-4D97-AF65-F5344CB8AC3E}">
        <p14:creationId xmlns:p14="http://schemas.microsoft.com/office/powerpoint/2010/main" val="3957744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F711-B511-B29C-D495-EF5A705E8C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C23484-2B5B-8AE8-0047-4E58593D2D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1B5676-887E-797F-0F93-54EE292969CB}"/>
              </a:ext>
            </a:extLst>
          </p:cNvPr>
          <p:cNvSpPr>
            <a:spLocks noGrp="1"/>
          </p:cNvSpPr>
          <p:nvPr>
            <p:ph type="dt" sz="half" idx="10"/>
          </p:nvPr>
        </p:nvSpPr>
        <p:spPr/>
        <p:txBody>
          <a:bodyPr/>
          <a:lstStyle/>
          <a:p>
            <a:fld id="{7DC10E3B-3CC7-49EF-BB61-C81B0F1C254B}" type="datetimeFigureOut">
              <a:rPr lang="en-US" smtClean="0"/>
              <a:t>1/11/2024</a:t>
            </a:fld>
            <a:endParaRPr lang="en-US"/>
          </a:p>
        </p:txBody>
      </p:sp>
      <p:sp>
        <p:nvSpPr>
          <p:cNvPr id="5" name="Footer Placeholder 4">
            <a:extLst>
              <a:ext uri="{FF2B5EF4-FFF2-40B4-BE49-F238E27FC236}">
                <a16:creationId xmlns:a16="http://schemas.microsoft.com/office/drawing/2014/main" id="{B23F6177-29C7-5286-E207-E81432FE2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A0F3E-A19B-528C-BD22-B82CC8F81873}"/>
              </a:ext>
            </a:extLst>
          </p:cNvPr>
          <p:cNvSpPr>
            <a:spLocks noGrp="1"/>
          </p:cNvSpPr>
          <p:nvPr>
            <p:ph type="sldNum" sz="quarter" idx="12"/>
          </p:nvPr>
        </p:nvSpPr>
        <p:spPr/>
        <p:txBody>
          <a:bodyPr/>
          <a:lstStyle/>
          <a:p>
            <a:fld id="{9FA44D56-227E-41C1-B063-08304DF4FCCB}" type="slidenum">
              <a:rPr lang="en-US" smtClean="0"/>
              <a:t>‹#›</a:t>
            </a:fld>
            <a:endParaRPr lang="en-US"/>
          </a:p>
        </p:txBody>
      </p:sp>
    </p:spTree>
    <p:extLst>
      <p:ext uri="{BB962C8B-B14F-4D97-AF65-F5344CB8AC3E}">
        <p14:creationId xmlns:p14="http://schemas.microsoft.com/office/powerpoint/2010/main" val="2966855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3ECA-8E67-990F-9C2C-85B774DDE4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605EB5-1985-153D-B0B0-F392152DAB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F608C-4CF5-0F8B-66BE-FB644E130881}"/>
              </a:ext>
            </a:extLst>
          </p:cNvPr>
          <p:cNvSpPr>
            <a:spLocks noGrp="1"/>
          </p:cNvSpPr>
          <p:nvPr>
            <p:ph type="dt" sz="half" idx="10"/>
          </p:nvPr>
        </p:nvSpPr>
        <p:spPr/>
        <p:txBody>
          <a:bodyPr/>
          <a:lstStyle/>
          <a:p>
            <a:fld id="{7DC10E3B-3CC7-49EF-BB61-C81B0F1C254B}" type="datetimeFigureOut">
              <a:rPr lang="en-US" smtClean="0"/>
              <a:t>1/11/2024</a:t>
            </a:fld>
            <a:endParaRPr lang="en-US"/>
          </a:p>
        </p:txBody>
      </p:sp>
      <p:sp>
        <p:nvSpPr>
          <p:cNvPr id="5" name="Footer Placeholder 4">
            <a:extLst>
              <a:ext uri="{FF2B5EF4-FFF2-40B4-BE49-F238E27FC236}">
                <a16:creationId xmlns:a16="http://schemas.microsoft.com/office/drawing/2014/main" id="{66A45388-6691-EBF2-005D-D9E6D2932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114F-0AC8-D44F-A8F9-9439A174A34C}"/>
              </a:ext>
            </a:extLst>
          </p:cNvPr>
          <p:cNvSpPr>
            <a:spLocks noGrp="1"/>
          </p:cNvSpPr>
          <p:nvPr>
            <p:ph type="sldNum" sz="quarter" idx="12"/>
          </p:nvPr>
        </p:nvSpPr>
        <p:spPr/>
        <p:txBody>
          <a:bodyPr/>
          <a:lstStyle/>
          <a:p>
            <a:fld id="{9FA44D56-227E-41C1-B063-08304DF4FCCB}" type="slidenum">
              <a:rPr lang="en-US" smtClean="0"/>
              <a:t>‹#›</a:t>
            </a:fld>
            <a:endParaRPr lang="en-US"/>
          </a:p>
        </p:txBody>
      </p:sp>
    </p:spTree>
    <p:extLst>
      <p:ext uri="{BB962C8B-B14F-4D97-AF65-F5344CB8AC3E}">
        <p14:creationId xmlns:p14="http://schemas.microsoft.com/office/powerpoint/2010/main" val="1518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EA85A8-B045-0293-A43D-34E5C8021D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48A3A5-FD16-7C6A-A614-BACB1ECCB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6A4C9-2EF8-3992-0213-0CFC1B843832}"/>
              </a:ext>
            </a:extLst>
          </p:cNvPr>
          <p:cNvSpPr>
            <a:spLocks noGrp="1"/>
          </p:cNvSpPr>
          <p:nvPr>
            <p:ph type="dt" sz="half" idx="10"/>
          </p:nvPr>
        </p:nvSpPr>
        <p:spPr/>
        <p:txBody>
          <a:bodyPr/>
          <a:lstStyle/>
          <a:p>
            <a:fld id="{7DC10E3B-3CC7-49EF-BB61-C81B0F1C254B}" type="datetimeFigureOut">
              <a:rPr lang="en-US" smtClean="0"/>
              <a:t>1/11/2024</a:t>
            </a:fld>
            <a:endParaRPr lang="en-US"/>
          </a:p>
        </p:txBody>
      </p:sp>
      <p:sp>
        <p:nvSpPr>
          <p:cNvPr id="5" name="Footer Placeholder 4">
            <a:extLst>
              <a:ext uri="{FF2B5EF4-FFF2-40B4-BE49-F238E27FC236}">
                <a16:creationId xmlns:a16="http://schemas.microsoft.com/office/drawing/2014/main" id="{FFEE48D9-F9E8-3493-BFC3-97C3DC009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44D027-930E-D7BB-B230-93E64B27C630}"/>
              </a:ext>
            </a:extLst>
          </p:cNvPr>
          <p:cNvSpPr>
            <a:spLocks noGrp="1"/>
          </p:cNvSpPr>
          <p:nvPr>
            <p:ph type="sldNum" sz="quarter" idx="12"/>
          </p:nvPr>
        </p:nvSpPr>
        <p:spPr/>
        <p:txBody>
          <a:bodyPr/>
          <a:lstStyle/>
          <a:p>
            <a:fld id="{9FA44D56-227E-41C1-B063-08304DF4FCCB}" type="slidenum">
              <a:rPr lang="en-US" smtClean="0"/>
              <a:t>‹#›</a:t>
            </a:fld>
            <a:endParaRPr lang="en-US"/>
          </a:p>
        </p:txBody>
      </p:sp>
    </p:spTree>
    <p:extLst>
      <p:ext uri="{BB962C8B-B14F-4D97-AF65-F5344CB8AC3E}">
        <p14:creationId xmlns:p14="http://schemas.microsoft.com/office/powerpoint/2010/main" val="1125232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1A7B-E7D2-1D73-8314-9E317EDF6C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B40DC8-AA0C-D33A-B728-826D54988A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EBFCB-EFDF-5AD3-47E4-7B69639AB46D}"/>
              </a:ext>
            </a:extLst>
          </p:cNvPr>
          <p:cNvSpPr>
            <a:spLocks noGrp="1"/>
          </p:cNvSpPr>
          <p:nvPr>
            <p:ph type="dt" sz="half" idx="10"/>
          </p:nvPr>
        </p:nvSpPr>
        <p:spPr/>
        <p:txBody>
          <a:bodyPr/>
          <a:lstStyle/>
          <a:p>
            <a:fld id="{7DC10E3B-3CC7-49EF-BB61-C81B0F1C254B}" type="datetimeFigureOut">
              <a:rPr lang="en-US" smtClean="0"/>
              <a:t>1/11/2024</a:t>
            </a:fld>
            <a:endParaRPr lang="en-US"/>
          </a:p>
        </p:txBody>
      </p:sp>
      <p:sp>
        <p:nvSpPr>
          <p:cNvPr id="5" name="Footer Placeholder 4">
            <a:extLst>
              <a:ext uri="{FF2B5EF4-FFF2-40B4-BE49-F238E27FC236}">
                <a16:creationId xmlns:a16="http://schemas.microsoft.com/office/drawing/2014/main" id="{6836CCC3-8E00-0169-A415-01ED15156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CB3C4-012C-B177-9884-7D88FD282720}"/>
              </a:ext>
            </a:extLst>
          </p:cNvPr>
          <p:cNvSpPr>
            <a:spLocks noGrp="1"/>
          </p:cNvSpPr>
          <p:nvPr>
            <p:ph type="sldNum" sz="quarter" idx="12"/>
          </p:nvPr>
        </p:nvSpPr>
        <p:spPr/>
        <p:txBody>
          <a:bodyPr/>
          <a:lstStyle/>
          <a:p>
            <a:fld id="{9FA44D56-227E-41C1-B063-08304DF4FCCB}" type="slidenum">
              <a:rPr lang="en-US" smtClean="0"/>
              <a:t>‹#›</a:t>
            </a:fld>
            <a:endParaRPr lang="en-US"/>
          </a:p>
        </p:txBody>
      </p:sp>
    </p:spTree>
    <p:extLst>
      <p:ext uri="{BB962C8B-B14F-4D97-AF65-F5344CB8AC3E}">
        <p14:creationId xmlns:p14="http://schemas.microsoft.com/office/powerpoint/2010/main" val="159302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EAE6-D290-2145-3A2E-ECC0EE8190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4A3047-F428-3A9C-92F5-3C346A9D0C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4B8C67-B593-F047-041B-0C38C531540D}"/>
              </a:ext>
            </a:extLst>
          </p:cNvPr>
          <p:cNvSpPr>
            <a:spLocks noGrp="1"/>
          </p:cNvSpPr>
          <p:nvPr>
            <p:ph type="dt" sz="half" idx="10"/>
          </p:nvPr>
        </p:nvSpPr>
        <p:spPr/>
        <p:txBody>
          <a:bodyPr/>
          <a:lstStyle/>
          <a:p>
            <a:fld id="{7DC10E3B-3CC7-49EF-BB61-C81B0F1C254B}" type="datetimeFigureOut">
              <a:rPr lang="en-US" smtClean="0"/>
              <a:t>1/11/2024</a:t>
            </a:fld>
            <a:endParaRPr lang="en-US"/>
          </a:p>
        </p:txBody>
      </p:sp>
      <p:sp>
        <p:nvSpPr>
          <p:cNvPr id="5" name="Footer Placeholder 4">
            <a:extLst>
              <a:ext uri="{FF2B5EF4-FFF2-40B4-BE49-F238E27FC236}">
                <a16:creationId xmlns:a16="http://schemas.microsoft.com/office/drawing/2014/main" id="{2F5DFC56-8569-69FF-1019-87A2F740A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5AFDB-B739-73E8-3DB4-EB1013B70EFF}"/>
              </a:ext>
            </a:extLst>
          </p:cNvPr>
          <p:cNvSpPr>
            <a:spLocks noGrp="1"/>
          </p:cNvSpPr>
          <p:nvPr>
            <p:ph type="sldNum" sz="quarter" idx="12"/>
          </p:nvPr>
        </p:nvSpPr>
        <p:spPr/>
        <p:txBody>
          <a:bodyPr/>
          <a:lstStyle/>
          <a:p>
            <a:fld id="{9FA44D56-227E-41C1-B063-08304DF4FCCB}" type="slidenum">
              <a:rPr lang="en-US" smtClean="0"/>
              <a:t>‹#›</a:t>
            </a:fld>
            <a:endParaRPr lang="en-US"/>
          </a:p>
        </p:txBody>
      </p:sp>
    </p:spTree>
    <p:extLst>
      <p:ext uri="{BB962C8B-B14F-4D97-AF65-F5344CB8AC3E}">
        <p14:creationId xmlns:p14="http://schemas.microsoft.com/office/powerpoint/2010/main" val="3578737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5BAB-EAF4-CB01-1BE0-68987ADF72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D7B073-076C-AD56-D635-E0C08BB4E0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1A76A3-BE29-0E1C-25C7-B6680592FE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2FCFE4-6543-AE17-52C3-31DE796B5551}"/>
              </a:ext>
            </a:extLst>
          </p:cNvPr>
          <p:cNvSpPr>
            <a:spLocks noGrp="1"/>
          </p:cNvSpPr>
          <p:nvPr>
            <p:ph type="dt" sz="half" idx="10"/>
          </p:nvPr>
        </p:nvSpPr>
        <p:spPr/>
        <p:txBody>
          <a:bodyPr/>
          <a:lstStyle/>
          <a:p>
            <a:fld id="{7DC10E3B-3CC7-49EF-BB61-C81B0F1C254B}" type="datetimeFigureOut">
              <a:rPr lang="en-US" smtClean="0"/>
              <a:t>1/11/2024</a:t>
            </a:fld>
            <a:endParaRPr lang="en-US"/>
          </a:p>
        </p:txBody>
      </p:sp>
      <p:sp>
        <p:nvSpPr>
          <p:cNvPr id="6" name="Footer Placeholder 5">
            <a:extLst>
              <a:ext uri="{FF2B5EF4-FFF2-40B4-BE49-F238E27FC236}">
                <a16:creationId xmlns:a16="http://schemas.microsoft.com/office/drawing/2014/main" id="{B4F6861C-81A8-8446-9558-61B7DB46AF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4FC21-15DE-91F1-C3BD-4C27651FD3CB}"/>
              </a:ext>
            </a:extLst>
          </p:cNvPr>
          <p:cNvSpPr>
            <a:spLocks noGrp="1"/>
          </p:cNvSpPr>
          <p:nvPr>
            <p:ph type="sldNum" sz="quarter" idx="12"/>
          </p:nvPr>
        </p:nvSpPr>
        <p:spPr/>
        <p:txBody>
          <a:bodyPr/>
          <a:lstStyle/>
          <a:p>
            <a:fld id="{9FA44D56-227E-41C1-B063-08304DF4FCCB}" type="slidenum">
              <a:rPr lang="en-US" smtClean="0"/>
              <a:t>‹#›</a:t>
            </a:fld>
            <a:endParaRPr lang="en-US"/>
          </a:p>
        </p:txBody>
      </p:sp>
    </p:spTree>
    <p:extLst>
      <p:ext uri="{BB962C8B-B14F-4D97-AF65-F5344CB8AC3E}">
        <p14:creationId xmlns:p14="http://schemas.microsoft.com/office/powerpoint/2010/main" val="166919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A9CF8-4186-DD98-D14A-A4D99F5ADE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E645A7-7561-0C16-1ADE-E9A2ED5D9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61FAE7-7A64-0559-9DA9-94F5BD2076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A46970-F321-D02E-A2B4-6A57505458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98B7EC-8466-A1E6-46BD-D463EBE7F4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4D115B-CCA7-F27E-F659-674DE1C1E9F6}"/>
              </a:ext>
            </a:extLst>
          </p:cNvPr>
          <p:cNvSpPr>
            <a:spLocks noGrp="1"/>
          </p:cNvSpPr>
          <p:nvPr>
            <p:ph type="dt" sz="half" idx="10"/>
          </p:nvPr>
        </p:nvSpPr>
        <p:spPr/>
        <p:txBody>
          <a:bodyPr/>
          <a:lstStyle/>
          <a:p>
            <a:fld id="{7DC10E3B-3CC7-49EF-BB61-C81B0F1C254B}" type="datetimeFigureOut">
              <a:rPr lang="en-US" smtClean="0"/>
              <a:t>1/11/2024</a:t>
            </a:fld>
            <a:endParaRPr lang="en-US"/>
          </a:p>
        </p:txBody>
      </p:sp>
      <p:sp>
        <p:nvSpPr>
          <p:cNvPr id="8" name="Footer Placeholder 7">
            <a:extLst>
              <a:ext uri="{FF2B5EF4-FFF2-40B4-BE49-F238E27FC236}">
                <a16:creationId xmlns:a16="http://schemas.microsoft.com/office/drawing/2014/main" id="{30D318CB-422F-0E55-A52F-98C7E28CAA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FF81D3-03C3-9740-78BA-DD2334DD9DC3}"/>
              </a:ext>
            </a:extLst>
          </p:cNvPr>
          <p:cNvSpPr>
            <a:spLocks noGrp="1"/>
          </p:cNvSpPr>
          <p:nvPr>
            <p:ph type="sldNum" sz="quarter" idx="12"/>
          </p:nvPr>
        </p:nvSpPr>
        <p:spPr/>
        <p:txBody>
          <a:bodyPr/>
          <a:lstStyle/>
          <a:p>
            <a:fld id="{9FA44D56-227E-41C1-B063-08304DF4FCCB}" type="slidenum">
              <a:rPr lang="en-US" smtClean="0"/>
              <a:t>‹#›</a:t>
            </a:fld>
            <a:endParaRPr lang="en-US"/>
          </a:p>
        </p:txBody>
      </p:sp>
    </p:spTree>
    <p:extLst>
      <p:ext uri="{BB962C8B-B14F-4D97-AF65-F5344CB8AC3E}">
        <p14:creationId xmlns:p14="http://schemas.microsoft.com/office/powerpoint/2010/main" val="121167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383A-AF3F-69C4-4C21-37B528ED28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E695F5-0A54-21C4-A9BE-4CBCA03CE56C}"/>
              </a:ext>
            </a:extLst>
          </p:cNvPr>
          <p:cNvSpPr>
            <a:spLocks noGrp="1"/>
          </p:cNvSpPr>
          <p:nvPr>
            <p:ph type="dt" sz="half" idx="10"/>
          </p:nvPr>
        </p:nvSpPr>
        <p:spPr/>
        <p:txBody>
          <a:bodyPr/>
          <a:lstStyle/>
          <a:p>
            <a:fld id="{7DC10E3B-3CC7-49EF-BB61-C81B0F1C254B}" type="datetimeFigureOut">
              <a:rPr lang="en-US" smtClean="0"/>
              <a:t>1/11/2024</a:t>
            </a:fld>
            <a:endParaRPr lang="en-US"/>
          </a:p>
        </p:txBody>
      </p:sp>
      <p:sp>
        <p:nvSpPr>
          <p:cNvPr id="4" name="Footer Placeholder 3">
            <a:extLst>
              <a:ext uri="{FF2B5EF4-FFF2-40B4-BE49-F238E27FC236}">
                <a16:creationId xmlns:a16="http://schemas.microsoft.com/office/drawing/2014/main" id="{111C82DE-4FB1-0B4B-8562-FE8CD634F4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DCBEEC-1212-DC27-6C6A-BEBAD4CF9D04}"/>
              </a:ext>
            </a:extLst>
          </p:cNvPr>
          <p:cNvSpPr>
            <a:spLocks noGrp="1"/>
          </p:cNvSpPr>
          <p:nvPr>
            <p:ph type="sldNum" sz="quarter" idx="12"/>
          </p:nvPr>
        </p:nvSpPr>
        <p:spPr/>
        <p:txBody>
          <a:bodyPr/>
          <a:lstStyle/>
          <a:p>
            <a:fld id="{9FA44D56-227E-41C1-B063-08304DF4FCCB}" type="slidenum">
              <a:rPr lang="en-US" smtClean="0"/>
              <a:t>‹#›</a:t>
            </a:fld>
            <a:endParaRPr lang="en-US"/>
          </a:p>
        </p:txBody>
      </p:sp>
    </p:spTree>
    <p:extLst>
      <p:ext uri="{BB962C8B-B14F-4D97-AF65-F5344CB8AC3E}">
        <p14:creationId xmlns:p14="http://schemas.microsoft.com/office/powerpoint/2010/main" val="612608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35548C-5BB7-79B0-C92E-1F9FA5CD2229}"/>
              </a:ext>
            </a:extLst>
          </p:cNvPr>
          <p:cNvSpPr>
            <a:spLocks noGrp="1"/>
          </p:cNvSpPr>
          <p:nvPr>
            <p:ph type="dt" sz="half" idx="10"/>
          </p:nvPr>
        </p:nvSpPr>
        <p:spPr/>
        <p:txBody>
          <a:bodyPr/>
          <a:lstStyle/>
          <a:p>
            <a:fld id="{7DC10E3B-3CC7-49EF-BB61-C81B0F1C254B}" type="datetimeFigureOut">
              <a:rPr lang="en-US" smtClean="0"/>
              <a:t>1/11/2024</a:t>
            </a:fld>
            <a:endParaRPr lang="en-US"/>
          </a:p>
        </p:txBody>
      </p:sp>
      <p:sp>
        <p:nvSpPr>
          <p:cNvPr id="3" name="Footer Placeholder 2">
            <a:extLst>
              <a:ext uri="{FF2B5EF4-FFF2-40B4-BE49-F238E27FC236}">
                <a16:creationId xmlns:a16="http://schemas.microsoft.com/office/drawing/2014/main" id="{000168ED-BFCD-E7C4-0628-15B44293C3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B66C4D-4063-6475-576D-C4F6DBCB9AF7}"/>
              </a:ext>
            </a:extLst>
          </p:cNvPr>
          <p:cNvSpPr>
            <a:spLocks noGrp="1"/>
          </p:cNvSpPr>
          <p:nvPr>
            <p:ph type="sldNum" sz="quarter" idx="12"/>
          </p:nvPr>
        </p:nvSpPr>
        <p:spPr/>
        <p:txBody>
          <a:bodyPr/>
          <a:lstStyle/>
          <a:p>
            <a:fld id="{9FA44D56-227E-41C1-B063-08304DF4FCCB}" type="slidenum">
              <a:rPr lang="en-US" smtClean="0"/>
              <a:t>‹#›</a:t>
            </a:fld>
            <a:endParaRPr lang="en-US"/>
          </a:p>
        </p:txBody>
      </p:sp>
    </p:spTree>
    <p:extLst>
      <p:ext uri="{BB962C8B-B14F-4D97-AF65-F5344CB8AC3E}">
        <p14:creationId xmlns:p14="http://schemas.microsoft.com/office/powerpoint/2010/main" val="16434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F6C5F-A47F-6D86-8DD0-8EE8C42A5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052E96-C5B8-4B0B-96A9-1EAB5903D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345B0D-E629-3373-1933-3FB9B2923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F85FF-DA24-6516-8554-04D037FC5849}"/>
              </a:ext>
            </a:extLst>
          </p:cNvPr>
          <p:cNvSpPr>
            <a:spLocks noGrp="1"/>
          </p:cNvSpPr>
          <p:nvPr>
            <p:ph type="dt" sz="half" idx="10"/>
          </p:nvPr>
        </p:nvSpPr>
        <p:spPr/>
        <p:txBody>
          <a:bodyPr/>
          <a:lstStyle/>
          <a:p>
            <a:fld id="{7DC10E3B-3CC7-49EF-BB61-C81B0F1C254B}" type="datetimeFigureOut">
              <a:rPr lang="en-US" smtClean="0"/>
              <a:t>1/11/2024</a:t>
            </a:fld>
            <a:endParaRPr lang="en-US"/>
          </a:p>
        </p:txBody>
      </p:sp>
      <p:sp>
        <p:nvSpPr>
          <p:cNvPr id="6" name="Footer Placeholder 5">
            <a:extLst>
              <a:ext uri="{FF2B5EF4-FFF2-40B4-BE49-F238E27FC236}">
                <a16:creationId xmlns:a16="http://schemas.microsoft.com/office/drawing/2014/main" id="{648D9A00-9D16-91ED-E1EB-6DCC6134E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824027-5199-3E41-015B-FD6BA0EB2116}"/>
              </a:ext>
            </a:extLst>
          </p:cNvPr>
          <p:cNvSpPr>
            <a:spLocks noGrp="1"/>
          </p:cNvSpPr>
          <p:nvPr>
            <p:ph type="sldNum" sz="quarter" idx="12"/>
          </p:nvPr>
        </p:nvSpPr>
        <p:spPr/>
        <p:txBody>
          <a:bodyPr/>
          <a:lstStyle/>
          <a:p>
            <a:fld id="{9FA44D56-227E-41C1-B063-08304DF4FCCB}" type="slidenum">
              <a:rPr lang="en-US" smtClean="0"/>
              <a:t>‹#›</a:t>
            </a:fld>
            <a:endParaRPr lang="en-US"/>
          </a:p>
        </p:txBody>
      </p:sp>
    </p:spTree>
    <p:extLst>
      <p:ext uri="{BB962C8B-B14F-4D97-AF65-F5344CB8AC3E}">
        <p14:creationId xmlns:p14="http://schemas.microsoft.com/office/powerpoint/2010/main" val="36819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D64B-626F-48D6-3A96-2E95C97AA4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039FEB-65E6-2111-17B6-835497F726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D2CEE2-7CD6-7332-5181-74764DC6E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51A68-E264-F1D4-6EB1-D080DC3E39B8}"/>
              </a:ext>
            </a:extLst>
          </p:cNvPr>
          <p:cNvSpPr>
            <a:spLocks noGrp="1"/>
          </p:cNvSpPr>
          <p:nvPr>
            <p:ph type="dt" sz="half" idx="10"/>
          </p:nvPr>
        </p:nvSpPr>
        <p:spPr/>
        <p:txBody>
          <a:bodyPr/>
          <a:lstStyle/>
          <a:p>
            <a:fld id="{7DC10E3B-3CC7-49EF-BB61-C81B0F1C254B}" type="datetimeFigureOut">
              <a:rPr lang="en-US" smtClean="0"/>
              <a:t>1/11/2024</a:t>
            </a:fld>
            <a:endParaRPr lang="en-US"/>
          </a:p>
        </p:txBody>
      </p:sp>
      <p:sp>
        <p:nvSpPr>
          <p:cNvPr id="6" name="Footer Placeholder 5">
            <a:extLst>
              <a:ext uri="{FF2B5EF4-FFF2-40B4-BE49-F238E27FC236}">
                <a16:creationId xmlns:a16="http://schemas.microsoft.com/office/drawing/2014/main" id="{4CAC375D-DD2E-4A23-67FE-6888682FA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1B97D7-212C-1F89-D3BD-83E7DE0FAEB6}"/>
              </a:ext>
            </a:extLst>
          </p:cNvPr>
          <p:cNvSpPr>
            <a:spLocks noGrp="1"/>
          </p:cNvSpPr>
          <p:nvPr>
            <p:ph type="sldNum" sz="quarter" idx="12"/>
          </p:nvPr>
        </p:nvSpPr>
        <p:spPr/>
        <p:txBody>
          <a:bodyPr/>
          <a:lstStyle/>
          <a:p>
            <a:fld id="{9FA44D56-227E-41C1-B063-08304DF4FCCB}" type="slidenum">
              <a:rPr lang="en-US" smtClean="0"/>
              <a:t>‹#›</a:t>
            </a:fld>
            <a:endParaRPr lang="en-US"/>
          </a:p>
        </p:txBody>
      </p:sp>
    </p:spTree>
    <p:extLst>
      <p:ext uri="{BB962C8B-B14F-4D97-AF65-F5344CB8AC3E}">
        <p14:creationId xmlns:p14="http://schemas.microsoft.com/office/powerpoint/2010/main" val="1728031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3C9F9-7034-CF4A-BB6C-E9A4D5AA75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D858B9-1023-349A-8196-B602C0F249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AC6B8-908E-4F95-B7C2-A9AD95A88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10E3B-3CC7-49EF-BB61-C81B0F1C254B}" type="datetimeFigureOut">
              <a:rPr lang="en-US" smtClean="0"/>
              <a:t>1/11/2024</a:t>
            </a:fld>
            <a:endParaRPr lang="en-US"/>
          </a:p>
        </p:txBody>
      </p:sp>
      <p:sp>
        <p:nvSpPr>
          <p:cNvPr id="5" name="Footer Placeholder 4">
            <a:extLst>
              <a:ext uri="{FF2B5EF4-FFF2-40B4-BE49-F238E27FC236}">
                <a16:creationId xmlns:a16="http://schemas.microsoft.com/office/drawing/2014/main" id="{554FF1C2-8ED8-1D7B-5662-14C86F975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9FC9D4-0640-A8AD-EAA4-E968C3FB2A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44D56-227E-41C1-B063-08304DF4FCCB}" type="slidenum">
              <a:rPr lang="en-US" smtClean="0"/>
              <a:t>‹#›</a:t>
            </a:fld>
            <a:endParaRPr lang="en-US"/>
          </a:p>
        </p:txBody>
      </p:sp>
    </p:spTree>
    <p:extLst>
      <p:ext uri="{BB962C8B-B14F-4D97-AF65-F5344CB8AC3E}">
        <p14:creationId xmlns:p14="http://schemas.microsoft.com/office/powerpoint/2010/main" val="1253804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ranstats.bts.gov/DL_SelectFields.aspx?gnoyr_VQ=FGK&amp;QO_fu146_anzr=b0-gvz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kaggle.com/code/dongxuhuang/flights-delay-analysis-eda"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www.yalemedicine.org/news/covid-timeline#:~:text=On%20March%2011%2C%202020%2C%20the%20World%20Health%20Organization,the%20disease%20caused%20by%20the%20SARS-CoV-2%2C%20a%20pandemic"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42A97-F1BD-4368-A6DB-F2D45B0422DE}"/>
              </a:ext>
            </a:extLst>
          </p:cNvPr>
          <p:cNvSpPr>
            <a:spLocks noGrp="1"/>
          </p:cNvSpPr>
          <p:nvPr>
            <p:ph type="ctrTitle"/>
          </p:nvPr>
        </p:nvSpPr>
        <p:spPr>
          <a:xfrm>
            <a:off x="838199" y="1093788"/>
            <a:ext cx="10506455" cy="2967208"/>
          </a:xfrm>
        </p:spPr>
        <p:txBody>
          <a:bodyPr>
            <a:normAutofit/>
          </a:bodyPr>
          <a:lstStyle/>
          <a:p>
            <a:pPr algn="l"/>
            <a:r>
              <a:rPr lang="en-US" sz="8000" dirty="0"/>
              <a:t>Flight Delays &amp; Cancellations Analysis</a:t>
            </a:r>
          </a:p>
        </p:txBody>
      </p:sp>
      <p:sp>
        <p:nvSpPr>
          <p:cNvPr id="3" name="Subtitle 2">
            <a:extLst>
              <a:ext uri="{FF2B5EF4-FFF2-40B4-BE49-F238E27FC236}">
                <a16:creationId xmlns:a16="http://schemas.microsoft.com/office/drawing/2014/main" id="{4139A2C5-CEAC-0B4D-15EA-8D41D7882F40}"/>
              </a:ext>
            </a:extLst>
          </p:cNvPr>
          <p:cNvSpPr>
            <a:spLocks noGrp="1"/>
          </p:cNvSpPr>
          <p:nvPr>
            <p:ph type="subTitle" idx="1"/>
          </p:nvPr>
        </p:nvSpPr>
        <p:spPr>
          <a:xfrm>
            <a:off x="7400924" y="4619624"/>
            <a:ext cx="3946779" cy="1038225"/>
          </a:xfrm>
        </p:spPr>
        <p:txBody>
          <a:bodyPr>
            <a:normAutofit/>
          </a:bodyPr>
          <a:lstStyle/>
          <a:p>
            <a:pPr algn="l"/>
            <a:r>
              <a:rPr lang="en-US" sz="1800" dirty="0"/>
              <a:t>Presented by:</a:t>
            </a:r>
          </a:p>
          <a:p>
            <a:pPr algn="l"/>
            <a:r>
              <a:rPr lang="en-US" sz="1800" dirty="0"/>
              <a:t>Kefan Liao, Michael Gattone, Fay Muhammad, and Chris Scarlata</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BB39B75-88E7-34EF-92FE-A530A5953939}"/>
              </a:ext>
            </a:extLst>
          </p:cNvPr>
          <p:cNvSpPr txBox="1"/>
          <p:nvPr/>
        </p:nvSpPr>
        <p:spPr>
          <a:xfrm>
            <a:off x="313150" y="6237962"/>
            <a:ext cx="7087773" cy="461665"/>
          </a:xfrm>
          <a:prstGeom prst="rect">
            <a:avLst/>
          </a:prstGeom>
          <a:noFill/>
        </p:spPr>
        <p:txBody>
          <a:bodyPr wrap="square" rtlCol="0">
            <a:spAutoFit/>
          </a:bodyPr>
          <a:lstStyle/>
          <a:p>
            <a:r>
              <a:rPr lang="en-US" sz="1200" dirty="0">
                <a:hlinkClick r:id="rId3"/>
              </a:rPr>
              <a:t>Source: Bureau of Transportation Statistics – US Dept. of Transportation</a:t>
            </a:r>
            <a:endParaRPr lang="en-US" sz="1200" dirty="0"/>
          </a:p>
          <a:p>
            <a:r>
              <a:rPr lang="en-US" sz="1200" dirty="0">
                <a:hlinkClick r:id="rId4"/>
              </a:rPr>
              <a:t>Kaggle Flights Analysis</a:t>
            </a:r>
            <a:r>
              <a:rPr lang="en-US" sz="1200" dirty="0"/>
              <a:t> </a:t>
            </a:r>
          </a:p>
        </p:txBody>
      </p:sp>
    </p:spTree>
    <p:extLst>
      <p:ext uri="{BB962C8B-B14F-4D97-AF65-F5344CB8AC3E}">
        <p14:creationId xmlns:p14="http://schemas.microsoft.com/office/powerpoint/2010/main" val="357275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23B2A-B9A0-D75F-07C9-C560BCB2A128}"/>
              </a:ext>
            </a:extLst>
          </p:cNvPr>
          <p:cNvSpPr>
            <a:spLocks noGrp="1"/>
          </p:cNvSpPr>
          <p:nvPr>
            <p:ph type="title"/>
          </p:nvPr>
        </p:nvSpPr>
        <p:spPr>
          <a:xfrm>
            <a:off x="838200" y="365125"/>
            <a:ext cx="10515600" cy="1325563"/>
          </a:xfrm>
        </p:spPr>
        <p:txBody>
          <a:bodyPr>
            <a:normAutofit/>
          </a:bodyPr>
          <a:lstStyle/>
          <a:p>
            <a:r>
              <a:rPr lang="en-US" sz="5400" u="sng" dirty="0"/>
              <a:t>Flight Cancellation Reasoning</a:t>
            </a:r>
          </a:p>
        </p:txBody>
      </p:sp>
      <p:sp>
        <p:nvSpPr>
          <p:cNvPr id="2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4B0019-7661-56D7-450F-BE064B676938}"/>
              </a:ext>
            </a:extLst>
          </p:cNvPr>
          <p:cNvSpPr>
            <a:spLocks noGrp="1"/>
          </p:cNvSpPr>
          <p:nvPr>
            <p:ph idx="1"/>
          </p:nvPr>
        </p:nvSpPr>
        <p:spPr>
          <a:xfrm>
            <a:off x="838200" y="1929384"/>
            <a:ext cx="10515600" cy="4251960"/>
          </a:xfrm>
        </p:spPr>
        <p:txBody>
          <a:bodyPr>
            <a:normAutofit/>
          </a:bodyPr>
          <a:lstStyle/>
          <a:p>
            <a:r>
              <a:rPr lang="en-US" sz="2000" b="0" i="0">
                <a:effectLst/>
                <a:latin typeface="Söhne"/>
              </a:rPr>
              <a:t>The primary reason more flights were canceled in 2020 compared to 2021 is the onset of the COVID-19 pandemic. </a:t>
            </a:r>
          </a:p>
          <a:p>
            <a:endParaRPr lang="en-US" sz="2000" b="0" i="0">
              <a:effectLst/>
              <a:latin typeface="Söhne"/>
            </a:endParaRPr>
          </a:p>
          <a:p>
            <a:r>
              <a:rPr lang="en-US" sz="2000" b="0" i="0">
                <a:effectLst/>
                <a:latin typeface="Söhne"/>
              </a:rPr>
              <a:t>As 2021 progressed, vaccination efforts began, and countries implemented measures to control the spread of the virus. </a:t>
            </a:r>
          </a:p>
          <a:p>
            <a:endParaRPr lang="en-US" sz="2000" b="0" i="0">
              <a:effectLst/>
              <a:latin typeface="Söhne"/>
            </a:endParaRPr>
          </a:p>
          <a:p>
            <a:r>
              <a:rPr lang="en-US" sz="2000" b="0" i="0">
                <a:effectLst/>
                <a:latin typeface="Söhne"/>
              </a:rPr>
              <a:t>Many airlines adjusted their operations, implemented safety protocols, and adapted to the evolving circumstances.</a:t>
            </a:r>
          </a:p>
          <a:p>
            <a:endParaRPr lang="en-US" sz="2000">
              <a:latin typeface="Söhne"/>
            </a:endParaRPr>
          </a:p>
          <a:p>
            <a:r>
              <a:rPr lang="en-US" sz="2000">
                <a:latin typeface="Söhne"/>
              </a:rPr>
              <a:t>The demand for air travel gradually increased, and the need for widespread flight cancellations diminished in comparison to the more severe disruptions experienced in 2020.</a:t>
            </a:r>
          </a:p>
          <a:p>
            <a:endParaRPr lang="en-US" sz="2000"/>
          </a:p>
        </p:txBody>
      </p:sp>
    </p:spTree>
    <p:extLst>
      <p:ext uri="{BB962C8B-B14F-4D97-AF65-F5344CB8AC3E}">
        <p14:creationId xmlns:p14="http://schemas.microsoft.com/office/powerpoint/2010/main" val="3322184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77DB0C-C1A2-9DA4-E5FB-6CD226870C01}"/>
              </a:ext>
            </a:extLst>
          </p:cNvPr>
          <p:cNvSpPr>
            <a:spLocks noGrp="1"/>
          </p:cNvSpPr>
          <p:nvPr>
            <p:ph type="title"/>
          </p:nvPr>
        </p:nvSpPr>
        <p:spPr>
          <a:xfrm>
            <a:off x="1314824" y="349320"/>
            <a:ext cx="10053763" cy="3314255"/>
          </a:xfrm>
        </p:spPr>
        <p:txBody>
          <a:bodyPr vert="horz" lIns="91440" tIns="45720" rIns="91440" bIns="45720" rtlCol="0" anchor="b">
            <a:normAutofit/>
          </a:bodyPr>
          <a:lstStyle/>
          <a:p>
            <a:r>
              <a:rPr lang="en-US" sz="4800" b="1" kern="1200" dirty="0">
                <a:solidFill>
                  <a:srgbClr val="FFFFFF"/>
                </a:solidFill>
                <a:latin typeface="+mj-lt"/>
                <a:ea typeface="+mj-ea"/>
                <a:cs typeface="+mj-cs"/>
              </a:rPr>
              <a:t>Did the pandemic impact the frequency or duration of flight delays?</a:t>
            </a:r>
          </a:p>
        </p:txBody>
      </p:sp>
      <p:sp>
        <p:nvSpPr>
          <p:cNvPr id="3" name="Text Placeholder 2">
            <a:extLst>
              <a:ext uri="{FF2B5EF4-FFF2-40B4-BE49-F238E27FC236}">
                <a16:creationId xmlns:a16="http://schemas.microsoft.com/office/drawing/2014/main" id="{D4AB6E62-959B-D21C-F5F8-949F46AE17EF}"/>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r>
              <a:rPr lang="en-US" sz="2400" kern="1200" dirty="0">
                <a:solidFill>
                  <a:schemeClr val="accent1">
                    <a:lumMod val="60000"/>
                    <a:lumOff val="40000"/>
                  </a:schemeClr>
                </a:solidFill>
                <a:latin typeface="+mn-lt"/>
                <a:ea typeface="+mn-ea"/>
                <a:cs typeface="+mn-cs"/>
              </a:rPr>
              <a:t>Question 3.</a:t>
            </a:r>
          </a:p>
        </p:txBody>
      </p:sp>
    </p:spTree>
    <p:extLst>
      <p:ext uri="{BB962C8B-B14F-4D97-AF65-F5344CB8AC3E}">
        <p14:creationId xmlns:p14="http://schemas.microsoft.com/office/powerpoint/2010/main" val="206018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16CEB183-D220-D622-E37E-1C3DDC4950A8}"/>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kern="1200" dirty="0">
                <a:solidFill>
                  <a:schemeClr val="tx1"/>
                </a:solidFill>
                <a:latin typeface="+mj-lt"/>
                <a:ea typeface="+mj-ea"/>
                <a:cs typeface="+mj-cs"/>
              </a:rPr>
              <a:t>2018 Flight Delays (Total Minutes)</a:t>
            </a:r>
          </a:p>
        </p:txBody>
      </p:sp>
      <p:sp>
        <p:nvSpPr>
          <p:cNvPr id="1037" name="Rectangle 103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 Placeholder 6">
            <a:extLst>
              <a:ext uri="{FF2B5EF4-FFF2-40B4-BE49-F238E27FC236}">
                <a16:creationId xmlns:a16="http://schemas.microsoft.com/office/drawing/2014/main" id="{442EFAB8-7405-A8BD-C2B4-CC6D57C5D8F0}"/>
              </a:ext>
            </a:extLst>
          </p:cNvPr>
          <p:cNvSpPr>
            <a:spLocks noGrp="1"/>
          </p:cNvSpPr>
          <p:nvPr>
            <p:ph type="body" sz="half" idx="2"/>
          </p:nvPr>
        </p:nvSpPr>
        <p:spPr>
          <a:xfrm>
            <a:off x="841248" y="2252870"/>
            <a:ext cx="3412219" cy="3560251"/>
          </a:xfrm>
        </p:spPr>
        <p:txBody>
          <a:bodyPr vert="horz" lIns="91440" tIns="45720" rIns="91440" bIns="45720" rtlCol="0">
            <a:normAutofit/>
          </a:bodyPr>
          <a:lstStyle/>
          <a:p>
            <a:pPr indent="-228600">
              <a:buFont typeface="Arial" panose="020B0604020202020204" pitchFamily="34" charset="0"/>
              <a:buChar char="•"/>
            </a:pPr>
            <a:r>
              <a:rPr lang="en-US" sz="2000" dirty="0"/>
              <a:t>Represents</a:t>
            </a:r>
            <a:r>
              <a:rPr lang="en-US" sz="2000" b="0" i="0" dirty="0">
                <a:effectLst/>
              </a:rPr>
              <a:t> the distribution of flight delays (in minutes) for flights where the departure delay is greater than 0 minutes and less than 61 minutes.</a:t>
            </a:r>
          </a:p>
          <a:p>
            <a:pPr indent="-228600">
              <a:buFont typeface="Arial" panose="020B0604020202020204" pitchFamily="34" charset="0"/>
              <a:buChar char="•"/>
            </a:pPr>
            <a:endParaRPr lang="en-US" sz="1700" dirty="0"/>
          </a:p>
        </p:txBody>
      </p:sp>
      <p:pic>
        <p:nvPicPr>
          <p:cNvPr id="1026" name="Picture 2">
            <a:extLst>
              <a:ext uri="{FF2B5EF4-FFF2-40B4-BE49-F238E27FC236}">
                <a16:creationId xmlns:a16="http://schemas.microsoft.com/office/drawing/2014/main" id="{0CF272BF-281A-D3A1-41FF-A1C4D07282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526" y="978618"/>
            <a:ext cx="6656832" cy="4820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95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16CEB183-D220-D622-E37E-1C3DDC4950A8}"/>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kern="1200" dirty="0">
                <a:solidFill>
                  <a:schemeClr val="tx1"/>
                </a:solidFill>
                <a:latin typeface="+mj-lt"/>
                <a:ea typeface="+mj-ea"/>
                <a:cs typeface="+mj-cs"/>
              </a:rPr>
              <a:t>2019 Flight Delays (Total Minutes)</a:t>
            </a:r>
          </a:p>
        </p:txBody>
      </p:sp>
      <p:sp>
        <p:nvSpPr>
          <p:cNvPr id="1037" name="Rectangle 103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 Placeholder 6">
            <a:extLst>
              <a:ext uri="{FF2B5EF4-FFF2-40B4-BE49-F238E27FC236}">
                <a16:creationId xmlns:a16="http://schemas.microsoft.com/office/drawing/2014/main" id="{442EFAB8-7405-A8BD-C2B4-CC6D57C5D8F0}"/>
              </a:ext>
            </a:extLst>
          </p:cNvPr>
          <p:cNvSpPr>
            <a:spLocks noGrp="1"/>
          </p:cNvSpPr>
          <p:nvPr>
            <p:ph type="body" sz="half" idx="2"/>
          </p:nvPr>
        </p:nvSpPr>
        <p:spPr>
          <a:xfrm>
            <a:off x="841248" y="2252870"/>
            <a:ext cx="3412219" cy="3560251"/>
          </a:xfrm>
        </p:spPr>
        <p:txBody>
          <a:bodyPr vert="horz" lIns="91440" tIns="45720" rIns="91440" bIns="45720" rtlCol="0">
            <a:normAutofit/>
          </a:bodyPr>
          <a:lstStyle/>
          <a:p>
            <a:pPr indent="-228600">
              <a:buFont typeface="Arial" panose="020B0604020202020204" pitchFamily="34" charset="0"/>
              <a:buChar char="•"/>
            </a:pPr>
            <a:r>
              <a:rPr lang="en-US" sz="2000" dirty="0"/>
              <a:t>Represents</a:t>
            </a:r>
            <a:r>
              <a:rPr lang="en-US" sz="2000" b="0" i="0" dirty="0">
                <a:effectLst/>
              </a:rPr>
              <a:t> the distribution of flight delays (in minutes) for flights where the departure delay is greater than 0 minutes and less than 61 minutes.</a:t>
            </a:r>
          </a:p>
          <a:p>
            <a:pPr indent="-228600">
              <a:buFont typeface="Arial" panose="020B0604020202020204" pitchFamily="34" charset="0"/>
              <a:buChar char="•"/>
            </a:pPr>
            <a:endParaRPr lang="en-US" sz="1700" dirty="0"/>
          </a:p>
        </p:txBody>
      </p:sp>
      <p:pic>
        <p:nvPicPr>
          <p:cNvPr id="2050" name="Picture 2">
            <a:extLst>
              <a:ext uri="{FF2B5EF4-FFF2-40B4-BE49-F238E27FC236}">
                <a16:creationId xmlns:a16="http://schemas.microsoft.com/office/drawing/2014/main" id="{781B1983-CA76-76FA-2593-A94D5B617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0630" y="972137"/>
            <a:ext cx="6655185" cy="481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93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7" name="Rectangle 1046">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16CEB183-D220-D622-E37E-1C3DDC4950A8}"/>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kern="1200">
                <a:solidFill>
                  <a:schemeClr val="tx1"/>
                </a:solidFill>
                <a:latin typeface="+mj-lt"/>
                <a:ea typeface="+mj-ea"/>
                <a:cs typeface="+mj-cs"/>
              </a:rPr>
              <a:t>2020 Flight Delays (Total Minutes)</a:t>
            </a:r>
          </a:p>
        </p:txBody>
      </p:sp>
      <p:sp>
        <p:nvSpPr>
          <p:cNvPr id="1049" name="Rectangle 1048">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1" name="Rectangle 1050">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 Placeholder 6">
            <a:extLst>
              <a:ext uri="{FF2B5EF4-FFF2-40B4-BE49-F238E27FC236}">
                <a16:creationId xmlns:a16="http://schemas.microsoft.com/office/drawing/2014/main" id="{442EFAB8-7405-A8BD-C2B4-CC6D57C5D8F0}"/>
              </a:ext>
            </a:extLst>
          </p:cNvPr>
          <p:cNvSpPr>
            <a:spLocks noGrp="1"/>
          </p:cNvSpPr>
          <p:nvPr>
            <p:ph type="body" sz="half" idx="2"/>
          </p:nvPr>
        </p:nvSpPr>
        <p:spPr>
          <a:xfrm>
            <a:off x="841248" y="2252870"/>
            <a:ext cx="3412219" cy="3560251"/>
          </a:xfrm>
        </p:spPr>
        <p:txBody>
          <a:bodyPr vert="horz" lIns="91440" tIns="45720" rIns="91440" bIns="45720" rtlCol="0">
            <a:normAutofit/>
          </a:bodyPr>
          <a:lstStyle/>
          <a:p>
            <a:pPr indent="-228600">
              <a:buFont typeface="Arial" panose="020B0604020202020204" pitchFamily="34" charset="0"/>
              <a:buChar char="•"/>
            </a:pPr>
            <a:r>
              <a:rPr lang="en-US" sz="2000" dirty="0">
                <a:latin typeface="Söhne"/>
              </a:rPr>
              <a:t>Represents</a:t>
            </a:r>
            <a:r>
              <a:rPr lang="en-US" sz="2000" b="0" i="0" dirty="0">
                <a:effectLst/>
                <a:latin typeface="Söhne"/>
              </a:rPr>
              <a:t> the distribution of flight delays (in minutes) for flights where the departure delay is greater than 0 minutes and less than 61 minutes.</a:t>
            </a:r>
          </a:p>
          <a:p>
            <a:pPr indent="-228600">
              <a:buFont typeface="Arial" panose="020B0604020202020204" pitchFamily="34" charset="0"/>
              <a:buChar char="•"/>
            </a:pPr>
            <a:endParaRPr lang="en-US" sz="1700" dirty="0"/>
          </a:p>
        </p:txBody>
      </p:sp>
      <p:pic>
        <p:nvPicPr>
          <p:cNvPr id="1028" name="Picture 4">
            <a:extLst>
              <a:ext uri="{FF2B5EF4-FFF2-40B4-BE49-F238E27FC236}">
                <a16:creationId xmlns:a16="http://schemas.microsoft.com/office/drawing/2014/main" id="{3EBC9764-3EE8-6A21-E8F3-8C2F73FC917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20640" y="932322"/>
            <a:ext cx="6656832" cy="4892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630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1" name="Rectangle 208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82" name="Rectangle 208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16CEB183-D220-D622-E37E-1C3DDC4950A8}"/>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kern="1200">
                <a:solidFill>
                  <a:schemeClr val="tx1"/>
                </a:solidFill>
                <a:latin typeface="+mj-lt"/>
                <a:ea typeface="+mj-ea"/>
                <a:cs typeface="+mj-cs"/>
              </a:rPr>
              <a:t>2021 Flight Delays </a:t>
            </a:r>
            <a:br>
              <a:rPr lang="en-US" sz="2800" kern="1200">
                <a:solidFill>
                  <a:schemeClr val="tx1"/>
                </a:solidFill>
                <a:latin typeface="+mj-lt"/>
                <a:ea typeface="+mj-ea"/>
                <a:cs typeface="+mj-cs"/>
              </a:rPr>
            </a:br>
            <a:r>
              <a:rPr lang="en-US" sz="2800" kern="1200">
                <a:solidFill>
                  <a:schemeClr val="tx1"/>
                </a:solidFill>
                <a:latin typeface="+mj-lt"/>
                <a:ea typeface="+mj-ea"/>
                <a:cs typeface="+mj-cs"/>
              </a:rPr>
              <a:t>(Total Minutes)</a:t>
            </a:r>
          </a:p>
        </p:txBody>
      </p:sp>
      <p:sp>
        <p:nvSpPr>
          <p:cNvPr id="2083" name="Rectangle 208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84" name="Rectangle 208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 Placeholder 6">
            <a:extLst>
              <a:ext uri="{FF2B5EF4-FFF2-40B4-BE49-F238E27FC236}">
                <a16:creationId xmlns:a16="http://schemas.microsoft.com/office/drawing/2014/main" id="{442EFAB8-7405-A8BD-C2B4-CC6D57C5D8F0}"/>
              </a:ext>
            </a:extLst>
          </p:cNvPr>
          <p:cNvSpPr>
            <a:spLocks noGrp="1"/>
          </p:cNvSpPr>
          <p:nvPr>
            <p:ph type="body" sz="half" idx="2"/>
          </p:nvPr>
        </p:nvSpPr>
        <p:spPr>
          <a:xfrm>
            <a:off x="841248" y="2252870"/>
            <a:ext cx="3412219" cy="3560251"/>
          </a:xfrm>
        </p:spPr>
        <p:txBody>
          <a:bodyPr vert="horz" lIns="91440" tIns="45720" rIns="91440" bIns="45720" rtlCol="0">
            <a:normAutofit/>
          </a:bodyPr>
          <a:lstStyle/>
          <a:p>
            <a:pPr indent="-228600">
              <a:buFont typeface="Arial" panose="020B0604020202020204" pitchFamily="34" charset="0"/>
              <a:buChar char="•"/>
            </a:pPr>
            <a:r>
              <a:rPr lang="en-US" sz="1800" dirty="0">
                <a:latin typeface="Söhne"/>
              </a:rPr>
              <a:t>Represents</a:t>
            </a:r>
            <a:r>
              <a:rPr lang="en-US" sz="1800" b="0" i="0" dirty="0">
                <a:effectLst/>
                <a:latin typeface="Söhne"/>
              </a:rPr>
              <a:t> the distribution of flight delays (in minutes) for flights where the departure delay is greater than 0 minutes and less than 61 minutes.</a:t>
            </a:r>
          </a:p>
          <a:p>
            <a:pPr indent="-228600">
              <a:buFont typeface="Arial" panose="020B0604020202020204" pitchFamily="34" charset="0"/>
              <a:buChar char="•"/>
            </a:pPr>
            <a:endParaRPr lang="en-US" sz="1700" dirty="0"/>
          </a:p>
        </p:txBody>
      </p:sp>
      <p:pic>
        <p:nvPicPr>
          <p:cNvPr id="2052" name="Picture 4">
            <a:extLst>
              <a:ext uri="{FF2B5EF4-FFF2-40B4-BE49-F238E27FC236}">
                <a16:creationId xmlns:a16="http://schemas.microsoft.com/office/drawing/2014/main" id="{0AF20003-5EB7-1B34-876F-B4C9F99BB8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5120640" y="965606"/>
            <a:ext cx="6656832" cy="4826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56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1" name="Rectangle 308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16CEB183-D220-D622-E37E-1C3DDC4950A8}"/>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kern="1200" dirty="0">
                <a:solidFill>
                  <a:schemeClr val="tx1"/>
                </a:solidFill>
                <a:latin typeface="+mj-lt"/>
                <a:ea typeface="+mj-ea"/>
                <a:cs typeface="+mj-cs"/>
              </a:rPr>
              <a:t>2022 Flight Delays </a:t>
            </a:r>
            <a:br>
              <a:rPr lang="en-US" sz="2800" kern="1200" dirty="0">
                <a:solidFill>
                  <a:schemeClr val="tx1"/>
                </a:solidFill>
                <a:latin typeface="+mj-lt"/>
                <a:ea typeface="+mj-ea"/>
                <a:cs typeface="+mj-cs"/>
              </a:rPr>
            </a:br>
            <a:r>
              <a:rPr lang="en-US" sz="2800" kern="1200" dirty="0">
                <a:solidFill>
                  <a:schemeClr val="tx1"/>
                </a:solidFill>
                <a:latin typeface="+mj-lt"/>
                <a:ea typeface="+mj-ea"/>
                <a:cs typeface="+mj-cs"/>
              </a:rPr>
              <a:t>(Total Minutes)</a:t>
            </a:r>
          </a:p>
        </p:txBody>
      </p:sp>
      <p:sp>
        <p:nvSpPr>
          <p:cNvPr id="3083" name="Rectangle 308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5" name="Rectangle 308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 Placeholder 6">
            <a:extLst>
              <a:ext uri="{FF2B5EF4-FFF2-40B4-BE49-F238E27FC236}">
                <a16:creationId xmlns:a16="http://schemas.microsoft.com/office/drawing/2014/main" id="{442EFAB8-7405-A8BD-C2B4-CC6D57C5D8F0}"/>
              </a:ext>
            </a:extLst>
          </p:cNvPr>
          <p:cNvSpPr>
            <a:spLocks noGrp="1"/>
          </p:cNvSpPr>
          <p:nvPr>
            <p:ph type="body" sz="half" idx="2"/>
          </p:nvPr>
        </p:nvSpPr>
        <p:spPr>
          <a:xfrm>
            <a:off x="841248" y="2252870"/>
            <a:ext cx="3412219" cy="3560251"/>
          </a:xfrm>
        </p:spPr>
        <p:txBody>
          <a:bodyPr vert="horz" lIns="91440" tIns="45720" rIns="91440" bIns="45720" rtlCol="0">
            <a:normAutofit/>
          </a:bodyPr>
          <a:lstStyle/>
          <a:p>
            <a:pPr indent="-228600">
              <a:buFont typeface="Arial" panose="020B0604020202020204" pitchFamily="34" charset="0"/>
              <a:buChar char="•"/>
            </a:pPr>
            <a:r>
              <a:rPr lang="en-US" sz="1700" dirty="0"/>
              <a:t>Data is through July.</a:t>
            </a:r>
          </a:p>
          <a:p>
            <a:pPr indent="-228600">
              <a:buFont typeface="Arial" panose="020B0604020202020204" pitchFamily="34" charset="0"/>
              <a:buChar char="•"/>
            </a:pPr>
            <a:r>
              <a:rPr lang="en-US" sz="1800" dirty="0">
                <a:latin typeface="Söhne"/>
              </a:rPr>
              <a:t>Represents</a:t>
            </a:r>
            <a:r>
              <a:rPr lang="en-US" sz="1800" b="0" i="0" dirty="0">
                <a:effectLst/>
                <a:latin typeface="Söhne"/>
              </a:rPr>
              <a:t> the distribution of flight delays (in minutes) for flights where the departure delay is greater than 0 minutes and less than 61 minutes.</a:t>
            </a:r>
          </a:p>
          <a:p>
            <a:pPr indent="-228600">
              <a:buFont typeface="Arial" panose="020B0604020202020204" pitchFamily="34" charset="0"/>
              <a:buChar char="•"/>
            </a:pPr>
            <a:endParaRPr lang="en-US" sz="1700" dirty="0"/>
          </a:p>
        </p:txBody>
      </p:sp>
      <p:pic>
        <p:nvPicPr>
          <p:cNvPr id="3074" name="Picture 2">
            <a:extLst>
              <a:ext uri="{FF2B5EF4-FFF2-40B4-BE49-F238E27FC236}">
                <a16:creationId xmlns:a16="http://schemas.microsoft.com/office/drawing/2014/main" id="{8D4262E7-2D04-778A-10A4-9CFC10DD2AE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20641" y="932322"/>
            <a:ext cx="6556311" cy="481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501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0E2570-0929-753F-05BB-A1530F20C739}"/>
              </a:ext>
            </a:extLst>
          </p:cNvPr>
          <p:cNvSpPr>
            <a:spLocks noGrp="1"/>
          </p:cNvSpPr>
          <p:nvPr>
            <p:ph type="title"/>
          </p:nvPr>
        </p:nvSpPr>
        <p:spPr>
          <a:xfrm>
            <a:off x="1115568" y="509521"/>
            <a:ext cx="10232136" cy="1014984"/>
          </a:xfrm>
        </p:spPr>
        <p:txBody>
          <a:bodyPr vert="horz" lIns="91440" tIns="45720" rIns="91440" bIns="45720" rtlCol="0" anchor="ctr">
            <a:normAutofit/>
          </a:bodyPr>
          <a:lstStyle/>
          <a:p>
            <a:r>
              <a:rPr lang="en-US" sz="4000" u="sng" kern="1200" dirty="0">
                <a:solidFill>
                  <a:schemeClr val="tx1"/>
                </a:solidFill>
                <a:latin typeface="+mj-lt"/>
                <a:ea typeface="+mj-ea"/>
                <a:cs typeface="+mj-cs"/>
              </a:rPr>
              <a:t>Domestic Flight Delay Groups (2018-2022)</a:t>
            </a:r>
          </a:p>
        </p:txBody>
      </p:sp>
      <p:sp>
        <p:nvSpPr>
          <p:cNvPr id="18" name="Rectangle 17">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 name="Chart 2">
            <a:extLst>
              <a:ext uri="{FF2B5EF4-FFF2-40B4-BE49-F238E27FC236}">
                <a16:creationId xmlns:a16="http://schemas.microsoft.com/office/drawing/2014/main" id="{08466E32-ADFC-E0AB-3F61-C5F9CAA42FAA}"/>
              </a:ext>
            </a:extLst>
          </p:cNvPr>
          <p:cNvGraphicFramePr>
            <a:graphicFrameLocks/>
          </p:cNvGraphicFramePr>
          <p:nvPr>
            <p:extLst>
              <p:ext uri="{D42A27DB-BD31-4B8C-83A1-F6EECF244321}">
                <p14:modId xmlns:p14="http://schemas.microsoft.com/office/powerpoint/2010/main" val="2571070400"/>
              </p:ext>
            </p:extLst>
          </p:nvPr>
        </p:nvGraphicFramePr>
        <p:xfrm>
          <a:off x="745331" y="1723458"/>
          <a:ext cx="4791097" cy="42340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B92659E1-3391-37A9-3B18-354BDBE520B7}"/>
              </a:ext>
            </a:extLst>
          </p:cNvPr>
          <p:cNvGraphicFramePr>
            <a:graphicFrameLocks/>
          </p:cNvGraphicFramePr>
          <p:nvPr>
            <p:extLst>
              <p:ext uri="{D42A27DB-BD31-4B8C-83A1-F6EECF244321}">
                <p14:modId xmlns:p14="http://schemas.microsoft.com/office/powerpoint/2010/main" val="450748425"/>
              </p:ext>
            </p:extLst>
          </p:nvPr>
        </p:nvGraphicFramePr>
        <p:xfrm>
          <a:off x="6094637" y="1723458"/>
          <a:ext cx="4848225" cy="42340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78796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821A1C20-64AE-05C3-DA39-B524B5EC71AF}"/>
              </a:ext>
            </a:extLst>
          </p:cNvPr>
          <p:cNvSpPr>
            <a:spLocks/>
          </p:cNvSpPr>
          <p:nvPr/>
        </p:nvSpPr>
        <p:spPr>
          <a:xfrm>
            <a:off x="990600" y="1159484"/>
            <a:ext cx="4970911" cy="794060"/>
          </a:xfrm>
          <a:prstGeom prst="rect">
            <a:avLst/>
          </a:prstGeom>
        </p:spPr>
        <p:txBody>
          <a:bodyPr/>
          <a:lstStyle/>
          <a:p>
            <a:pPr defTabSz="877824"/>
            <a:r>
              <a:rPr lang="en-US" sz="1728" u="sng" kern="1200" dirty="0">
                <a:solidFill>
                  <a:schemeClr val="tx1"/>
                </a:solidFill>
                <a:latin typeface="+mn-lt"/>
                <a:ea typeface="+mn-ea"/>
                <a:cs typeface="+mn-cs"/>
              </a:rPr>
              <a:t>2018 Delay Groups by Month</a:t>
            </a:r>
            <a:endParaRPr lang="en-US" u="sng" dirty="0"/>
          </a:p>
        </p:txBody>
      </p:sp>
      <p:graphicFrame>
        <p:nvGraphicFramePr>
          <p:cNvPr id="10" name="Content Placeholder 9">
            <a:extLst>
              <a:ext uri="{FF2B5EF4-FFF2-40B4-BE49-F238E27FC236}">
                <a16:creationId xmlns:a16="http://schemas.microsoft.com/office/drawing/2014/main" id="{3B34D074-A388-7245-C514-CEB139ADD151}"/>
              </a:ext>
            </a:extLst>
          </p:cNvPr>
          <p:cNvGraphicFramePr>
            <a:graphicFrameLocks/>
          </p:cNvGraphicFramePr>
          <p:nvPr>
            <p:extLst>
              <p:ext uri="{D42A27DB-BD31-4B8C-83A1-F6EECF244321}">
                <p14:modId xmlns:p14="http://schemas.microsoft.com/office/powerpoint/2010/main" val="1140713665"/>
              </p:ext>
            </p:extLst>
          </p:nvPr>
        </p:nvGraphicFramePr>
        <p:xfrm>
          <a:off x="990600" y="1953544"/>
          <a:ext cx="4855421" cy="3744972"/>
        </p:xfrm>
        <a:graphic>
          <a:graphicData uri="http://schemas.openxmlformats.org/drawingml/2006/table">
            <a:tbl>
              <a:tblPr/>
              <a:tblGrid>
                <a:gridCol w="773913">
                  <a:extLst>
                    <a:ext uri="{9D8B030D-6E8A-4147-A177-3AD203B41FA5}">
                      <a16:colId xmlns:a16="http://schemas.microsoft.com/office/drawing/2014/main" val="2045621127"/>
                    </a:ext>
                  </a:extLst>
                </a:gridCol>
                <a:gridCol w="851700">
                  <a:extLst>
                    <a:ext uri="{9D8B030D-6E8A-4147-A177-3AD203B41FA5}">
                      <a16:colId xmlns:a16="http://schemas.microsoft.com/office/drawing/2014/main" val="1777988012"/>
                    </a:ext>
                  </a:extLst>
                </a:gridCol>
                <a:gridCol w="767563">
                  <a:extLst>
                    <a:ext uri="{9D8B030D-6E8A-4147-A177-3AD203B41FA5}">
                      <a16:colId xmlns:a16="http://schemas.microsoft.com/office/drawing/2014/main" val="190615276"/>
                    </a:ext>
                  </a:extLst>
                </a:gridCol>
                <a:gridCol w="924725">
                  <a:extLst>
                    <a:ext uri="{9D8B030D-6E8A-4147-A177-3AD203B41FA5}">
                      <a16:colId xmlns:a16="http://schemas.microsoft.com/office/drawing/2014/main" val="1613150675"/>
                    </a:ext>
                  </a:extLst>
                </a:gridCol>
                <a:gridCol w="762800">
                  <a:extLst>
                    <a:ext uri="{9D8B030D-6E8A-4147-A177-3AD203B41FA5}">
                      <a16:colId xmlns:a16="http://schemas.microsoft.com/office/drawing/2014/main" val="63317580"/>
                    </a:ext>
                  </a:extLst>
                </a:gridCol>
                <a:gridCol w="774720">
                  <a:extLst>
                    <a:ext uri="{9D8B030D-6E8A-4147-A177-3AD203B41FA5}">
                      <a16:colId xmlns:a16="http://schemas.microsoft.com/office/drawing/2014/main" val="2405198116"/>
                    </a:ext>
                  </a:extLst>
                </a:gridCol>
              </a:tblGrid>
              <a:tr h="267498">
                <a:tc>
                  <a:txBody>
                    <a:bodyPr/>
                    <a:lstStyle/>
                    <a:p>
                      <a:pPr algn="r" fontAlgn="ctr"/>
                      <a:r>
                        <a:rPr lang="en-US" sz="1000" b="1" dirty="0">
                          <a:effectLst/>
                        </a:rPr>
                        <a:t>Delay Group</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dirty="0">
                          <a:effectLst/>
                        </a:rPr>
                        <a:t>On Time Early</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dirty="0">
                          <a:effectLst/>
                        </a:rPr>
                        <a:t>Small Delay</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a:effectLst/>
                        </a:rPr>
                        <a:t>Medium_Delay</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a:effectLst/>
                        </a:rPr>
                        <a:t>Large_Delay</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a:effectLst/>
                        </a:rPr>
                        <a:t>Cancelled</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7321415"/>
                  </a:ext>
                </a:extLst>
              </a:tr>
              <a:tr h="267498">
                <a:tc>
                  <a:txBody>
                    <a:bodyPr/>
                    <a:lstStyle/>
                    <a:p>
                      <a:pPr algn="r" fontAlgn="ctr"/>
                      <a:r>
                        <a:rPr lang="en-US" sz="1000" b="1" dirty="0">
                          <a:effectLst/>
                        </a:rPr>
                        <a:t>Month</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dirty="0">
                          <a:effectLst/>
                        </a:rPr>
                        <a:t> </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dirty="0">
                          <a:effectLst/>
                        </a:rPr>
                        <a:t> </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dirty="0">
                          <a:effectLst/>
                        </a:rPr>
                        <a:t> </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dirty="0">
                          <a:effectLst/>
                        </a:rPr>
                        <a:t> </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dirty="0">
                          <a:effectLst/>
                        </a:rPr>
                        <a:t> </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263965"/>
                  </a:ext>
                </a:extLst>
              </a:tr>
              <a:tr h="267498">
                <a:tc>
                  <a:txBody>
                    <a:bodyPr/>
                    <a:lstStyle/>
                    <a:p>
                      <a:pPr algn="r" fontAlgn="ctr"/>
                      <a:r>
                        <a:rPr lang="en-US" sz="1050" b="1">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000" dirty="0">
                          <a:solidFill>
                            <a:srgbClr val="F1F1F1"/>
                          </a:solidFill>
                          <a:effectLst/>
                        </a:rPr>
                        <a:t>65.0%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9FCD"/>
                    </a:solidFill>
                  </a:tcPr>
                </a:tc>
                <a:tc>
                  <a:txBody>
                    <a:bodyPr/>
                    <a:lstStyle/>
                    <a:p>
                      <a:pPr algn="r" fontAlgn="ctr"/>
                      <a:r>
                        <a:rPr lang="en-US" sz="1000" dirty="0">
                          <a:solidFill>
                            <a:schemeClr val="bg1"/>
                          </a:solidFill>
                          <a:effectLst/>
                        </a:rPr>
                        <a:t>15.2%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tc>
                  <a:txBody>
                    <a:bodyPr/>
                    <a:lstStyle/>
                    <a:p>
                      <a:pPr algn="r" fontAlgn="ctr"/>
                      <a:r>
                        <a:rPr lang="en-US" sz="1000" dirty="0">
                          <a:solidFill>
                            <a:schemeClr val="bg1"/>
                          </a:solidFill>
                          <a:effectLst/>
                        </a:rPr>
                        <a:t>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tc>
                  <a:txBody>
                    <a:bodyPr/>
                    <a:lstStyle/>
                    <a:p>
                      <a:pPr algn="r" fontAlgn="ctr"/>
                      <a:r>
                        <a:rPr lang="en-US" sz="1000" dirty="0">
                          <a:solidFill>
                            <a:schemeClr val="bg1"/>
                          </a:solidFill>
                          <a:effectLst/>
                        </a:rPr>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59A2"/>
                    </a:solidFill>
                  </a:tcPr>
                </a:tc>
                <a:tc>
                  <a:txBody>
                    <a:bodyPr/>
                    <a:lstStyle/>
                    <a:p>
                      <a:pPr algn="r" fontAlgn="ctr"/>
                      <a:r>
                        <a:rPr lang="en-US" sz="1000" dirty="0">
                          <a:solidFill>
                            <a:schemeClr val="tx1"/>
                          </a:solidFill>
                          <a:effectLst/>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8FE"/>
                    </a:solidFill>
                  </a:tcPr>
                </a:tc>
                <a:extLst>
                  <a:ext uri="{0D108BD9-81ED-4DB2-BD59-A6C34878D82A}">
                    <a16:rowId xmlns:a16="http://schemas.microsoft.com/office/drawing/2014/main" val="1854763985"/>
                  </a:ext>
                </a:extLst>
              </a:tr>
              <a:tr h="267498">
                <a:tc>
                  <a:txBody>
                    <a:bodyPr/>
                    <a:lstStyle/>
                    <a:p>
                      <a:pPr algn="r" fontAlgn="ctr"/>
                      <a:r>
                        <a:rPr lang="en-US" sz="1050" b="1">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dirty="0">
                          <a:solidFill>
                            <a:srgbClr val="000000"/>
                          </a:solidFill>
                          <a:effectLst/>
                        </a:rPr>
                        <a:t>60.5%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9ECD"/>
                    </a:solidFill>
                  </a:tcPr>
                </a:tc>
                <a:tc>
                  <a:txBody>
                    <a:bodyPr/>
                    <a:lstStyle/>
                    <a:p>
                      <a:pPr algn="r" fontAlgn="ctr"/>
                      <a:r>
                        <a:rPr lang="en-US" sz="1000" dirty="0">
                          <a:solidFill>
                            <a:srgbClr val="F1F1F1"/>
                          </a:solidFill>
                          <a:effectLst/>
                        </a:rPr>
                        <a:t>18.4%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D7F"/>
                    </a:solidFill>
                  </a:tcPr>
                </a:tc>
                <a:tc>
                  <a:txBody>
                    <a:bodyPr/>
                    <a:lstStyle/>
                    <a:p>
                      <a:pPr algn="r" fontAlgn="ctr"/>
                      <a:r>
                        <a:rPr lang="en-US" sz="1000" dirty="0">
                          <a:solidFill>
                            <a:srgbClr val="F1F1F1"/>
                          </a:solidFill>
                          <a:effectLst/>
                        </a:rPr>
                        <a:t>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471"/>
                    </a:solidFill>
                  </a:tcPr>
                </a:tc>
                <a:tc>
                  <a:txBody>
                    <a:bodyPr/>
                    <a:lstStyle/>
                    <a:p>
                      <a:pPr algn="r" fontAlgn="ctr"/>
                      <a:r>
                        <a:rPr lang="en-US" sz="1000" dirty="0">
                          <a:solidFill>
                            <a:schemeClr val="bg1"/>
                          </a:solidFill>
                          <a:effectLst/>
                        </a:rPr>
                        <a:t>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tc>
                  <a:txBody>
                    <a:bodyPr/>
                    <a:lstStyle/>
                    <a:p>
                      <a:pPr algn="r" fontAlgn="ctr"/>
                      <a:r>
                        <a:rPr lang="en-US" sz="1000" dirty="0">
                          <a:solidFill>
                            <a:schemeClr val="tx1"/>
                          </a:solidFill>
                          <a:effectLst/>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9FE"/>
                    </a:solidFill>
                  </a:tcPr>
                </a:tc>
                <a:extLst>
                  <a:ext uri="{0D108BD9-81ED-4DB2-BD59-A6C34878D82A}">
                    <a16:rowId xmlns:a16="http://schemas.microsoft.com/office/drawing/2014/main" val="3876169321"/>
                  </a:ext>
                </a:extLst>
              </a:tr>
              <a:tr h="267498">
                <a:tc>
                  <a:txBody>
                    <a:bodyPr/>
                    <a:lstStyle/>
                    <a:p>
                      <a:pPr algn="r" fontAlgn="ctr"/>
                      <a:r>
                        <a:rPr lang="en-US" sz="1050" b="1">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000" dirty="0">
                          <a:solidFill>
                            <a:srgbClr val="000000"/>
                          </a:solidFill>
                          <a:effectLst/>
                        </a:rPr>
                        <a:t>62.0%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CB7DA"/>
                    </a:solidFill>
                  </a:tcPr>
                </a:tc>
                <a:tc>
                  <a:txBody>
                    <a:bodyPr/>
                    <a:lstStyle/>
                    <a:p>
                      <a:pPr algn="r" fontAlgn="ctr"/>
                      <a:r>
                        <a:rPr lang="en-US" sz="1000" dirty="0">
                          <a:solidFill>
                            <a:schemeClr val="tx1"/>
                          </a:solidFill>
                          <a:effectLst/>
                        </a:rPr>
                        <a:t>18.2%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ABFDD"/>
                    </a:solidFill>
                  </a:tcPr>
                </a:tc>
                <a:tc>
                  <a:txBody>
                    <a:bodyPr/>
                    <a:lstStyle/>
                    <a:p>
                      <a:pPr algn="r" fontAlgn="ctr"/>
                      <a:r>
                        <a:rPr lang="en-US" sz="1000" dirty="0">
                          <a:solidFill>
                            <a:schemeClr val="tx1"/>
                          </a:solidFill>
                          <a:effectLst/>
                        </a:rPr>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9B5D9"/>
                    </a:solidFill>
                  </a:tcPr>
                </a:tc>
                <a:tc>
                  <a:txBody>
                    <a:bodyPr/>
                    <a:lstStyle/>
                    <a:p>
                      <a:pPr algn="r" fontAlgn="ctr"/>
                      <a:r>
                        <a:rPr lang="en-US" sz="1000" dirty="0">
                          <a:solidFill>
                            <a:srgbClr val="000000"/>
                          </a:solidFill>
                          <a:effectLst/>
                        </a:rPr>
                        <a:t>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CC9E1"/>
                    </a:solidFill>
                  </a:tcPr>
                </a:tc>
                <a:tc>
                  <a:txBody>
                    <a:bodyPr/>
                    <a:lstStyle/>
                    <a:p>
                      <a:pPr algn="r" fontAlgn="ctr"/>
                      <a:r>
                        <a:rPr lang="en-US" sz="1000" dirty="0">
                          <a:solidFill>
                            <a:schemeClr val="tx1"/>
                          </a:solidFill>
                          <a:effectLst/>
                        </a:rPr>
                        <a:t>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C4DF"/>
                    </a:solidFill>
                  </a:tcPr>
                </a:tc>
                <a:extLst>
                  <a:ext uri="{0D108BD9-81ED-4DB2-BD59-A6C34878D82A}">
                    <a16:rowId xmlns:a16="http://schemas.microsoft.com/office/drawing/2014/main" val="2716869455"/>
                  </a:ext>
                </a:extLst>
              </a:tr>
              <a:tr h="267498">
                <a:tc>
                  <a:txBody>
                    <a:bodyPr/>
                    <a:lstStyle/>
                    <a:p>
                      <a:pPr algn="r" fontAlgn="ctr"/>
                      <a:r>
                        <a:rPr lang="en-US" sz="1050" b="1">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dirty="0">
                          <a:solidFill>
                            <a:schemeClr val="tx1"/>
                          </a:solidFill>
                          <a:effectLst/>
                        </a:rPr>
                        <a:t>65.8%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tc>
                  <a:txBody>
                    <a:bodyPr/>
                    <a:lstStyle/>
                    <a:p>
                      <a:pPr algn="r" fontAlgn="ctr"/>
                      <a:r>
                        <a:rPr lang="en-US" sz="1000" dirty="0">
                          <a:solidFill>
                            <a:schemeClr val="tx1"/>
                          </a:solidFill>
                          <a:effectLst/>
                        </a:rPr>
                        <a:t>16.4%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tc>
                  <a:txBody>
                    <a:bodyPr/>
                    <a:lstStyle/>
                    <a:p>
                      <a:pPr algn="r" fontAlgn="ctr"/>
                      <a:r>
                        <a:rPr lang="en-US" sz="1000" dirty="0">
                          <a:solidFill>
                            <a:srgbClr val="000000"/>
                          </a:solidFill>
                          <a:effectLst/>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tc>
                  <a:txBody>
                    <a:bodyPr/>
                    <a:lstStyle/>
                    <a:p>
                      <a:pPr algn="r" fontAlgn="ctr"/>
                      <a:r>
                        <a:rPr lang="en-US" sz="1000" dirty="0">
                          <a:solidFill>
                            <a:srgbClr val="000000"/>
                          </a:solidFill>
                          <a:effectLst/>
                        </a:rPr>
                        <a:t>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tc>
                  <a:txBody>
                    <a:bodyPr/>
                    <a:lstStyle/>
                    <a:p>
                      <a:pPr algn="r" fontAlgn="ctr"/>
                      <a:r>
                        <a:rPr lang="en-US" sz="1000" dirty="0">
                          <a:solidFill>
                            <a:schemeClr val="bg1"/>
                          </a:solidFill>
                          <a:effectLs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extLst>
                  <a:ext uri="{0D108BD9-81ED-4DB2-BD59-A6C34878D82A}">
                    <a16:rowId xmlns:a16="http://schemas.microsoft.com/office/drawing/2014/main" val="4134007457"/>
                  </a:ext>
                </a:extLst>
              </a:tr>
              <a:tr h="267498">
                <a:tc>
                  <a:txBody>
                    <a:bodyPr/>
                    <a:lstStyle/>
                    <a:p>
                      <a:pPr algn="r" fontAlgn="ctr"/>
                      <a:r>
                        <a:rPr lang="en-US" sz="1050" b="1">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dirty="0">
                          <a:solidFill>
                            <a:schemeClr val="bg1"/>
                          </a:solidFill>
                          <a:effectLst/>
                        </a:rPr>
                        <a:t>60.5%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468B"/>
                    </a:solidFill>
                  </a:tcPr>
                </a:tc>
                <a:tc>
                  <a:txBody>
                    <a:bodyPr/>
                    <a:lstStyle/>
                    <a:p>
                      <a:pPr algn="r" fontAlgn="ctr"/>
                      <a:r>
                        <a:rPr lang="en-US" sz="1000" dirty="0">
                          <a:solidFill>
                            <a:schemeClr val="tx1"/>
                          </a:solidFill>
                          <a:effectLst/>
                        </a:rPr>
                        <a:t>18.0%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DD0E6"/>
                    </a:solidFill>
                  </a:tcPr>
                </a:tc>
                <a:tc>
                  <a:txBody>
                    <a:bodyPr/>
                    <a:lstStyle/>
                    <a:p>
                      <a:pPr algn="r" fontAlgn="ctr"/>
                      <a:r>
                        <a:rPr lang="en-US" sz="1000" dirty="0">
                          <a:solidFill>
                            <a:schemeClr val="tx1"/>
                          </a:solidFill>
                          <a:effectLst/>
                        </a:rPr>
                        <a:t>10.7%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E3F3"/>
                    </a:solidFill>
                  </a:tcPr>
                </a:tc>
                <a:tc>
                  <a:txBody>
                    <a:bodyPr/>
                    <a:lstStyle/>
                    <a:p>
                      <a:pPr algn="r" fontAlgn="ctr"/>
                      <a:r>
                        <a:rPr lang="en-US" sz="1000" dirty="0">
                          <a:solidFill>
                            <a:schemeClr val="tx1"/>
                          </a:solidFill>
                          <a:effectLst/>
                        </a:rPr>
                        <a:t>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EEF9"/>
                    </a:solidFill>
                  </a:tcPr>
                </a:tc>
                <a:tc>
                  <a:txBody>
                    <a:bodyPr/>
                    <a:lstStyle/>
                    <a:p>
                      <a:pPr algn="r" fontAlgn="ctr"/>
                      <a:r>
                        <a:rPr lang="en-US" sz="1000" dirty="0">
                          <a:solidFill>
                            <a:srgbClr val="000000"/>
                          </a:solidFill>
                          <a:effectLst/>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8F6"/>
                    </a:solidFill>
                  </a:tcPr>
                </a:tc>
                <a:extLst>
                  <a:ext uri="{0D108BD9-81ED-4DB2-BD59-A6C34878D82A}">
                    <a16:rowId xmlns:a16="http://schemas.microsoft.com/office/drawing/2014/main" val="796355923"/>
                  </a:ext>
                </a:extLst>
              </a:tr>
              <a:tr h="267498">
                <a:tc>
                  <a:txBody>
                    <a:bodyPr/>
                    <a:lstStyle/>
                    <a:p>
                      <a:pPr algn="r" fontAlgn="ctr"/>
                      <a:r>
                        <a:rPr lang="en-US" sz="1050" b="1">
                          <a:effectLs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dirty="0">
                          <a:solidFill>
                            <a:schemeClr val="bg1"/>
                          </a:solidFill>
                          <a:effectLst/>
                        </a:rPr>
                        <a:t>57.1%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C7D"/>
                    </a:solidFill>
                  </a:tcPr>
                </a:tc>
                <a:tc>
                  <a:txBody>
                    <a:bodyPr/>
                    <a:lstStyle/>
                    <a:p>
                      <a:pPr algn="r" fontAlgn="ctr"/>
                      <a:r>
                        <a:rPr lang="en-US" sz="1000" dirty="0">
                          <a:solidFill>
                            <a:srgbClr val="F1F1F1"/>
                          </a:solidFill>
                          <a:effectLst/>
                        </a:rPr>
                        <a:t>19.1%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D99CA"/>
                    </a:solidFill>
                  </a:tcPr>
                </a:tc>
                <a:tc>
                  <a:txBody>
                    <a:bodyPr/>
                    <a:lstStyle/>
                    <a:p>
                      <a:pPr algn="r" fontAlgn="ctr"/>
                      <a:r>
                        <a:rPr lang="en-US" sz="1000" dirty="0">
                          <a:solidFill>
                            <a:schemeClr val="tx1"/>
                          </a:solidFill>
                          <a:effectLst/>
                        </a:rPr>
                        <a:t>11.5%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DCAE1"/>
                    </a:solidFill>
                  </a:tcPr>
                </a:tc>
                <a:tc>
                  <a:txBody>
                    <a:bodyPr/>
                    <a:lstStyle/>
                    <a:p>
                      <a:pPr algn="r" fontAlgn="ctr"/>
                      <a:r>
                        <a:rPr lang="en-US" sz="1000" dirty="0">
                          <a:solidFill>
                            <a:schemeClr val="tx1"/>
                          </a:solidFill>
                          <a:effectLst/>
                        </a:rPr>
                        <a:t>10.8%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EF1"/>
                    </a:solidFill>
                  </a:tcPr>
                </a:tc>
                <a:tc>
                  <a:txBody>
                    <a:bodyPr/>
                    <a:lstStyle/>
                    <a:p>
                      <a:pPr algn="r" fontAlgn="ctr"/>
                      <a:r>
                        <a:rPr lang="en-US" sz="1000" dirty="0">
                          <a:solidFill>
                            <a:srgbClr val="000000"/>
                          </a:solidFill>
                          <a:effectLst/>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extLst>
                  <a:ext uri="{0D108BD9-81ED-4DB2-BD59-A6C34878D82A}">
                    <a16:rowId xmlns:a16="http://schemas.microsoft.com/office/drawing/2014/main" val="3706878384"/>
                  </a:ext>
                </a:extLst>
              </a:tr>
              <a:tr h="267498">
                <a:tc>
                  <a:txBody>
                    <a:bodyPr/>
                    <a:lstStyle/>
                    <a:p>
                      <a:pPr algn="r" fontAlgn="ctr"/>
                      <a:r>
                        <a:rPr lang="en-US" sz="1050" b="1">
                          <a:effectLst/>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000" dirty="0">
                          <a:solidFill>
                            <a:schemeClr val="bg1"/>
                          </a:solidFill>
                          <a:effectLst/>
                        </a:rPr>
                        <a:t>58.5%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B7C"/>
                    </a:solidFill>
                  </a:tcPr>
                </a:tc>
                <a:tc>
                  <a:txBody>
                    <a:bodyPr/>
                    <a:lstStyle/>
                    <a:p>
                      <a:pPr algn="r" fontAlgn="ctr"/>
                      <a:r>
                        <a:rPr lang="en-US" sz="1000" dirty="0">
                          <a:solidFill>
                            <a:schemeClr val="tx1"/>
                          </a:solidFill>
                          <a:effectLst/>
                        </a:rPr>
                        <a:t>18.1%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4B3D8"/>
                    </a:solidFill>
                  </a:tcPr>
                </a:tc>
                <a:tc>
                  <a:txBody>
                    <a:bodyPr/>
                    <a:lstStyle/>
                    <a:p>
                      <a:pPr algn="r" fontAlgn="ctr"/>
                      <a:r>
                        <a:rPr lang="en-US" sz="1000" dirty="0">
                          <a:solidFill>
                            <a:schemeClr val="tx1"/>
                          </a:solidFill>
                          <a:effectLst/>
                        </a:rPr>
                        <a:t>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1C3DE"/>
                    </a:solidFill>
                  </a:tcPr>
                </a:tc>
                <a:tc>
                  <a:txBody>
                    <a:bodyPr/>
                    <a:lstStyle/>
                    <a:p>
                      <a:pPr algn="r" fontAlgn="ctr"/>
                      <a:r>
                        <a:rPr lang="en-US" sz="1000" dirty="0">
                          <a:solidFill>
                            <a:schemeClr val="tx1"/>
                          </a:solidFill>
                          <a:effectLst/>
                        </a:rPr>
                        <a:t>10.7%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CDE3"/>
                    </a:solidFill>
                  </a:tcPr>
                </a:tc>
                <a:tc>
                  <a:txBody>
                    <a:bodyPr/>
                    <a:lstStyle/>
                    <a:p>
                      <a:pPr algn="r" fontAlgn="ctr"/>
                      <a:r>
                        <a:rPr lang="en-US" sz="1000" dirty="0">
                          <a:solidFill>
                            <a:srgbClr val="000000"/>
                          </a:solidFill>
                          <a:effectLst/>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AFE"/>
                    </a:solidFill>
                  </a:tcPr>
                </a:tc>
                <a:extLst>
                  <a:ext uri="{0D108BD9-81ED-4DB2-BD59-A6C34878D82A}">
                    <a16:rowId xmlns:a16="http://schemas.microsoft.com/office/drawing/2014/main" val="2380910837"/>
                  </a:ext>
                </a:extLst>
              </a:tr>
              <a:tr h="267498">
                <a:tc>
                  <a:txBody>
                    <a:bodyPr/>
                    <a:lstStyle/>
                    <a:p>
                      <a:pPr algn="r" fontAlgn="ctr"/>
                      <a:r>
                        <a:rPr lang="en-US" sz="1050" b="1">
                          <a:effectLst/>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dirty="0">
                          <a:solidFill>
                            <a:schemeClr val="bg1"/>
                          </a:solidFill>
                          <a:effectLst/>
                        </a:rPr>
                        <a:t>59.2%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877"/>
                    </a:solidFill>
                  </a:tcPr>
                </a:tc>
                <a:tc>
                  <a:txBody>
                    <a:bodyPr/>
                    <a:lstStyle/>
                    <a:p>
                      <a:pPr algn="r" fontAlgn="ctr"/>
                      <a:r>
                        <a:rPr lang="en-US" sz="1000" dirty="0">
                          <a:solidFill>
                            <a:schemeClr val="tx1"/>
                          </a:solidFill>
                          <a:effectLst/>
                        </a:rPr>
                        <a:t>16.5%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B6D9"/>
                    </a:solidFill>
                  </a:tcPr>
                </a:tc>
                <a:tc>
                  <a:txBody>
                    <a:bodyPr/>
                    <a:lstStyle/>
                    <a:p>
                      <a:pPr algn="r" fontAlgn="ctr"/>
                      <a:r>
                        <a:rPr lang="en-US" sz="1000" dirty="0">
                          <a:solidFill>
                            <a:schemeClr val="tx1"/>
                          </a:solidFill>
                          <a:effectLst/>
                        </a:rPr>
                        <a:t>10.4%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0CBE2"/>
                    </a:solidFill>
                  </a:tcPr>
                </a:tc>
                <a:tc>
                  <a:txBody>
                    <a:bodyPr/>
                    <a:lstStyle/>
                    <a:p>
                      <a:pPr algn="r" fontAlgn="ctr"/>
                      <a:r>
                        <a:rPr lang="en-US" sz="1000" dirty="0">
                          <a:solidFill>
                            <a:schemeClr val="tx1"/>
                          </a:solidFill>
                          <a:effectLst/>
                        </a:rPr>
                        <a:t>11.6%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D8EC"/>
                    </a:solidFill>
                  </a:tcPr>
                </a:tc>
                <a:tc>
                  <a:txBody>
                    <a:bodyPr/>
                    <a:lstStyle/>
                    <a:p>
                      <a:pPr algn="r" fontAlgn="ctr"/>
                      <a:r>
                        <a:rPr lang="en-US" sz="1000" dirty="0">
                          <a:solidFill>
                            <a:schemeClr val="tx1"/>
                          </a:solidFill>
                          <a:effectLst/>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9FE"/>
                    </a:solidFill>
                  </a:tcPr>
                </a:tc>
                <a:extLst>
                  <a:ext uri="{0D108BD9-81ED-4DB2-BD59-A6C34878D82A}">
                    <a16:rowId xmlns:a16="http://schemas.microsoft.com/office/drawing/2014/main" val="3774838961"/>
                  </a:ext>
                </a:extLst>
              </a:tr>
              <a:tr h="267498">
                <a:tc>
                  <a:txBody>
                    <a:bodyPr/>
                    <a:lstStyle/>
                    <a:p>
                      <a:pPr algn="r" fontAlgn="ctr"/>
                      <a:r>
                        <a:rPr lang="en-US" sz="1050" b="1">
                          <a:effectLst/>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000" dirty="0">
                          <a:solidFill>
                            <a:srgbClr val="F1F1F1"/>
                          </a:solidFill>
                          <a:effectLst/>
                        </a:rPr>
                        <a:t>70.2%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tc>
                  <a:txBody>
                    <a:bodyPr/>
                    <a:lstStyle/>
                    <a:p>
                      <a:pPr algn="r" fontAlgn="ctr"/>
                      <a:r>
                        <a:rPr lang="en-US" sz="1000" dirty="0">
                          <a:solidFill>
                            <a:srgbClr val="000000"/>
                          </a:solidFill>
                          <a:effectLst/>
                        </a:rPr>
                        <a:t>13.5%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2B2D8"/>
                    </a:solidFill>
                  </a:tcPr>
                </a:tc>
                <a:tc>
                  <a:txBody>
                    <a:bodyPr/>
                    <a:lstStyle/>
                    <a:p>
                      <a:pPr algn="r" fontAlgn="ctr"/>
                      <a:r>
                        <a:rPr lang="en-US" sz="1000" dirty="0">
                          <a:solidFill>
                            <a:srgbClr val="000000"/>
                          </a:solidFill>
                          <a:effectLst/>
                        </a:rPr>
                        <a:t>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5D4E9"/>
                    </a:solidFill>
                  </a:tcPr>
                </a:tc>
                <a:tc>
                  <a:txBody>
                    <a:bodyPr/>
                    <a:lstStyle/>
                    <a:p>
                      <a:pPr algn="r" fontAlgn="ctr"/>
                      <a:r>
                        <a:rPr lang="en-US" sz="1000" dirty="0">
                          <a:solidFill>
                            <a:srgbClr val="000000"/>
                          </a:solidFill>
                          <a:effectLst/>
                        </a:rPr>
                        <a:t>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E3F3"/>
                    </a:solidFill>
                  </a:tcPr>
                </a:tc>
                <a:tc>
                  <a:txBody>
                    <a:bodyPr/>
                    <a:lstStyle/>
                    <a:p>
                      <a:pPr algn="r" fontAlgn="ctr"/>
                      <a:r>
                        <a:rPr lang="en-US" sz="1000" dirty="0">
                          <a:solidFill>
                            <a:srgbClr val="000000"/>
                          </a:solidFill>
                          <a:effectLst/>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AFF"/>
                    </a:solidFill>
                  </a:tcPr>
                </a:tc>
                <a:extLst>
                  <a:ext uri="{0D108BD9-81ED-4DB2-BD59-A6C34878D82A}">
                    <a16:rowId xmlns:a16="http://schemas.microsoft.com/office/drawing/2014/main" val="1524599839"/>
                  </a:ext>
                </a:extLst>
              </a:tr>
              <a:tr h="267498">
                <a:tc>
                  <a:txBody>
                    <a:bodyPr/>
                    <a:lstStyle/>
                    <a:p>
                      <a:pPr algn="r" fontAlgn="ctr"/>
                      <a:r>
                        <a:rPr lang="en-US" sz="1050" b="1">
                          <a:effectLs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dirty="0">
                          <a:solidFill>
                            <a:srgbClr val="F1F1F1"/>
                          </a:solidFill>
                          <a:effectLst/>
                        </a:rPr>
                        <a:t>69.2%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E81"/>
                    </a:solidFill>
                  </a:tcPr>
                </a:tc>
                <a:tc>
                  <a:txBody>
                    <a:bodyPr/>
                    <a:lstStyle/>
                    <a:p>
                      <a:pPr algn="r" fontAlgn="ctr"/>
                      <a:r>
                        <a:rPr lang="en-US" sz="1000" dirty="0">
                          <a:solidFill>
                            <a:srgbClr val="000000"/>
                          </a:solidFill>
                          <a:effectLst/>
                        </a:rPr>
                        <a:t>15.3%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6A0CE"/>
                    </a:solidFill>
                  </a:tcPr>
                </a:tc>
                <a:tc>
                  <a:txBody>
                    <a:bodyPr/>
                    <a:lstStyle/>
                    <a:p>
                      <a:pPr algn="r" fontAlgn="ctr"/>
                      <a:r>
                        <a:rPr lang="en-US" sz="1000" dirty="0">
                          <a:solidFill>
                            <a:srgbClr val="000000"/>
                          </a:solidFill>
                          <a:effectLst/>
                        </a:rPr>
                        <a:t>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1C3DE"/>
                    </a:solidFill>
                  </a:tcPr>
                </a:tc>
                <a:tc>
                  <a:txBody>
                    <a:bodyPr/>
                    <a:lstStyle/>
                    <a:p>
                      <a:pPr algn="r" fontAlgn="ctr"/>
                      <a:r>
                        <a:rPr lang="en-US" sz="1000" dirty="0">
                          <a:solidFill>
                            <a:srgbClr val="000000"/>
                          </a:solidFill>
                          <a:effectLst/>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9D6EA"/>
                    </a:solidFill>
                  </a:tcPr>
                </a:tc>
                <a:tc>
                  <a:txBody>
                    <a:bodyPr/>
                    <a:lstStyle/>
                    <a:p>
                      <a:pPr algn="r" fontAlgn="ctr"/>
                      <a:r>
                        <a:rPr lang="en-US" sz="1000" dirty="0">
                          <a:solidFill>
                            <a:srgbClr val="000000"/>
                          </a:solidFill>
                          <a:effectLst/>
                        </a:rPr>
                        <a:t>0.78%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extLst>
                  <a:ext uri="{0D108BD9-81ED-4DB2-BD59-A6C34878D82A}">
                    <a16:rowId xmlns:a16="http://schemas.microsoft.com/office/drawing/2014/main" val="3969297409"/>
                  </a:ext>
                </a:extLst>
              </a:tr>
              <a:tr h="267498">
                <a:tc>
                  <a:txBody>
                    <a:bodyPr/>
                    <a:lstStyle/>
                    <a:p>
                      <a:pPr algn="r" fontAlgn="ctr"/>
                      <a:r>
                        <a:rPr lang="en-US" sz="1050" b="1">
                          <a:effectLst/>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US" sz="1000" dirty="0">
                          <a:solidFill>
                            <a:srgbClr val="F1F1F1"/>
                          </a:solidFill>
                          <a:effectLst/>
                        </a:rPr>
                        <a:t>64.9%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tc>
                  <a:txBody>
                    <a:bodyPr/>
                    <a:lstStyle/>
                    <a:p>
                      <a:pPr algn="r" fontAlgn="ctr"/>
                      <a:r>
                        <a:rPr lang="en-US" sz="1000" dirty="0">
                          <a:solidFill>
                            <a:schemeClr val="tx1"/>
                          </a:solidFill>
                          <a:effectLst/>
                        </a:rPr>
                        <a:t>16.7%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5D9"/>
                    </a:solidFill>
                  </a:tcPr>
                </a:tc>
                <a:tc>
                  <a:txBody>
                    <a:bodyPr/>
                    <a:lstStyle/>
                    <a:p>
                      <a:pPr algn="r" fontAlgn="ctr"/>
                      <a:r>
                        <a:rPr lang="en-US" sz="1000" dirty="0">
                          <a:solidFill>
                            <a:srgbClr val="000000"/>
                          </a:solidFill>
                          <a:effectLst/>
                        </a:rPr>
                        <a:t>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BD0E6"/>
                    </a:solidFill>
                  </a:tcPr>
                </a:tc>
                <a:tc>
                  <a:txBody>
                    <a:bodyPr/>
                    <a:lstStyle/>
                    <a:p>
                      <a:pPr algn="r" fontAlgn="ctr"/>
                      <a:r>
                        <a:rPr lang="en-US" sz="1000" dirty="0">
                          <a:solidFill>
                            <a:srgbClr val="000000"/>
                          </a:solidFill>
                          <a:effectLst/>
                        </a:rPr>
                        <a:t>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EF0"/>
                    </a:solidFill>
                  </a:tcPr>
                </a:tc>
                <a:tc>
                  <a:txBody>
                    <a:bodyPr/>
                    <a:lstStyle/>
                    <a:p>
                      <a:pPr algn="r" fontAlgn="ctr"/>
                      <a:r>
                        <a:rPr lang="en-US" sz="1000" dirty="0">
                          <a:solidFill>
                            <a:srgbClr val="000000"/>
                          </a:solidFill>
                          <a:effectLst/>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extLst>
                  <a:ext uri="{0D108BD9-81ED-4DB2-BD59-A6C34878D82A}">
                    <a16:rowId xmlns:a16="http://schemas.microsoft.com/office/drawing/2014/main" val="654921110"/>
                  </a:ext>
                </a:extLst>
              </a:tr>
              <a:tr h="267498">
                <a:tc>
                  <a:txBody>
                    <a:bodyPr/>
                    <a:lstStyle/>
                    <a:p>
                      <a:pPr algn="r" fontAlgn="ctr"/>
                      <a:r>
                        <a:rPr lang="en-US" sz="1050" b="1">
                          <a:effectLst/>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dirty="0">
                          <a:solidFill>
                            <a:srgbClr val="F1F1F1"/>
                          </a:solidFill>
                          <a:effectLst/>
                        </a:rPr>
                        <a:t>65.1%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D6CB1"/>
                    </a:solidFill>
                  </a:tcPr>
                </a:tc>
                <a:tc>
                  <a:txBody>
                    <a:bodyPr/>
                    <a:lstStyle/>
                    <a:p>
                      <a:pPr algn="r" fontAlgn="ctr"/>
                      <a:r>
                        <a:rPr lang="en-US" sz="1000" dirty="0">
                          <a:solidFill>
                            <a:srgbClr val="F1F1F1"/>
                          </a:solidFill>
                          <a:effectLst/>
                        </a:rPr>
                        <a:t>16.6%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69AF"/>
                    </a:solidFill>
                  </a:tcPr>
                </a:tc>
                <a:tc>
                  <a:txBody>
                    <a:bodyPr/>
                    <a:lstStyle/>
                    <a:p>
                      <a:pPr algn="r" fontAlgn="ctr"/>
                      <a:r>
                        <a:rPr lang="en-US" sz="1000" dirty="0">
                          <a:solidFill>
                            <a:srgbClr val="000000"/>
                          </a:solidFill>
                          <a:effectLst/>
                        </a:rPr>
                        <a:t>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7EBC"/>
                    </a:solidFill>
                  </a:tcPr>
                </a:tc>
                <a:tc>
                  <a:txBody>
                    <a:bodyPr/>
                    <a:lstStyle/>
                    <a:p>
                      <a:pPr algn="r" fontAlgn="ctr"/>
                      <a:r>
                        <a:rPr lang="en-US" sz="1000" dirty="0">
                          <a:solidFill>
                            <a:srgbClr val="000000"/>
                          </a:solidFill>
                          <a:effectLst/>
                        </a:rPr>
                        <a:t>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DB8DA"/>
                    </a:solidFill>
                  </a:tcPr>
                </a:tc>
                <a:tc>
                  <a:txBody>
                    <a:bodyPr/>
                    <a:lstStyle/>
                    <a:p>
                      <a:pPr algn="r" fontAlgn="ctr"/>
                      <a:r>
                        <a:rPr lang="en-US" sz="1000" dirty="0">
                          <a:solidFill>
                            <a:srgbClr val="000000"/>
                          </a:solidFill>
                          <a:effectLst/>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9FE"/>
                    </a:solidFill>
                  </a:tcPr>
                </a:tc>
                <a:extLst>
                  <a:ext uri="{0D108BD9-81ED-4DB2-BD59-A6C34878D82A}">
                    <a16:rowId xmlns:a16="http://schemas.microsoft.com/office/drawing/2014/main" val="1043997729"/>
                  </a:ext>
                </a:extLst>
              </a:tr>
            </a:tbl>
          </a:graphicData>
        </a:graphic>
      </p:graphicFrame>
      <p:sp>
        <p:nvSpPr>
          <p:cNvPr id="8" name="Text Placeholder 7">
            <a:extLst>
              <a:ext uri="{FF2B5EF4-FFF2-40B4-BE49-F238E27FC236}">
                <a16:creationId xmlns:a16="http://schemas.microsoft.com/office/drawing/2014/main" id="{2FB210A2-4212-B7AC-2D9D-4810389A43E8}"/>
              </a:ext>
            </a:extLst>
          </p:cNvPr>
          <p:cNvSpPr>
            <a:spLocks/>
          </p:cNvSpPr>
          <p:nvPr/>
        </p:nvSpPr>
        <p:spPr>
          <a:xfrm>
            <a:off x="6129809" y="1159484"/>
            <a:ext cx="4995391" cy="794060"/>
          </a:xfrm>
          <a:prstGeom prst="rect">
            <a:avLst/>
          </a:prstGeom>
        </p:spPr>
        <p:txBody>
          <a:bodyPr/>
          <a:lstStyle/>
          <a:p>
            <a:pPr defTabSz="877824"/>
            <a:r>
              <a:rPr lang="en-US" sz="1728" u="sng" kern="1200" dirty="0">
                <a:solidFill>
                  <a:schemeClr val="tx1"/>
                </a:solidFill>
                <a:latin typeface="+mn-lt"/>
                <a:ea typeface="+mn-ea"/>
                <a:cs typeface="+mn-cs"/>
              </a:rPr>
              <a:t>2019 Delay Groups by Month</a:t>
            </a:r>
            <a:endParaRPr lang="en-US" u="sng" dirty="0"/>
          </a:p>
        </p:txBody>
      </p:sp>
      <p:graphicFrame>
        <p:nvGraphicFramePr>
          <p:cNvPr id="2" name="Table 1">
            <a:extLst>
              <a:ext uri="{FF2B5EF4-FFF2-40B4-BE49-F238E27FC236}">
                <a16:creationId xmlns:a16="http://schemas.microsoft.com/office/drawing/2014/main" id="{8A27051B-272F-2135-7A0B-5E8EA7331BBC}"/>
              </a:ext>
            </a:extLst>
          </p:cNvPr>
          <p:cNvGraphicFramePr>
            <a:graphicFrameLocks noGrp="1"/>
          </p:cNvGraphicFramePr>
          <p:nvPr>
            <p:extLst>
              <p:ext uri="{D42A27DB-BD31-4B8C-83A1-F6EECF244321}">
                <p14:modId xmlns:p14="http://schemas.microsoft.com/office/powerpoint/2010/main" val="3932801734"/>
              </p:ext>
            </p:extLst>
          </p:nvPr>
        </p:nvGraphicFramePr>
        <p:xfrm>
          <a:off x="6152735" y="1953544"/>
          <a:ext cx="4996423" cy="3736880"/>
        </p:xfrm>
        <a:graphic>
          <a:graphicData uri="http://schemas.openxmlformats.org/drawingml/2006/table">
            <a:tbl>
              <a:tblPr/>
              <a:tblGrid>
                <a:gridCol w="839616">
                  <a:extLst>
                    <a:ext uri="{9D8B030D-6E8A-4147-A177-3AD203B41FA5}">
                      <a16:colId xmlns:a16="http://schemas.microsoft.com/office/drawing/2014/main" val="1953176758"/>
                    </a:ext>
                  </a:extLst>
                </a:gridCol>
                <a:gridCol w="917404">
                  <a:extLst>
                    <a:ext uri="{9D8B030D-6E8A-4147-A177-3AD203B41FA5}">
                      <a16:colId xmlns:a16="http://schemas.microsoft.com/office/drawing/2014/main" val="1387219230"/>
                    </a:ext>
                  </a:extLst>
                </a:gridCol>
                <a:gridCol w="798341">
                  <a:extLst>
                    <a:ext uri="{9D8B030D-6E8A-4147-A177-3AD203B41FA5}">
                      <a16:colId xmlns:a16="http://schemas.microsoft.com/office/drawing/2014/main" val="3777982990"/>
                    </a:ext>
                  </a:extLst>
                </a:gridCol>
                <a:gridCol w="955504">
                  <a:extLst>
                    <a:ext uri="{9D8B030D-6E8A-4147-A177-3AD203B41FA5}">
                      <a16:colId xmlns:a16="http://schemas.microsoft.com/office/drawing/2014/main" val="3209200264"/>
                    </a:ext>
                  </a:extLst>
                </a:gridCol>
                <a:gridCol w="793579">
                  <a:extLst>
                    <a:ext uri="{9D8B030D-6E8A-4147-A177-3AD203B41FA5}">
                      <a16:colId xmlns:a16="http://schemas.microsoft.com/office/drawing/2014/main" val="1569215319"/>
                    </a:ext>
                  </a:extLst>
                </a:gridCol>
                <a:gridCol w="691979">
                  <a:extLst>
                    <a:ext uri="{9D8B030D-6E8A-4147-A177-3AD203B41FA5}">
                      <a16:colId xmlns:a16="http://schemas.microsoft.com/office/drawing/2014/main" val="1408344940"/>
                    </a:ext>
                  </a:extLst>
                </a:gridCol>
              </a:tblGrid>
              <a:tr h="301074">
                <a:tc>
                  <a:txBody>
                    <a:bodyPr/>
                    <a:lstStyle/>
                    <a:p>
                      <a:pPr algn="r" fontAlgn="ctr"/>
                      <a:r>
                        <a:rPr lang="en-US" sz="1000" b="1" dirty="0">
                          <a:effectLst/>
                        </a:rPr>
                        <a:t>Delay Group</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00" b="1" dirty="0">
                          <a:effectLst/>
                        </a:rPr>
                        <a:t>On Time Early</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00" b="1" dirty="0">
                          <a:effectLst/>
                        </a:rPr>
                        <a:t>Small Delay</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00" b="1" dirty="0">
                          <a:effectLst/>
                        </a:rPr>
                        <a:t>Medium Delay</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00" b="1" dirty="0">
                          <a:effectLst/>
                        </a:rPr>
                        <a:t>Large Delay</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00" b="1" dirty="0">
                          <a:effectLst/>
                        </a:rPr>
                        <a:t>Cancelled</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826991"/>
                  </a:ext>
                </a:extLst>
              </a:tr>
              <a:tr h="225502">
                <a:tc>
                  <a:txBody>
                    <a:bodyPr/>
                    <a:lstStyle/>
                    <a:p>
                      <a:pPr algn="r" fontAlgn="ctr"/>
                      <a:r>
                        <a:rPr lang="en-US" sz="1000" b="1" dirty="0">
                          <a:effectLst/>
                        </a:rPr>
                        <a:t>Month</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00" b="1">
                          <a:effectLst/>
                        </a:rPr>
                        <a:t> </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00" b="1">
                          <a:effectLst/>
                        </a:rPr>
                        <a:t> </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00" b="1" dirty="0">
                          <a:effectLst/>
                        </a:rPr>
                        <a:t> </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00" b="1" dirty="0">
                          <a:effectLst/>
                        </a:rPr>
                        <a:t> </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00" b="1">
                          <a:effectLst/>
                        </a:rPr>
                        <a:t> </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6314574"/>
                  </a:ext>
                </a:extLst>
              </a:tr>
              <a:tr h="267142">
                <a:tc>
                  <a:txBody>
                    <a:bodyPr/>
                    <a:lstStyle/>
                    <a:p>
                      <a:pPr algn="r" fontAlgn="ctr"/>
                      <a:r>
                        <a:rPr lang="en-US" sz="1000" b="1" dirty="0">
                          <a:effectLst/>
                        </a:rPr>
                        <a:t>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000" dirty="0">
                          <a:solidFill>
                            <a:srgbClr val="F1F1F1"/>
                          </a:solidFill>
                          <a:effectLst/>
                        </a:rPr>
                        <a:t>65.5%</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FA6D1"/>
                    </a:solidFill>
                  </a:tcPr>
                </a:tc>
                <a:tc>
                  <a:txBody>
                    <a:bodyPr/>
                    <a:lstStyle/>
                    <a:p>
                      <a:pPr algn="ctr" fontAlgn="ctr"/>
                      <a:r>
                        <a:rPr lang="en-US" sz="1000" dirty="0">
                          <a:solidFill>
                            <a:srgbClr val="000000"/>
                          </a:solidFill>
                          <a:effectLst/>
                        </a:rPr>
                        <a:t>14.9%</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CFE5"/>
                    </a:solidFill>
                  </a:tcPr>
                </a:tc>
                <a:tc>
                  <a:txBody>
                    <a:bodyPr/>
                    <a:lstStyle/>
                    <a:p>
                      <a:pPr algn="ctr" fontAlgn="ctr"/>
                      <a:r>
                        <a:rPr lang="en-US" sz="1000" dirty="0">
                          <a:solidFill>
                            <a:srgbClr val="000000"/>
                          </a:solidFill>
                          <a:effectLst/>
                        </a:rPr>
                        <a:t>8.6%</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CC0DD"/>
                    </a:solidFill>
                  </a:tcPr>
                </a:tc>
                <a:tc>
                  <a:txBody>
                    <a:bodyPr/>
                    <a:lstStyle/>
                    <a:p>
                      <a:pPr algn="ctr" fontAlgn="ctr"/>
                      <a:r>
                        <a:rPr lang="en-US" sz="1000" dirty="0">
                          <a:solidFill>
                            <a:srgbClr val="000000"/>
                          </a:solidFill>
                          <a:effectLst/>
                        </a:rPr>
                        <a:t>7.9%</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DD0E6"/>
                    </a:solidFill>
                  </a:tcPr>
                </a:tc>
                <a:tc>
                  <a:txBody>
                    <a:bodyPr/>
                    <a:lstStyle/>
                    <a:p>
                      <a:pPr algn="ctr" fontAlgn="ctr"/>
                      <a:r>
                        <a:rPr lang="en-US" sz="1000" dirty="0">
                          <a:solidFill>
                            <a:srgbClr val="F1F1F1"/>
                          </a:solidFill>
                          <a:effectLst/>
                        </a:rPr>
                        <a:t>3.1%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979"/>
                    </a:solidFill>
                  </a:tcPr>
                </a:tc>
                <a:extLst>
                  <a:ext uri="{0D108BD9-81ED-4DB2-BD59-A6C34878D82A}">
                    <a16:rowId xmlns:a16="http://schemas.microsoft.com/office/drawing/2014/main" val="1480545685"/>
                  </a:ext>
                </a:extLst>
              </a:tr>
              <a:tr h="267142">
                <a:tc>
                  <a:txBody>
                    <a:bodyPr/>
                    <a:lstStyle/>
                    <a:p>
                      <a:pPr algn="r" fontAlgn="ctr"/>
                      <a:r>
                        <a:rPr lang="en-US" sz="1000" b="1">
                          <a:effectLst/>
                        </a:rPr>
                        <a:t>2</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00" dirty="0">
                          <a:solidFill>
                            <a:srgbClr val="000000"/>
                          </a:solidFill>
                          <a:effectLst/>
                        </a:rPr>
                        <a:t>60.1%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8F5"/>
                    </a:solidFill>
                  </a:tcPr>
                </a:tc>
                <a:tc>
                  <a:txBody>
                    <a:bodyPr/>
                    <a:lstStyle/>
                    <a:p>
                      <a:pPr algn="ctr" fontAlgn="ctr"/>
                      <a:r>
                        <a:rPr lang="en-US" sz="1000" dirty="0">
                          <a:solidFill>
                            <a:srgbClr val="F1F1F1"/>
                          </a:solidFill>
                          <a:effectLst/>
                        </a:rPr>
                        <a:t>16.3%</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D8DC4"/>
                    </a:solidFill>
                  </a:tcPr>
                </a:tc>
                <a:tc>
                  <a:txBody>
                    <a:bodyPr/>
                    <a:lstStyle/>
                    <a:p>
                      <a:pPr algn="ctr" fontAlgn="ctr"/>
                      <a:r>
                        <a:rPr lang="en-US" sz="1000" dirty="0">
                          <a:solidFill>
                            <a:srgbClr val="F1F1F1"/>
                          </a:solidFill>
                          <a:effectLst/>
                        </a:rPr>
                        <a:t>10.4%</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A539E"/>
                    </a:solidFill>
                  </a:tcPr>
                </a:tc>
                <a:tc>
                  <a:txBody>
                    <a:bodyPr/>
                    <a:lstStyle/>
                    <a:p>
                      <a:pPr algn="ctr" fontAlgn="ctr"/>
                      <a:r>
                        <a:rPr lang="en-US" sz="1000" dirty="0">
                          <a:solidFill>
                            <a:srgbClr val="F1F1F1"/>
                          </a:solidFill>
                          <a:effectLst/>
                        </a:rPr>
                        <a:t>10.0%</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282BE"/>
                    </a:solidFill>
                  </a:tcPr>
                </a:tc>
                <a:tc>
                  <a:txBody>
                    <a:bodyPr/>
                    <a:lstStyle/>
                    <a:p>
                      <a:pPr algn="ctr" fontAlgn="ctr"/>
                      <a:r>
                        <a:rPr lang="en-US" sz="1000" dirty="0">
                          <a:solidFill>
                            <a:srgbClr val="F1F1F1"/>
                          </a:solidFill>
                          <a:effectLst/>
                        </a:rPr>
                        <a:t>3.1%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extLst>
                  <a:ext uri="{0D108BD9-81ED-4DB2-BD59-A6C34878D82A}">
                    <a16:rowId xmlns:a16="http://schemas.microsoft.com/office/drawing/2014/main" val="784310322"/>
                  </a:ext>
                </a:extLst>
              </a:tr>
              <a:tr h="267142">
                <a:tc>
                  <a:txBody>
                    <a:bodyPr/>
                    <a:lstStyle/>
                    <a:p>
                      <a:pPr algn="r" fontAlgn="ctr"/>
                      <a:r>
                        <a:rPr lang="en-US" sz="1000" b="1">
                          <a:effectLst/>
                        </a:rPr>
                        <a:t>3</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000" dirty="0">
                          <a:solidFill>
                            <a:srgbClr val="F1F1F1"/>
                          </a:solidFill>
                          <a:effectLst/>
                        </a:rPr>
                        <a:t>65.7%</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AA2CF"/>
                    </a:solidFill>
                  </a:tcPr>
                </a:tc>
                <a:tc>
                  <a:txBody>
                    <a:bodyPr/>
                    <a:lstStyle/>
                    <a:p>
                      <a:pPr algn="ctr" fontAlgn="ctr"/>
                      <a:r>
                        <a:rPr lang="en-US" sz="1000" dirty="0">
                          <a:solidFill>
                            <a:srgbClr val="F1F1F1"/>
                          </a:solidFill>
                          <a:effectLst/>
                        </a:rPr>
                        <a:t>16.1%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D99CA"/>
                    </a:solidFill>
                  </a:tcPr>
                </a:tc>
                <a:tc>
                  <a:txBody>
                    <a:bodyPr/>
                    <a:lstStyle/>
                    <a:p>
                      <a:pPr algn="ctr" fontAlgn="ctr"/>
                      <a:r>
                        <a:rPr lang="en-US" sz="1000" dirty="0">
                          <a:solidFill>
                            <a:srgbClr val="000000"/>
                          </a:solidFill>
                          <a:effectLst/>
                        </a:rPr>
                        <a:t>8.7%</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B6D9"/>
                    </a:solidFill>
                  </a:tcPr>
                </a:tc>
                <a:tc>
                  <a:txBody>
                    <a:bodyPr/>
                    <a:lstStyle/>
                    <a:p>
                      <a:pPr algn="ctr" fontAlgn="ctr"/>
                      <a:r>
                        <a:rPr lang="en-US" sz="1000" dirty="0">
                          <a:solidFill>
                            <a:srgbClr val="000000"/>
                          </a:solidFill>
                          <a:effectLst/>
                        </a:rPr>
                        <a:t>7.5%</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DBEF"/>
                    </a:solidFill>
                  </a:tcPr>
                </a:tc>
                <a:tc>
                  <a:txBody>
                    <a:bodyPr/>
                    <a:lstStyle/>
                    <a:p>
                      <a:pPr algn="ctr" fontAlgn="ctr"/>
                      <a:r>
                        <a:rPr lang="en-US" sz="1000" dirty="0">
                          <a:solidFill>
                            <a:srgbClr val="F1F1F1"/>
                          </a:solidFill>
                          <a:effectLst/>
                        </a:rPr>
                        <a:t>2.0%</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1B1D7"/>
                    </a:solidFill>
                  </a:tcPr>
                </a:tc>
                <a:extLst>
                  <a:ext uri="{0D108BD9-81ED-4DB2-BD59-A6C34878D82A}">
                    <a16:rowId xmlns:a16="http://schemas.microsoft.com/office/drawing/2014/main" val="914669474"/>
                  </a:ext>
                </a:extLst>
              </a:tr>
              <a:tr h="267142">
                <a:tc>
                  <a:txBody>
                    <a:bodyPr/>
                    <a:lstStyle/>
                    <a:p>
                      <a:pPr algn="r" fontAlgn="ctr"/>
                      <a:r>
                        <a:rPr lang="en-US" sz="1000" b="1">
                          <a:effectLst/>
                        </a:rPr>
                        <a:t>4</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00" dirty="0">
                          <a:solidFill>
                            <a:srgbClr val="F1F1F1"/>
                          </a:solidFill>
                          <a:effectLst/>
                        </a:rPr>
                        <a:t>65.9%</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9FCD"/>
                    </a:solidFill>
                  </a:tcPr>
                </a:tc>
                <a:tc>
                  <a:txBody>
                    <a:bodyPr/>
                    <a:lstStyle/>
                    <a:p>
                      <a:pPr algn="ctr" fontAlgn="ctr"/>
                      <a:r>
                        <a:rPr lang="en-US" sz="1000" dirty="0">
                          <a:solidFill>
                            <a:srgbClr val="000000"/>
                          </a:solidFill>
                          <a:effectLst/>
                        </a:rPr>
                        <a:t>14.8%</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5D4E9"/>
                    </a:solidFill>
                  </a:tcPr>
                </a:tc>
                <a:tc>
                  <a:txBody>
                    <a:bodyPr/>
                    <a:lstStyle/>
                    <a:p>
                      <a:pPr algn="ctr" fontAlgn="ctr"/>
                      <a:r>
                        <a:rPr lang="en-US" sz="1000" dirty="0">
                          <a:solidFill>
                            <a:srgbClr val="000000"/>
                          </a:solidFill>
                          <a:effectLst/>
                        </a:rPr>
                        <a:t>8.5%</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C4DE"/>
                    </a:solidFill>
                  </a:tcPr>
                </a:tc>
                <a:tc>
                  <a:txBody>
                    <a:bodyPr/>
                    <a:lstStyle/>
                    <a:p>
                      <a:pPr algn="ctr" fontAlgn="ctr"/>
                      <a:r>
                        <a:rPr lang="en-US" sz="1000" dirty="0">
                          <a:solidFill>
                            <a:srgbClr val="000000"/>
                          </a:solidFill>
                          <a:effectLst/>
                        </a:rPr>
                        <a:t>8.5%</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CC0DD"/>
                    </a:solidFill>
                  </a:tcPr>
                </a:tc>
                <a:tc>
                  <a:txBody>
                    <a:bodyPr/>
                    <a:lstStyle/>
                    <a:p>
                      <a:pPr algn="ctr" fontAlgn="ctr"/>
                      <a:r>
                        <a:rPr lang="en-US" sz="1000" dirty="0">
                          <a:solidFill>
                            <a:srgbClr val="F1F1F1"/>
                          </a:solidFill>
                          <a:effectLst/>
                        </a:rPr>
                        <a:t>2.4%</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A8AC2"/>
                    </a:solidFill>
                  </a:tcPr>
                </a:tc>
                <a:extLst>
                  <a:ext uri="{0D108BD9-81ED-4DB2-BD59-A6C34878D82A}">
                    <a16:rowId xmlns:a16="http://schemas.microsoft.com/office/drawing/2014/main" val="666069409"/>
                  </a:ext>
                </a:extLst>
              </a:tr>
              <a:tr h="267142">
                <a:tc>
                  <a:txBody>
                    <a:bodyPr/>
                    <a:lstStyle/>
                    <a:p>
                      <a:pPr algn="r" fontAlgn="ctr"/>
                      <a:r>
                        <a:rPr lang="en-US" sz="1000" b="1">
                          <a:effectLst/>
                        </a:rPr>
                        <a:t>5</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00" dirty="0">
                          <a:solidFill>
                            <a:srgbClr val="000000"/>
                          </a:solidFill>
                          <a:effectLst/>
                        </a:rPr>
                        <a:t>63.3%</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DCAE1"/>
                    </a:solidFill>
                  </a:tcPr>
                </a:tc>
                <a:tc>
                  <a:txBody>
                    <a:bodyPr/>
                    <a:lstStyle/>
                    <a:p>
                      <a:pPr algn="ctr" fontAlgn="ctr"/>
                      <a:r>
                        <a:rPr lang="en-US" sz="1000" dirty="0">
                          <a:solidFill>
                            <a:srgbClr val="F1F1F1"/>
                          </a:solidFill>
                          <a:effectLst/>
                        </a:rPr>
                        <a:t>15.9%</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AA2CF"/>
                    </a:solidFill>
                  </a:tcPr>
                </a:tc>
                <a:tc>
                  <a:txBody>
                    <a:bodyPr/>
                    <a:lstStyle/>
                    <a:p>
                      <a:pPr algn="ctr" fontAlgn="ctr"/>
                      <a:r>
                        <a:rPr lang="en-US" sz="1000" dirty="0">
                          <a:solidFill>
                            <a:srgbClr val="F1F1F1"/>
                          </a:solidFill>
                          <a:effectLst/>
                        </a:rPr>
                        <a:t>9.4%</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92C6"/>
                    </a:solidFill>
                  </a:tcPr>
                </a:tc>
                <a:tc>
                  <a:txBody>
                    <a:bodyPr/>
                    <a:lstStyle/>
                    <a:p>
                      <a:pPr algn="ctr" fontAlgn="ctr"/>
                      <a:r>
                        <a:rPr lang="en-US" sz="1000" dirty="0">
                          <a:solidFill>
                            <a:srgbClr val="F1F1F1"/>
                          </a:solidFill>
                          <a:effectLst/>
                        </a:rPr>
                        <a:t>9.4%</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19CCC"/>
                    </a:solidFill>
                  </a:tcPr>
                </a:tc>
                <a:tc>
                  <a:txBody>
                    <a:bodyPr/>
                    <a:lstStyle/>
                    <a:p>
                      <a:pPr algn="ctr" fontAlgn="ctr"/>
                      <a:r>
                        <a:rPr lang="en-US" sz="1000" dirty="0">
                          <a:solidFill>
                            <a:srgbClr val="F1F1F1"/>
                          </a:solidFill>
                          <a:effectLst/>
                        </a:rPr>
                        <a:t>2.0%</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5AAD4"/>
                    </a:solidFill>
                  </a:tcPr>
                </a:tc>
                <a:extLst>
                  <a:ext uri="{0D108BD9-81ED-4DB2-BD59-A6C34878D82A}">
                    <a16:rowId xmlns:a16="http://schemas.microsoft.com/office/drawing/2014/main" val="2483869139"/>
                  </a:ext>
                </a:extLst>
              </a:tr>
              <a:tr h="267142">
                <a:tc>
                  <a:txBody>
                    <a:bodyPr/>
                    <a:lstStyle/>
                    <a:p>
                      <a:pPr algn="r" fontAlgn="ctr"/>
                      <a:r>
                        <a:rPr lang="en-US" sz="1000" b="1">
                          <a:effectLst/>
                        </a:rPr>
                        <a:t>6</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00" dirty="0">
                          <a:solidFill>
                            <a:srgbClr val="000000"/>
                          </a:solidFill>
                          <a:effectLst/>
                        </a:rPr>
                        <a:t>58.1%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tc>
                  <a:txBody>
                    <a:bodyPr/>
                    <a:lstStyle/>
                    <a:p>
                      <a:pPr algn="ctr" fontAlgn="ctr"/>
                      <a:r>
                        <a:rPr lang="en-US" sz="1000" dirty="0">
                          <a:solidFill>
                            <a:srgbClr val="F1F1F1"/>
                          </a:solidFill>
                          <a:effectLst/>
                        </a:rPr>
                        <a:t>17.1%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663AA"/>
                    </a:solidFill>
                  </a:tcPr>
                </a:tc>
                <a:tc>
                  <a:txBody>
                    <a:bodyPr/>
                    <a:lstStyle/>
                    <a:p>
                      <a:pPr algn="ctr" fontAlgn="ctr"/>
                      <a:r>
                        <a:rPr lang="en-US" sz="1000" dirty="0">
                          <a:solidFill>
                            <a:srgbClr val="F1F1F1"/>
                          </a:solidFill>
                          <a:effectLst/>
                        </a:rPr>
                        <a:t>10.9%</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tc>
                  <a:txBody>
                    <a:bodyPr/>
                    <a:lstStyle/>
                    <a:p>
                      <a:pPr algn="ctr" fontAlgn="ctr"/>
                      <a:r>
                        <a:rPr lang="en-US" sz="1000" dirty="0">
                          <a:solidFill>
                            <a:srgbClr val="F1F1F1"/>
                          </a:solidFill>
                          <a:effectLst/>
                        </a:rPr>
                        <a:t>11.8%</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tc>
                  <a:txBody>
                    <a:bodyPr/>
                    <a:lstStyle/>
                    <a:p>
                      <a:pPr algn="ctr" fontAlgn="ctr"/>
                      <a:r>
                        <a:rPr lang="en-US" sz="1000" dirty="0">
                          <a:solidFill>
                            <a:srgbClr val="F1F1F1"/>
                          </a:solidFill>
                          <a:effectLst/>
                        </a:rPr>
                        <a:t>2.1%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A3D0"/>
                    </a:solidFill>
                  </a:tcPr>
                </a:tc>
                <a:extLst>
                  <a:ext uri="{0D108BD9-81ED-4DB2-BD59-A6C34878D82A}">
                    <a16:rowId xmlns:a16="http://schemas.microsoft.com/office/drawing/2014/main" val="1525673716"/>
                  </a:ext>
                </a:extLst>
              </a:tr>
              <a:tr h="267142">
                <a:tc>
                  <a:txBody>
                    <a:bodyPr/>
                    <a:lstStyle/>
                    <a:p>
                      <a:pPr algn="r" fontAlgn="ctr"/>
                      <a:r>
                        <a:rPr lang="en-US" sz="1000" b="1">
                          <a:effectLst/>
                        </a:rPr>
                        <a:t>7</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000" dirty="0">
                          <a:solidFill>
                            <a:srgbClr val="000000"/>
                          </a:solidFill>
                          <a:effectLst/>
                        </a:rPr>
                        <a:t>62.1%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9D6EA"/>
                    </a:solidFill>
                  </a:tcPr>
                </a:tc>
                <a:tc>
                  <a:txBody>
                    <a:bodyPr/>
                    <a:lstStyle/>
                    <a:p>
                      <a:pPr algn="ctr" fontAlgn="ctr"/>
                      <a:r>
                        <a:rPr lang="en-US" sz="1000" dirty="0">
                          <a:solidFill>
                            <a:srgbClr val="F1F1F1"/>
                          </a:solidFill>
                          <a:effectLst/>
                        </a:rPr>
                        <a:t>16.0%</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8A1CF"/>
                    </a:solidFill>
                  </a:tcPr>
                </a:tc>
                <a:tc>
                  <a:txBody>
                    <a:bodyPr/>
                    <a:lstStyle/>
                    <a:p>
                      <a:pPr algn="ctr" fontAlgn="ctr"/>
                      <a:r>
                        <a:rPr lang="en-US" sz="1000" dirty="0">
                          <a:solidFill>
                            <a:srgbClr val="F1F1F1"/>
                          </a:solidFill>
                          <a:effectLst/>
                        </a:rPr>
                        <a:t>9.5%</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B8BC2"/>
                    </a:solidFill>
                  </a:tcPr>
                </a:tc>
                <a:tc>
                  <a:txBody>
                    <a:bodyPr/>
                    <a:lstStyle/>
                    <a:p>
                      <a:pPr algn="ctr" fontAlgn="ctr"/>
                      <a:r>
                        <a:rPr lang="en-US" sz="1000" dirty="0">
                          <a:solidFill>
                            <a:srgbClr val="F1F1F1"/>
                          </a:solidFill>
                          <a:effectLst/>
                        </a:rPr>
                        <a:t>10.4%</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06FB4"/>
                    </a:solidFill>
                  </a:tcPr>
                </a:tc>
                <a:tc>
                  <a:txBody>
                    <a:bodyPr/>
                    <a:lstStyle/>
                    <a:p>
                      <a:pPr algn="ctr" fontAlgn="ctr"/>
                      <a:r>
                        <a:rPr lang="en-US" sz="1000" dirty="0">
                          <a:solidFill>
                            <a:srgbClr val="F1F1F1"/>
                          </a:solidFill>
                          <a:effectLst/>
                        </a:rPr>
                        <a:t>2.1%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A7D2"/>
                    </a:solidFill>
                  </a:tcPr>
                </a:tc>
                <a:extLst>
                  <a:ext uri="{0D108BD9-81ED-4DB2-BD59-A6C34878D82A}">
                    <a16:rowId xmlns:a16="http://schemas.microsoft.com/office/drawing/2014/main" val="3834402723"/>
                  </a:ext>
                </a:extLst>
              </a:tr>
              <a:tr h="267142">
                <a:tc>
                  <a:txBody>
                    <a:bodyPr/>
                    <a:lstStyle/>
                    <a:p>
                      <a:pPr algn="r" fontAlgn="ctr"/>
                      <a:r>
                        <a:rPr lang="en-US" sz="1000" b="1">
                          <a:effectLst/>
                        </a:rPr>
                        <a:t>8</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00" dirty="0">
                          <a:solidFill>
                            <a:srgbClr val="000000"/>
                          </a:solidFill>
                          <a:effectLst/>
                        </a:rPr>
                        <a:t>63.2%</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CAE1"/>
                    </a:solidFill>
                  </a:tcPr>
                </a:tc>
                <a:tc>
                  <a:txBody>
                    <a:bodyPr/>
                    <a:lstStyle/>
                    <a:p>
                      <a:pPr algn="ctr" fontAlgn="ctr"/>
                      <a:r>
                        <a:rPr lang="en-US" sz="1000" dirty="0">
                          <a:solidFill>
                            <a:srgbClr val="F1F1F1"/>
                          </a:solidFill>
                          <a:effectLst/>
                        </a:rPr>
                        <a:t>15.7%</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DAFD7"/>
                    </a:solidFill>
                  </a:tcPr>
                </a:tc>
                <a:tc>
                  <a:txBody>
                    <a:bodyPr/>
                    <a:lstStyle/>
                    <a:p>
                      <a:pPr algn="ctr" fontAlgn="ctr"/>
                      <a:r>
                        <a:rPr lang="en-US" sz="1000" dirty="0">
                          <a:solidFill>
                            <a:srgbClr val="F1F1F1"/>
                          </a:solidFill>
                          <a:effectLst/>
                        </a:rPr>
                        <a:t>9.5%</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B8BC2"/>
                    </a:solidFill>
                  </a:tcPr>
                </a:tc>
                <a:tc>
                  <a:txBody>
                    <a:bodyPr/>
                    <a:lstStyle/>
                    <a:p>
                      <a:pPr algn="ctr" fontAlgn="ctr"/>
                      <a:r>
                        <a:rPr lang="en-US" sz="1000" dirty="0">
                          <a:solidFill>
                            <a:srgbClr val="F1F1F1"/>
                          </a:solidFill>
                          <a:effectLst/>
                        </a:rPr>
                        <a:t>9.8%</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989C1"/>
                    </a:solidFill>
                  </a:tcPr>
                </a:tc>
                <a:tc>
                  <a:txBody>
                    <a:bodyPr/>
                    <a:lstStyle/>
                    <a:p>
                      <a:pPr algn="ctr" fontAlgn="ctr"/>
                      <a:r>
                        <a:rPr lang="en-US" sz="1000" dirty="0">
                          <a:solidFill>
                            <a:srgbClr val="000000"/>
                          </a:solidFill>
                          <a:effectLst/>
                        </a:rPr>
                        <a:t>1.8%</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FC2DE"/>
                    </a:solidFill>
                  </a:tcPr>
                </a:tc>
                <a:extLst>
                  <a:ext uri="{0D108BD9-81ED-4DB2-BD59-A6C34878D82A}">
                    <a16:rowId xmlns:a16="http://schemas.microsoft.com/office/drawing/2014/main" val="3582590160"/>
                  </a:ext>
                </a:extLst>
              </a:tr>
              <a:tr h="267142">
                <a:tc>
                  <a:txBody>
                    <a:bodyPr/>
                    <a:lstStyle/>
                    <a:p>
                      <a:pPr algn="r" fontAlgn="ctr"/>
                      <a:r>
                        <a:rPr lang="en-US" sz="1000" b="1">
                          <a:effectLst/>
                        </a:rPr>
                        <a:t>9</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000" dirty="0">
                          <a:solidFill>
                            <a:srgbClr val="F1F1F1"/>
                          </a:solidFill>
                          <a:effectLst/>
                        </a:rPr>
                        <a:t>71.8%</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tc>
                  <a:txBody>
                    <a:bodyPr/>
                    <a:lstStyle/>
                    <a:p>
                      <a:pPr algn="ctr" fontAlgn="ctr"/>
                      <a:r>
                        <a:rPr lang="en-US" sz="1000" dirty="0">
                          <a:solidFill>
                            <a:srgbClr val="000000"/>
                          </a:solidFill>
                          <a:effectLst/>
                        </a:rPr>
                        <a:t>13.4%</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tc>
                  <a:txBody>
                    <a:bodyPr/>
                    <a:lstStyle/>
                    <a:p>
                      <a:pPr algn="ctr" fontAlgn="ctr"/>
                      <a:r>
                        <a:rPr lang="en-US" sz="1000" dirty="0">
                          <a:solidFill>
                            <a:srgbClr val="000000"/>
                          </a:solidFill>
                          <a:effectLst/>
                        </a:rPr>
                        <a:t>6.8%</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tc>
                  <a:txBody>
                    <a:bodyPr/>
                    <a:lstStyle/>
                    <a:p>
                      <a:pPr algn="ctr" fontAlgn="ctr"/>
                      <a:r>
                        <a:rPr lang="en-US" sz="1000" dirty="0">
                          <a:solidFill>
                            <a:srgbClr val="000000"/>
                          </a:solidFill>
                          <a:effectLst/>
                        </a:rPr>
                        <a:t>6.3%</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7FD"/>
                    </a:solidFill>
                  </a:tcPr>
                </a:tc>
                <a:tc>
                  <a:txBody>
                    <a:bodyPr/>
                    <a:lstStyle/>
                    <a:p>
                      <a:pPr algn="ctr" fontAlgn="ctr"/>
                      <a:r>
                        <a:rPr lang="en-US" sz="1000" dirty="0">
                          <a:solidFill>
                            <a:srgbClr val="000000"/>
                          </a:solidFill>
                          <a:effectLst/>
                        </a:rPr>
                        <a:t>1.7%</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4CCE3"/>
                    </a:solidFill>
                  </a:tcPr>
                </a:tc>
                <a:extLst>
                  <a:ext uri="{0D108BD9-81ED-4DB2-BD59-A6C34878D82A}">
                    <a16:rowId xmlns:a16="http://schemas.microsoft.com/office/drawing/2014/main" val="3675187478"/>
                  </a:ext>
                </a:extLst>
              </a:tr>
              <a:tr h="267142">
                <a:tc>
                  <a:txBody>
                    <a:bodyPr/>
                    <a:lstStyle/>
                    <a:p>
                      <a:pPr algn="r" fontAlgn="ctr"/>
                      <a:r>
                        <a:rPr lang="en-US" sz="1000" b="1">
                          <a:effectLst/>
                        </a:rPr>
                        <a:t>10</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00" dirty="0">
                          <a:solidFill>
                            <a:srgbClr val="F1F1F1"/>
                          </a:solidFill>
                          <a:effectLst/>
                        </a:rPr>
                        <a:t>68.5%</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06FB4"/>
                    </a:solidFill>
                  </a:tcPr>
                </a:tc>
                <a:tc>
                  <a:txBody>
                    <a:bodyPr/>
                    <a:lstStyle/>
                    <a:p>
                      <a:pPr algn="ctr" fontAlgn="ctr"/>
                      <a:r>
                        <a:rPr lang="en-US" sz="1000" dirty="0">
                          <a:solidFill>
                            <a:srgbClr val="000000"/>
                          </a:solidFill>
                          <a:effectLst/>
                        </a:rPr>
                        <a:t>15.2%</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5C5DF"/>
                    </a:solidFill>
                  </a:tcPr>
                </a:tc>
                <a:tc>
                  <a:txBody>
                    <a:bodyPr/>
                    <a:lstStyle/>
                    <a:p>
                      <a:pPr algn="ctr" fontAlgn="ctr"/>
                      <a:r>
                        <a:rPr lang="en-US" sz="1000" dirty="0">
                          <a:solidFill>
                            <a:srgbClr val="000000"/>
                          </a:solidFill>
                          <a:effectLst/>
                        </a:rPr>
                        <a:t>8.3%</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CCE3"/>
                    </a:solidFill>
                  </a:tcPr>
                </a:tc>
                <a:tc>
                  <a:txBody>
                    <a:bodyPr/>
                    <a:lstStyle/>
                    <a:p>
                      <a:pPr algn="ctr" fontAlgn="ctr"/>
                      <a:r>
                        <a:rPr lang="en-US" sz="1000" dirty="0">
                          <a:solidFill>
                            <a:srgbClr val="000000"/>
                          </a:solidFill>
                          <a:effectLst/>
                        </a:rPr>
                        <a:t>7.1%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E4F3"/>
                    </a:solidFill>
                  </a:tcPr>
                </a:tc>
                <a:tc>
                  <a:txBody>
                    <a:bodyPr/>
                    <a:lstStyle/>
                    <a:p>
                      <a:pPr algn="ctr" fontAlgn="ctr"/>
                      <a:r>
                        <a:rPr lang="en-US" sz="1000" dirty="0">
                          <a:solidFill>
                            <a:srgbClr val="000000"/>
                          </a:solidFill>
                          <a:effectLst/>
                        </a:rPr>
                        <a:t>0.89%</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9FE"/>
                    </a:solidFill>
                  </a:tcPr>
                </a:tc>
                <a:extLst>
                  <a:ext uri="{0D108BD9-81ED-4DB2-BD59-A6C34878D82A}">
                    <a16:rowId xmlns:a16="http://schemas.microsoft.com/office/drawing/2014/main" val="1617724388"/>
                  </a:ext>
                </a:extLst>
              </a:tr>
              <a:tr h="267142">
                <a:tc>
                  <a:txBody>
                    <a:bodyPr/>
                    <a:lstStyle/>
                    <a:p>
                      <a:pPr algn="r" fontAlgn="ctr"/>
                      <a:r>
                        <a:rPr lang="en-US" sz="1000" b="1" dirty="0">
                          <a:effectLst/>
                        </a:rPr>
                        <a:t>11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000" dirty="0">
                          <a:solidFill>
                            <a:srgbClr val="F1F1F1"/>
                          </a:solidFill>
                          <a:effectLst/>
                        </a:rPr>
                        <a:t>70.3%</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4D96"/>
                    </a:solidFill>
                  </a:tcPr>
                </a:tc>
                <a:tc>
                  <a:txBody>
                    <a:bodyPr/>
                    <a:lstStyle/>
                    <a:p>
                      <a:pPr algn="ctr" fontAlgn="ctr"/>
                      <a:r>
                        <a:rPr lang="en-US" sz="1000" dirty="0">
                          <a:solidFill>
                            <a:srgbClr val="000000"/>
                          </a:solidFill>
                          <a:effectLst/>
                        </a:rPr>
                        <a:t>15.1%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FCAE1"/>
                    </a:solidFill>
                  </a:tcPr>
                </a:tc>
                <a:tc>
                  <a:txBody>
                    <a:bodyPr/>
                    <a:lstStyle/>
                    <a:p>
                      <a:pPr algn="ctr" fontAlgn="ctr"/>
                      <a:r>
                        <a:rPr lang="en-US" sz="1000" dirty="0">
                          <a:solidFill>
                            <a:srgbClr val="000000"/>
                          </a:solidFill>
                          <a:effectLst/>
                        </a:rPr>
                        <a:t>7.7%</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E0F2"/>
                    </a:solidFill>
                  </a:tcPr>
                </a:tc>
                <a:tc>
                  <a:txBody>
                    <a:bodyPr/>
                    <a:lstStyle/>
                    <a:p>
                      <a:pPr algn="ctr" fontAlgn="ctr"/>
                      <a:r>
                        <a:rPr lang="en-US" sz="1000" dirty="0">
                          <a:solidFill>
                            <a:srgbClr val="000000"/>
                          </a:solidFill>
                          <a:effectLst/>
                        </a:rPr>
                        <a:t>6.1%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tc>
                  <a:txBody>
                    <a:bodyPr/>
                    <a:lstStyle/>
                    <a:p>
                      <a:pPr algn="ctr" fontAlgn="ctr"/>
                      <a:r>
                        <a:rPr lang="en-US" sz="1000" dirty="0">
                          <a:solidFill>
                            <a:srgbClr val="000000"/>
                          </a:solidFill>
                          <a:effectLst/>
                        </a:rPr>
                        <a:t>0.85%</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extLst>
                  <a:ext uri="{0D108BD9-81ED-4DB2-BD59-A6C34878D82A}">
                    <a16:rowId xmlns:a16="http://schemas.microsoft.com/office/drawing/2014/main" val="2845201638"/>
                  </a:ext>
                </a:extLst>
              </a:tr>
              <a:tr h="267142">
                <a:tc>
                  <a:txBody>
                    <a:bodyPr/>
                    <a:lstStyle/>
                    <a:p>
                      <a:pPr algn="r" fontAlgn="ctr"/>
                      <a:r>
                        <a:rPr lang="en-US" sz="1000" b="1" dirty="0">
                          <a:effectLst/>
                        </a:rPr>
                        <a:t>12</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000" dirty="0">
                          <a:solidFill>
                            <a:srgbClr val="000000"/>
                          </a:solidFill>
                          <a:effectLst/>
                        </a:rPr>
                        <a:t>61.1%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DFF1"/>
                    </a:solidFill>
                  </a:tcPr>
                </a:tc>
                <a:tc>
                  <a:txBody>
                    <a:bodyPr/>
                    <a:lstStyle/>
                    <a:p>
                      <a:pPr algn="ctr" fontAlgn="ctr"/>
                      <a:r>
                        <a:rPr lang="en-US" sz="1000" dirty="0">
                          <a:solidFill>
                            <a:srgbClr val="F1F1F1"/>
                          </a:solidFill>
                          <a:effectLst/>
                        </a:rPr>
                        <a:t>18.0%</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tc>
                  <a:txBody>
                    <a:bodyPr/>
                    <a:lstStyle/>
                    <a:p>
                      <a:pPr algn="ctr" fontAlgn="ctr"/>
                      <a:r>
                        <a:rPr lang="en-US" sz="1000" dirty="0">
                          <a:solidFill>
                            <a:srgbClr val="F1F1F1"/>
                          </a:solidFill>
                          <a:effectLst/>
                        </a:rPr>
                        <a:t>10.6%</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4488"/>
                    </a:solidFill>
                  </a:tcPr>
                </a:tc>
                <a:tc>
                  <a:txBody>
                    <a:bodyPr/>
                    <a:lstStyle/>
                    <a:p>
                      <a:pPr algn="ctr" fontAlgn="ctr"/>
                      <a:r>
                        <a:rPr lang="en-US" sz="1000" dirty="0">
                          <a:solidFill>
                            <a:srgbClr val="F1F1F1"/>
                          </a:solidFill>
                          <a:effectLst/>
                        </a:rPr>
                        <a:t>9.2%</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A3D0"/>
                    </a:solidFill>
                  </a:tcPr>
                </a:tc>
                <a:tc>
                  <a:txBody>
                    <a:bodyPr/>
                    <a:lstStyle/>
                    <a:p>
                      <a:pPr algn="ctr" fontAlgn="ctr"/>
                      <a:r>
                        <a:rPr lang="en-US" sz="1000" dirty="0">
                          <a:solidFill>
                            <a:srgbClr val="000000"/>
                          </a:solidFill>
                          <a:effectLst/>
                        </a:rPr>
                        <a:t>1.06%</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6F0F9"/>
                    </a:solidFill>
                  </a:tcPr>
                </a:tc>
                <a:extLst>
                  <a:ext uri="{0D108BD9-81ED-4DB2-BD59-A6C34878D82A}">
                    <a16:rowId xmlns:a16="http://schemas.microsoft.com/office/drawing/2014/main" val="1432271628"/>
                  </a:ext>
                </a:extLst>
              </a:tr>
            </a:tbl>
          </a:graphicData>
        </a:graphic>
      </p:graphicFrame>
    </p:spTree>
    <p:extLst>
      <p:ext uri="{BB962C8B-B14F-4D97-AF65-F5344CB8AC3E}">
        <p14:creationId xmlns:p14="http://schemas.microsoft.com/office/powerpoint/2010/main" val="2327834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821A1C20-64AE-05C3-DA39-B524B5EC71AF}"/>
              </a:ext>
            </a:extLst>
          </p:cNvPr>
          <p:cNvSpPr>
            <a:spLocks/>
          </p:cNvSpPr>
          <p:nvPr/>
        </p:nvSpPr>
        <p:spPr>
          <a:xfrm>
            <a:off x="990600" y="1226234"/>
            <a:ext cx="4970911" cy="794060"/>
          </a:xfrm>
          <a:prstGeom prst="rect">
            <a:avLst/>
          </a:prstGeom>
        </p:spPr>
        <p:txBody>
          <a:bodyPr/>
          <a:lstStyle/>
          <a:p>
            <a:pPr defTabSz="877824"/>
            <a:r>
              <a:rPr lang="en-US" sz="1728" u="sng" kern="1200">
                <a:solidFill>
                  <a:schemeClr val="tx1"/>
                </a:solidFill>
                <a:latin typeface="+mn-lt"/>
                <a:ea typeface="+mn-ea"/>
                <a:cs typeface="+mn-cs"/>
              </a:rPr>
              <a:t>2020 Delay Groups by Month</a:t>
            </a:r>
            <a:endParaRPr lang="en-US" u="sng"/>
          </a:p>
        </p:txBody>
      </p:sp>
      <p:graphicFrame>
        <p:nvGraphicFramePr>
          <p:cNvPr id="10" name="Content Placeholder 9">
            <a:extLst>
              <a:ext uri="{FF2B5EF4-FFF2-40B4-BE49-F238E27FC236}">
                <a16:creationId xmlns:a16="http://schemas.microsoft.com/office/drawing/2014/main" id="{3B34D074-A388-7245-C514-CEB139ADD151}"/>
              </a:ext>
            </a:extLst>
          </p:cNvPr>
          <p:cNvGraphicFramePr>
            <a:graphicFrameLocks/>
          </p:cNvGraphicFramePr>
          <p:nvPr>
            <p:extLst>
              <p:ext uri="{D42A27DB-BD31-4B8C-83A1-F6EECF244321}">
                <p14:modId xmlns:p14="http://schemas.microsoft.com/office/powerpoint/2010/main" val="1774063858"/>
              </p:ext>
            </p:extLst>
          </p:nvPr>
        </p:nvGraphicFramePr>
        <p:xfrm>
          <a:off x="990600" y="2020294"/>
          <a:ext cx="4861771" cy="3684590"/>
        </p:xfrm>
        <a:graphic>
          <a:graphicData uri="http://schemas.openxmlformats.org/drawingml/2006/table">
            <a:tbl>
              <a:tblPr/>
              <a:tblGrid>
                <a:gridCol w="773913">
                  <a:extLst>
                    <a:ext uri="{9D8B030D-6E8A-4147-A177-3AD203B41FA5}">
                      <a16:colId xmlns:a16="http://schemas.microsoft.com/office/drawing/2014/main" val="2045621127"/>
                    </a:ext>
                  </a:extLst>
                </a:gridCol>
                <a:gridCol w="858050">
                  <a:extLst>
                    <a:ext uri="{9D8B030D-6E8A-4147-A177-3AD203B41FA5}">
                      <a16:colId xmlns:a16="http://schemas.microsoft.com/office/drawing/2014/main" val="1777988012"/>
                    </a:ext>
                  </a:extLst>
                </a:gridCol>
                <a:gridCol w="767563">
                  <a:extLst>
                    <a:ext uri="{9D8B030D-6E8A-4147-A177-3AD203B41FA5}">
                      <a16:colId xmlns:a16="http://schemas.microsoft.com/office/drawing/2014/main" val="190615276"/>
                    </a:ext>
                  </a:extLst>
                </a:gridCol>
                <a:gridCol w="924725">
                  <a:extLst>
                    <a:ext uri="{9D8B030D-6E8A-4147-A177-3AD203B41FA5}">
                      <a16:colId xmlns:a16="http://schemas.microsoft.com/office/drawing/2014/main" val="1613150675"/>
                    </a:ext>
                  </a:extLst>
                </a:gridCol>
                <a:gridCol w="762800">
                  <a:extLst>
                    <a:ext uri="{9D8B030D-6E8A-4147-A177-3AD203B41FA5}">
                      <a16:colId xmlns:a16="http://schemas.microsoft.com/office/drawing/2014/main" val="63317580"/>
                    </a:ext>
                  </a:extLst>
                </a:gridCol>
                <a:gridCol w="774720">
                  <a:extLst>
                    <a:ext uri="{9D8B030D-6E8A-4147-A177-3AD203B41FA5}">
                      <a16:colId xmlns:a16="http://schemas.microsoft.com/office/drawing/2014/main" val="2405198116"/>
                    </a:ext>
                  </a:extLst>
                </a:gridCol>
              </a:tblGrid>
              <a:tr h="263185">
                <a:tc>
                  <a:txBody>
                    <a:bodyPr/>
                    <a:lstStyle/>
                    <a:p>
                      <a:pPr algn="r" fontAlgn="ctr"/>
                      <a:r>
                        <a:rPr lang="en-US" sz="1000" b="1" dirty="0">
                          <a:effectLst/>
                        </a:rPr>
                        <a:t>Delay Group</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dirty="0">
                          <a:effectLst/>
                        </a:rPr>
                        <a:t>On Time Early</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a:effectLst/>
                        </a:rPr>
                        <a:t>Small_Delay</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a:effectLst/>
                        </a:rPr>
                        <a:t>Medium_Delay</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a:effectLst/>
                        </a:rPr>
                        <a:t>Large_Delay</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a:effectLst/>
                        </a:rPr>
                        <a:t>Cancelled</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7321415"/>
                  </a:ext>
                </a:extLst>
              </a:tr>
              <a:tr h="263185">
                <a:tc>
                  <a:txBody>
                    <a:bodyPr/>
                    <a:lstStyle/>
                    <a:p>
                      <a:pPr algn="r" fontAlgn="ctr"/>
                      <a:r>
                        <a:rPr lang="en-US" sz="1000" b="1" dirty="0">
                          <a:effectLst/>
                        </a:rPr>
                        <a:t>Month</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dirty="0">
                          <a:effectLst/>
                        </a:rPr>
                        <a:t> </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dirty="0">
                          <a:effectLst/>
                        </a:rPr>
                        <a:t> </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dirty="0">
                          <a:effectLst/>
                        </a:rPr>
                        <a:t> </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dirty="0">
                          <a:effectLst/>
                        </a:rPr>
                        <a:t> </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dirty="0">
                          <a:effectLst/>
                        </a:rPr>
                        <a:t> </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263965"/>
                  </a:ext>
                </a:extLst>
              </a:tr>
              <a:tr h="263185">
                <a:tc>
                  <a:txBody>
                    <a:bodyPr/>
                    <a:lstStyle/>
                    <a:p>
                      <a:pPr algn="r" fontAlgn="ctr"/>
                      <a:r>
                        <a:rPr lang="en-US" sz="1000" b="1">
                          <a:effectLst/>
                        </a:rPr>
                        <a:t>1</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000" dirty="0">
                          <a:solidFill>
                            <a:srgbClr val="F1F1F1"/>
                          </a:solidFill>
                          <a:effectLst/>
                        </a:rPr>
                        <a:t>71.3%</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49FCD"/>
                    </a:solidFill>
                  </a:tcPr>
                </a:tc>
                <a:tc>
                  <a:txBody>
                    <a:bodyPr/>
                    <a:lstStyle/>
                    <a:p>
                      <a:pPr algn="ctr" fontAlgn="ctr"/>
                      <a:r>
                        <a:rPr lang="en-US" sz="1000" dirty="0">
                          <a:solidFill>
                            <a:srgbClr val="F1F1F1"/>
                          </a:solidFill>
                          <a:effectLst/>
                        </a:rPr>
                        <a:t>14.2%</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tc>
                  <a:txBody>
                    <a:bodyPr/>
                    <a:lstStyle/>
                    <a:p>
                      <a:pPr algn="ctr" fontAlgn="ctr"/>
                      <a:r>
                        <a:rPr lang="en-US" sz="1000" dirty="0">
                          <a:solidFill>
                            <a:srgbClr val="F1F1F1"/>
                          </a:solidFill>
                          <a:effectLst/>
                        </a:rPr>
                        <a:t>7.3%</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tc>
                  <a:txBody>
                    <a:bodyPr/>
                    <a:lstStyle/>
                    <a:p>
                      <a:pPr algn="ctr" fontAlgn="ctr"/>
                      <a:r>
                        <a:rPr lang="en-US" sz="1000" dirty="0">
                          <a:solidFill>
                            <a:srgbClr val="F1F1F1"/>
                          </a:solidFill>
                          <a:effectLst/>
                        </a:rPr>
                        <a:t>5.9%</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E59A2"/>
                    </a:solidFill>
                  </a:tcPr>
                </a:tc>
                <a:tc>
                  <a:txBody>
                    <a:bodyPr/>
                    <a:lstStyle/>
                    <a:p>
                      <a:pPr algn="ctr" fontAlgn="ctr"/>
                      <a:r>
                        <a:rPr lang="en-US" sz="1000" dirty="0">
                          <a:solidFill>
                            <a:srgbClr val="000000"/>
                          </a:solidFill>
                          <a:effectLst/>
                        </a:rPr>
                        <a:t>1.3%</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F8FE"/>
                    </a:solidFill>
                  </a:tcPr>
                </a:tc>
                <a:extLst>
                  <a:ext uri="{0D108BD9-81ED-4DB2-BD59-A6C34878D82A}">
                    <a16:rowId xmlns:a16="http://schemas.microsoft.com/office/drawing/2014/main" val="1854763985"/>
                  </a:ext>
                </a:extLst>
              </a:tr>
              <a:tr h="263185">
                <a:tc>
                  <a:txBody>
                    <a:bodyPr/>
                    <a:lstStyle/>
                    <a:p>
                      <a:pPr algn="r" fontAlgn="ctr"/>
                      <a:r>
                        <a:rPr lang="en-US" sz="1000" b="1">
                          <a:effectLst/>
                        </a:rPr>
                        <a:t>2</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dirty="0">
                          <a:solidFill>
                            <a:srgbClr val="F1F1F1"/>
                          </a:solidFill>
                          <a:effectLst/>
                        </a:rPr>
                        <a:t>71.4%</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9ECD"/>
                    </a:solidFill>
                  </a:tcPr>
                </a:tc>
                <a:tc>
                  <a:txBody>
                    <a:bodyPr/>
                    <a:lstStyle/>
                    <a:p>
                      <a:pPr algn="ctr" fontAlgn="ctr"/>
                      <a:r>
                        <a:rPr lang="en-US" sz="1000" dirty="0">
                          <a:solidFill>
                            <a:srgbClr val="F1F1F1"/>
                          </a:solidFill>
                          <a:effectLst/>
                        </a:rPr>
                        <a:t>13.6%</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D7F"/>
                    </a:solidFill>
                  </a:tcPr>
                </a:tc>
                <a:tc>
                  <a:txBody>
                    <a:bodyPr/>
                    <a:lstStyle/>
                    <a:p>
                      <a:pPr algn="ctr" fontAlgn="ctr"/>
                      <a:r>
                        <a:rPr lang="en-US" sz="1000" dirty="0">
                          <a:solidFill>
                            <a:srgbClr val="F1F1F1"/>
                          </a:solidFill>
                          <a:effectLst/>
                        </a:rPr>
                        <a:t>7.2%</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471"/>
                    </a:solidFill>
                  </a:tcPr>
                </a:tc>
                <a:tc>
                  <a:txBody>
                    <a:bodyPr/>
                    <a:lstStyle/>
                    <a:p>
                      <a:pPr algn="ctr" fontAlgn="ctr"/>
                      <a:r>
                        <a:rPr lang="en-US" sz="1000" dirty="0">
                          <a:solidFill>
                            <a:srgbClr val="F1F1F1"/>
                          </a:solidFill>
                          <a:effectLst/>
                        </a:rPr>
                        <a:t>6.8%</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tc>
                  <a:txBody>
                    <a:bodyPr/>
                    <a:lstStyle/>
                    <a:p>
                      <a:pPr algn="ctr" fontAlgn="ctr"/>
                      <a:r>
                        <a:rPr lang="en-US" sz="1000" dirty="0">
                          <a:solidFill>
                            <a:srgbClr val="000000"/>
                          </a:solidFill>
                          <a:effectLst/>
                        </a:rPr>
                        <a:t>1.0%</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9FE"/>
                    </a:solidFill>
                  </a:tcPr>
                </a:tc>
                <a:extLst>
                  <a:ext uri="{0D108BD9-81ED-4DB2-BD59-A6C34878D82A}">
                    <a16:rowId xmlns:a16="http://schemas.microsoft.com/office/drawing/2014/main" val="3876169321"/>
                  </a:ext>
                </a:extLst>
              </a:tr>
              <a:tr h="263185">
                <a:tc>
                  <a:txBody>
                    <a:bodyPr/>
                    <a:lstStyle/>
                    <a:p>
                      <a:pPr algn="r" fontAlgn="ctr"/>
                      <a:r>
                        <a:rPr lang="en-US" sz="1000" b="1">
                          <a:effectLst/>
                        </a:rPr>
                        <a:t>3</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000" dirty="0">
                          <a:solidFill>
                            <a:srgbClr val="000000"/>
                          </a:solidFill>
                          <a:effectLst/>
                        </a:rPr>
                        <a:t>67.8%</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CB7DA"/>
                    </a:solidFill>
                  </a:tcPr>
                </a:tc>
                <a:tc>
                  <a:txBody>
                    <a:bodyPr/>
                    <a:lstStyle/>
                    <a:p>
                      <a:pPr algn="ctr" fontAlgn="ctr"/>
                      <a:r>
                        <a:rPr lang="en-US" sz="1000" dirty="0">
                          <a:solidFill>
                            <a:srgbClr val="000000"/>
                          </a:solidFill>
                          <a:effectLst/>
                        </a:rPr>
                        <a:t>7.8%</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ABFDD"/>
                    </a:solidFill>
                  </a:tcPr>
                </a:tc>
                <a:tc>
                  <a:txBody>
                    <a:bodyPr/>
                    <a:lstStyle/>
                    <a:p>
                      <a:pPr algn="ctr" fontAlgn="ctr"/>
                      <a:r>
                        <a:rPr lang="en-US" sz="1000" dirty="0">
                          <a:solidFill>
                            <a:srgbClr val="000000"/>
                          </a:solidFill>
                          <a:effectLst/>
                        </a:rPr>
                        <a:t>4.2%</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9B5D9"/>
                    </a:solidFill>
                  </a:tcPr>
                </a:tc>
                <a:tc>
                  <a:txBody>
                    <a:bodyPr/>
                    <a:lstStyle/>
                    <a:p>
                      <a:pPr algn="ctr" fontAlgn="ctr"/>
                      <a:r>
                        <a:rPr lang="en-US" sz="1000" dirty="0">
                          <a:solidFill>
                            <a:srgbClr val="000000"/>
                          </a:solidFill>
                          <a:effectLst/>
                        </a:rPr>
                        <a:t>3.4%</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CC9E1"/>
                    </a:solidFill>
                  </a:tcPr>
                </a:tc>
                <a:tc>
                  <a:txBody>
                    <a:bodyPr/>
                    <a:lstStyle/>
                    <a:p>
                      <a:pPr algn="ctr" fontAlgn="ctr"/>
                      <a:r>
                        <a:rPr lang="en-US" sz="1000" dirty="0">
                          <a:solidFill>
                            <a:srgbClr val="000000"/>
                          </a:solidFill>
                          <a:effectLst/>
                        </a:rPr>
                        <a:t>16.9%</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4C4DF"/>
                    </a:solidFill>
                  </a:tcPr>
                </a:tc>
                <a:extLst>
                  <a:ext uri="{0D108BD9-81ED-4DB2-BD59-A6C34878D82A}">
                    <a16:rowId xmlns:a16="http://schemas.microsoft.com/office/drawing/2014/main" val="2716869455"/>
                  </a:ext>
                </a:extLst>
              </a:tr>
              <a:tr h="263185">
                <a:tc>
                  <a:txBody>
                    <a:bodyPr/>
                    <a:lstStyle/>
                    <a:p>
                      <a:pPr algn="r" fontAlgn="ctr"/>
                      <a:r>
                        <a:rPr lang="en-US" sz="1000" b="1">
                          <a:effectLst/>
                        </a:rPr>
                        <a:t>4</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dirty="0">
                          <a:solidFill>
                            <a:srgbClr val="000000"/>
                          </a:solidFill>
                          <a:effectLst/>
                        </a:rPr>
                        <a:t>52.9%</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tc>
                  <a:txBody>
                    <a:bodyPr/>
                    <a:lstStyle/>
                    <a:p>
                      <a:pPr algn="ctr" fontAlgn="ctr"/>
                      <a:r>
                        <a:rPr lang="en-US" sz="1000" dirty="0">
                          <a:solidFill>
                            <a:srgbClr val="000000"/>
                          </a:solidFill>
                          <a:effectLst/>
                        </a:rPr>
                        <a:t>3.0%</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tc>
                  <a:txBody>
                    <a:bodyPr/>
                    <a:lstStyle/>
                    <a:p>
                      <a:pPr algn="ctr" fontAlgn="ctr"/>
                      <a:r>
                        <a:rPr lang="en-US" sz="1000" dirty="0">
                          <a:solidFill>
                            <a:srgbClr val="000000"/>
                          </a:solidFill>
                          <a:effectLst/>
                        </a:rPr>
                        <a:t>1.4%</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tc>
                  <a:txBody>
                    <a:bodyPr/>
                    <a:lstStyle/>
                    <a:p>
                      <a:pPr algn="ctr" fontAlgn="ctr"/>
                      <a:r>
                        <a:rPr lang="en-US" sz="1000" dirty="0">
                          <a:solidFill>
                            <a:srgbClr val="000000"/>
                          </a:solidFill>
                          <a:effectLst/>
                        </a:rPr>
                        <a:t>1.3%</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tc>
                  <a:txBody>
                    <a:bodyPr/>
                    <a:lstStyle/>
                    <a:p>
                      <a:pPr algn="ctr" fontAlgn="ctr"/>
                      <a:r>
                        <a:rPr lang="en-US" sz="1000" dirty="0">
                          <a:solidFill>
                            <a:srgbClr val="F1F1F1"/>
                          </a:solidFill>
                          <a:effectLst/>
                        </a:rPr>
                        <a:t>41.3%</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extLst>
                  <a:ext uri="{0D108BD9-81ED-4DB2-BD59-A6C34878D82A}">
                    <a16:rowId xmlns:a16="http://schemas.microsoft.com/office/drawing/2014/main" val="4134007457"/>
                  </a:ext>
                </a:extLst>
              </a:tr>
              <a:tr h="263185">
                <a:tc>
                  <a:txBody>
                    <a:bodyPr/>
                    <a:lstStyle/>
                    <a:p>
                      <a:pPr algn="r" fontAlgn="ctr"/>
                      <a:r>
                        <a:rPr lang="en-US" sz="1000" b="1">
                          <a:effectLst/>
                        </a:rPr>
                        <a:t>5</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dirty="0">
                          <a:solidFill>
                            <a:srgbClr val="F1F1F1"/>
                          </a:solidFill>
                          <a:effectLst/>
                        </a:rPr>
                        <a:t>82.5%</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468B"/>
                    </a:solidFill>
                  </a:tcPr>
                </a:tc>
                <a:tc>
                  <a:txBody>
                    <a:bodyPr/>
                    <a:lstStyle/>
                    <a:p>
                      <a:pPr algn="ctr" fontAlgn="ctr"/>
                      <a:r>
                        <a:rPr lang="en-US" sz="1000" dirty="0">
                          <a:solidFill>
                            <a:srgbClr val="000000"/>
                          </a:solidFill>
                          <a:effectLst/>
                        </a:rPr>
                        <a:t>6.7%</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DD0E6"/>
                    </a:solidFill>
                  </a:tcPr>
                </a:tc>
                <a:tc>
                  <a:txBody>
                    <a:bodyPr/>
                    <a:lstStyle/>
                    <a:p>
                      <a:pPr algn="ctr" fontAlgn="ctr"/>
                      <a:r>
                        <a:rPr lang="en-US" sz="1000" dirty="0">
                          <a:solidFill>
                            <a:srgbClr val="000000"/>
                          </a:solidFill>
                          <a:effectLst/>
                        </a:rPr>
                        <a:t>2.5%</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3E3F3"/>
                    </a:solidFill>
                  </a:tcPr>
                </a:tc>
                <a:tc>
                  <a:txBody>
                    <a:bodyPr/>
                    <a:lstStyle/>
                    <a:p>
                      <a:pPr algn="ctr" fontAlgn="ctr"/>
                      <a:r>
                        <a:rPr lang="en-US" sz="1000" dirty="0">
                          <a:solidFill>
                            <a:srgbClr val="000000"/>
                          </a:solidFill>
                          <a:effectLst/>
                        </a:rPr>
                        <a:t>1.9%</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3EEF9"/>
                    </a:solidFill>
                  </a:tcPr>
                </a:tc>
                <a:tc>
                  <a:txBody>
                    <a:bodyPr/>
                    <a:lstStyle/>
                    <a:p>
                      <a:pPr algn="ctr" fontAlgn="ctr"/>
                      <a:r>
                        <a:rPr lang="en-US" sz="1000" dirty="0">
                          <a:solidFill>
                            <a:srgbClr val="000000"/>
                          </a:solidFill>
                          <a:effectLst/>
                        </a:rPr>
                        <a:t>6.4%</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8F6"/>
                    </a:solidFill>
                  </a:tcPr>
                </a:tc>
                <a:extLst>
                  <a:ext uri="{0D108BD9-81ED-4DB2-BD59-A6C34878D82A}">
                    <a16:rowId xmlns:a16="http://schemas.microsoft.com/office/drawing/2014/main" val="796355923"/>
                  </a:ext>
                </a:extLst>
              </a:tr>
              <a:tr h="263185">
                <a:tc>
                  <a:txBody>
                    <a:bodyPr/>
                    <a:lstStyle/>
                    <a:p>
                      <a:pPr algn="r" fontAlgn="ctr"/>
                      <a:r>
                        <a:rPr lang="en-US" sz="1000" b="1">
                          <a:effectLst/>
                        </a:rPr>
                        <a:t>6</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dirty="0">
                          <a:solidFill>
                            <a:srgbClr val="F1F1F1"/>
                          </a:solidFill>
                          <a:effectLst/>
                        </a:rPr>
                        <a:t>83.8%</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C7D"/>
                    </a:solidFill>
                  </a:tcPr>
                </a:tc>
                <a:tc>
                  <a:txBody>
                    <a:bodyPr/>
                    <a:lstStyle/>
                    <a:p>
                      <a:pPr algn="ctr" fontAlgn="ctr"/>
                      <a:r>
                        <a:rPr lang="en-US" sz="1000" dirty="0">
                          <a:solidFill>
                            <a:srgbClr val="F1F1F1"/>
                          </a:solidFill>
                          <a:effectLst/>
                        </a:rPr>
                        <a:t>9.6%</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D99CA"/>
                    </a:solidFill>
                  </a:tcPr>
                </a:tc>
                <a:tc>
                  <a:txBody>
                    <a:bodyPr/>
                    <a:lstStyle/>
                    <a:p>
                      <a:pPr algn="ctr" fontAlgn="ctr"/>
                      <a:r>
                        <a:rPr lang="en-US" sz="1000" dirty="0">
                          <a:solidFill>
                            <a:srgbClr val="000000"/>
                          </a:solidFill>
                          <a:effectLst/>
                        </a:rPr>
                        <a:t>3.6%</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DCAE1"/>
                    </a:solidFill>
                  </a:tcPr>
                </a:tc>
                <a:tc>
                  <a:txBody>
                    <a:bodyPr/>
                    <a:lstStyle/>
                    <a:p>
                      <a:pPr algn="ctr" fontAlgn="ctr"/>
                      <a:r>
                        <a:rPr lang="en-US" sz="1000" dirty="0">
                          <a:solidFill>
                            <a:srgbClr val="000000"/>
                          </a:solidFill>
                          <a:effectLst/>
                        </a:rPr>
                        <a:t>2.5%</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EF1"/>
                    </a:solidFill>
                  </a:tcPr>
                </a:tc>
                <a:tc>
                  <a:txBody>
                    <a:bodyPr/>
                    <a:lstStyle/>
                    <a:p>
                      <a:pPr algn="ctr" fontAlgn="ctr"/>
                      <a:r>
                        <a:rPr lang="en-US" sz="1000" dirty="0">
                          <a:solidFill>
                            <a:srgbClr val="000000"/>
                          </a:solidFill>
                          <a:effectLst/>
                        </a:rPr>
                        <a:t>0.43%</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extLst>
                  <a:ext uri="{0D108BD9-81ED-4DB2-BD59-A6C34878D82A}">
                    <a16:rowId xmlns:a16="http://schemas.microsoft.com/office/drawing/2014/main" val="3706878384"/>
                  </a:ext>
                </a:extLst>
              </a:tr>
              <a:tr h="263185">
                <a:tc>
                  <a:txBody>
                    <a:bodyPr/>
                    <a:lstStyle/>
                    <a:p>
                      <a:pPr algn="r" fontAlgn="ctr"/>
                      <a:r>
                        <a:rPr lang="en-US" sz="1000" b="1">
                          <a:effectLst/>
                        </a:rPr>
                        <a:t>7</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000" dirty="0">
                          <a:solidFill>
                            <a:srgbClr val="F1F1F1"/>
                          </a:solidFill>
                          <a:effectLst/>
                        </a:rPr>
                        <a:t>83.8%</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B7C"/>
                    </a:solidFill>
                  </a:tcPr>
                </a:tc>
                <a:tc>
                  <a:txBody>
                    <a:bodyPr/>
                    <a:lstStyle/>
                    <a:p>
                      <a:pPr algn="ctr" fontAlgn="ctr"/>
                      <a:r>
                        <a:rPr lang="en-US" sz="1000" dirty="0">
                          <a:solidFill>
                            <a:srgbClr val="000000"/>
                          </a:solidFill>
                          <a:effectLst/>
                        </a:rPr>
                        <a:t>8.3%</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4B3D8"/>
                    </a:solidFill>
                  </a:tcPr>
                </a:tc>
                <a:tc>
                  <a:txBody>
                    <a:bodyPr/>
                    <a:lstStyle/>
                    <a:p>
                      <a:pPr algn="ctr" fontAlgn="ctr"/>
                      <a:r>
                        <a:rPr lang="en-US" sz="1000" dirty="0">
                          <a:solidFill>
                            <a:srgbClr val="000000"/>
                          </a:solidFill>
                          <a:effectLst/>
                        </a:rPr>
                        <a:t>3.8%</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1C3DE"/>
                    </a:solidFill>
                  </a:tcPr>
                </a:tc>
                <a:tc>
                  <a:txBody>
                    <a:bodyPr/>
                    <a:lstStyle/>
                    <a:p>
                      <a:pPr algn="ctr" fontAlgn="ctr"/>
                      <a:r>
                        <a:rPr lang="en-US" sz="1000" dirty="0">
                          <a:solidFill>
                            <a:srgbClr val="000000"/>
                          </a:solidFill>
                          <a:effectLst/>
                        </a:rPr>
                        <a:t>3.3%</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CDE3"/>
                    </a:solidFill>
                  </a:tcPr>
                </a:tc>
                <a:tc>
                  <a:txBody>
                    <a:bodyPr/>
                    <a:lstStyle/>
                    <a:p>
                      <a:pPr algn="ctr" fontAlgn="ctr"/>
                      <a:r>
                        <a:rPr lang="en-US" sz="1000" dirty="0">
                          <a:solidFill>
                            <a:srgbClr val="000000"/>
                          </a:solidFill>
                          <a:effectLst/>
                        </a:rPr>
                        <a:t>0.79%</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AFE"/>
                    </a:solidFill>
                  </a:tcPr>
                </a:tc>
                <a:extLst>
                  <a:ext uri="{0D108BD9-81ED-4DB2-BD59-A6C34878D82A}">
                    <a16:rowId xmlns:a16="http://schemas.microsoft.com/office/drawing/2014/main" val="2380910837"/>
                  </a:ext>
                </a:extLst>
              </a:tr>
              <a:tr h="263185">
                <a:tc>
                  <a:txBody>
                    <a:bodyPr/>
                    <a:lstStyle/>
                    <a:p>
                      <a:pPr algn="r" fontAlgn="ctr"/>
                      <a:r>
                        <a:rPr lang="en-US" sz="1000" b="1">
                          <a:effectLst/>
                        </a:rPr>
                        <a:t>8</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dirty="0">
                          <a:solidFill>
                            <a:srgbClr val="F1F1F1"/>
                          </a:solidFill>
                          <a:effectLst/>
                        </a:rPr>
                        <a:t>84.3%</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877"/>
                    </a:solidFill>
                  </a:tcPr>
                </a:tc>
                <a:tc>
                  <a:txBody>
                    <a:bodyPr/>
                    <a:lstStyle/>
                    <a:p>
                      <a:pPr algn="ctr" fontAlgn="ctr"/>
                      <a:r>
                        <a:rPr lang="en-US" sz="1000" dirty="0">
                          <a:solidFill>
                            <a:srgbClr val="000000"/>
                          </a:solidFill>
                          <a:effectLst/>
                        </a:rPr>
                        <a:t>8.2%</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AB6D9"/>
                    </a:solidFill>
                  </a:tcPr>
                </a:tc>
                <a:tc>
                  <a:txBody>
                    <a:bodyPr/>
                    <a:lstStyle/>
                    <a:p>
                      <a:pPr algn="ctr" fontAlgn="ctr"/>
                      <a:r>
                        <a:rPr lang="en-US" sz="1000" dirty="0">
                          <a:solidFill>
                            <a:srgbClr val="000000"/>
                          </a:solidFill>
                          <a:effectLst/>
                        </a:rPr>
                        <a:t>3.6%</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0CBE2"/>
                    </a:solidFill>
                  </a:tcPr>
                </a:tc>
                <a:tc>
                  <a:txBody>
                    <a:bodyPr/>
                    <a:lstStyle/>
                    <a:p>
                      <a:pPr algn="ctr" fontAlgn="ctr"/>
                      <a:r>
                        <a:rPr lang="en-US" sz="1000" dirty="0">
                          <a:solidFill>
                            <a:srgbClr val="000000"/>
                          </a:solidFill>
                          <a:effectLst/>
                        </a:rPr>
                        <a:t>2.8%</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D8EC"/>
                    </a:solidFill>
                  </a:tcPr>
                </a:tc>
                <a:tc>
                  <a:txBody>
                    <a:bodyPr/>
                    <a:lstStyle/>
                    <a:p>
                      <a:pPr algn="ctr" fontAlgn="ctr"/>
                      <a:r>
                        <a:rPr lang="en-US" sz="1000" dirty="0">
                          <a:solidFill>
                            <a:srgbClr val="000000"/>
                          </a:solidFill>
                          <a:effectLst/>
                        </a:rPr>
                        <a:t>1.1%</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9FE"/>
                    </a:solidFill>
                  </a:tcPr>
                </a:tc>
                <a:extLst>
                  <a:ext uri="{0D108BD9-81ED-4DB2-BD59-A6C34878D82A}">
                    <a16:rowId xmlns:a16="http://schemas.microsoft.com/office/drawing/2014/main" val="3774838961"/>
                  </a:ext>
                </a:extLst>
              </a:tr>
              <a:tr h="263185">
                <a:tc>
                  <a:txBody>
                    <a:bodyPr/>
                    <a:lstStyle/>
                    <a:p>
                      <a:pPr algn="r" fontAlgn="ctr"/>
                      <a:r>
                        <a:rPr lang="en-US" sz="1000" b="1">
                          <a:effectLst/>
                        </a:rPr>
                        <a:t>9</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000" dirty="0">
                          <a:solidFill>
                            <a:srgbClr val="F1F1F1"/>
                          </a:solidFill>
                          <a:effectLst/>
                        </a:rPr>
                        <a:t>85.3%</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tc>
                  <a:txBody>
                    <a:bodyPr/>
                    <a:lstStyle/>
                    <a:p>
                      <a:pPr algn="ctr" fontAlgn="ctr"/>
                      <a:r>
                        <a:rPr lang="en-US" sz="1000" dirty="0">
                          <a:solidFill>
                            <a:srgbClr val="F1F1F1"/>
                          </a:solidFill>
                          <a:effectLst/>
                        </a:rPr>
                        <a:t>8.4%</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2B2D8"/>
                    </a:solidFill>
                  </a:tcPr>
                </a:tc>
                <a:tc>
                  <a:txBody>
                    <a:bodyPr/>
                    <a:lstStyle/>
                    <a:p>
                      <a:pPr algn="ctr" fontAlgn="ctr"/>
                      <a:r>
                        <a:rPr lang="en-US" sz="1000" dirty="0">
                          <a:solidFill>
                            <a:srgbClr val="000000"/>
                          </a:solidFill>
                          <a:effectLst/>
                        </a:rPr>
                        <a:t>3.2%</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5D4E9"/>
                    </a:solidFill>
                  </a:tcPr>
                </a:tc>
                <a:tc>
                  <a:txBody>
                    <a:bodyPr/>
                    <a:lstStyle/>
                    <a:p>
                      <a:pPr algn="ctr" fontAlgn="ctr"/>
                      <a:r>
                        <a:rPr lang="en-US" sz="1000" dirty="0">
                          <a:solidFill>
                            <a:srgbClr val="000000"/>
                          </a:solidFill>
                          <a:effectLst/>
                        </a:rPr>
                        <a:t>2.4%</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E3F3"/>
                    </a:solidFill>
                  </a:tcPr>
                </a:tc>
                <a:tc>
                  <a:txBody>
                    <a:bodyPr/>
                    <a:lstStyle/>
                    <a:p>
                      <a:pPr algn="ctr" fontAlgn="ctr"/>
                      <a:r>
                        <a:rPr lang="en-US" sz="1000" dirty="0">
                          <a:solidFill>
                            <a:srgbClr val="000000"/>
                          </a:solidFill>
                          <a:effectLst/>
                        </a:rPr>
                        <a:t>0.73%</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AFF"/>
                    </a:solidFill>
                  </a:tcPr>
                </a:tc>
                <a:extLst>
                  <a:ext uri="{0D108BD9-81ED-4DB2-BD59-A6C34878D82A}">
                    <a16:rowId xmlns:a16="http://schemas.microsoft.com/office/drawing/2014/main" val="1524599839"/>
                  </a:ext>
                </a:extLst>
              </a:tr>
              <a:tr h="263185">
                <a:tc>
                  <a:txBody>
                    <a:bodyPr/>
                    <a:lstStyle/>
                    <a:p>
                      <a:pPr algn="r" fontAlgn="ctr"/>
                      <a:r>
                        <a:rPr lang="en-US" sz="1000" b="1">
                          <a:effectLst/>
                        </a:rPr>
                        <a:t>10</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dirty="0">
                          <a:solidFill>
                            <a:srgbClr val="F1F1F1"/>
                          </a:solidFill>
                          <a:effectLst/>
                        </a:rPr>
                        <a:t>83.4%</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E81"/>
                    </a:solidFill>
                  </a:tcPr>
                </a:tc>
                <a:tc>
                  <a:txBody>
                    <a:bodyPr/>
                    <a:lstStyle/>
                    <a:p>
                      <a:pPr algn="ctr" fontAlgn="ctr"/>
                      <a:r>
                        <a:rPr lang="en-US" sz="1000" dirty="0">
                          <a:solidFill>
                            <a:srgbClr val="F1F1F1"/>
                          </a:solidFill>
                          <a:effectLst/>
                        </a:rPr>
                        <a:t>9.3%</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6A0CE"/>
                    </a:solidFill>
                  </a:tcPr>
                </a:tc>
                <a:tc>
                  <a:txBody>
                    <a:bodyPr/>
                    <a:lstStyle/>
                    <a:p>
                      <a:pPr algn="ctr" fontAlgn="ctr"/>
                      <a:r>
                        <a:rPr lang="en-US" sz="1000" dirty="0">
                          <a:solidFill>
                            <a:srgbClr val="000000"/>
                          </a:solidFill>
                          <a:effectLst/>
                        </a:rPr>
                        <a:t>3.8%</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1C3DE"/>
                    </a:solidFill>
                  </a:tcPr>
                </a:tc>
                <a:tc>
                  <a:txBody>
                    <a:bodyPr/>
                    <a:lstStyle/>
                    <a:p>
                      <a:pPr algn="ctr" fontAlgn="ctr"/>
                      <a:r>
                        <a:rPr lang="en-US" sz="1000" dirty="0">
                          <a:solidFill>
                            <a:srgbClr val="000000"/>
                          </a:solidFill>
                          <a:effectLst/>
                        </a:rPr>
                        <a:t>2.9%</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9D6EA"/>
                    </a:solidFill>
                  </a:tcPr>
                </a:tc>
                <a:tc>
                  <a:txBody>
                    <a:bodyPr/>
                    <a:lstStyle/>
                    <a:p>
                      <a:pPr algn="ctr" fontAlgn="ctr"/>
                      <a:r>
                        <a:rPr lang="en-US" sz="1000" dirty="0">
                          <a:solidFill>
                            <a:srgbClr val="000000"/>
                          </a:solidFill>
                          <a:effectLst/>
                        </a:rPr>
                        <a:t>0.53%</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extLst>
                  <a:ext uri="{0D108BD9-81ED-4DB2-BD59-A6C34878D82A}">
                    <a16:rowId xmlns:a16="http://schemas.microsoft.com/office/drawing/2014/main" val="3969297409"/>
                  </a:ext>
                </a:extLst>
              </a:tr>
              <a:tr h="263185">
                <a:tc>
                  <a:txBody>
                    <a:bodyPr/>
                    <a:lstStyle/>
                    <a:p>
                      <a:pPr algn="r" fontAlgn="ctr"/>
                      <a:r>
                        <a:rPr lang="en-US" sz="1000" b="1">
                          <a:effectLst/>
                        </a:rPr>
                        <a:t>11</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000" dirty="0">
                          <a:solidFill>
                            <a:srgbClr val="F1F1F1"/>
                          </a:solidFill>
                          <a:effectLst/>
                        </a:rPr>
                        <a:t>85.2%</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tc>
                  <a:txBody>
                    <a:bodyPr/>
                    <a:lstStyle/>
                    <a:p>
                      <a:pPr algn="ctr" fontAlgn="ctr"/>
                      <a:r>
                        <a:rPr lang="en-US" sz="1000" dirty="0">
                          <a:solidFill>
                            <a:srgbClr val="000000"/>
                          </a:solidFill>
                          <a:effectLst/>
                        </a:rPr>
                        <a:t>8.3%</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5D9"/>
                    </a:solidFill>
                  </a:tcPr>
                </a:tc>
                <a:tc>
                  <a:txBody>
                    <a:bodyPr/>
                    <a:lstStyle/>
                    <a:p>
                      <a:pPr algn="ctr" fontAlgn="ctr"/>
                      <a:r>
                        <a:rPr lang="en-US" sz="1000" dirty="0">
                          <a:solidFill>
                            <a:srgbClr val="000000"/>
                          </a:solidFill>
                          <a:effectLst/>
                        </a:rPr>
                        <a:t>3.4%</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BD0E6"/>
                    </a:solidFill>
                  </a:tcPr>
                </a:tc>
                <a:tc>
                  <a:txBody>
                    <a:bodyPr/>
                    <a:lstStyle/>
                    <a:p>
                      <a:pPr algn="ctr" fontAlgn="ctr"/>
                      <a:r>
                        <a:rPr lang="en-US" sz="1000" dirty="0">
                          <a:solidFill>
                            <a:srgbClr val="000000"/>
                          </a:solidFill>
                          <a:effectLst/>
                        </a:rPr>
                        <a:t>2.6%</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ADEF0"/>
                    </a:solidFill>
                  </a:tcPr>
                </a:tc>
                <a:tc>
                  <a:txBody>
                    <a:bodyPr/>
                    <a:lstStyle/>
                    <a:p>
                      <a:pPr algn="ctr" fontAlgn="ctr"/>
                      <a:r>
                        <a:rPr lang="en-US" sz="1000" dirty="0">
                          <a:solidFill>
                            <a:srgbClr val="000000"/>
                          </a:solidFill>
                          <a:effectLst/>
                        </a:rPr>
                        <a:t>0.54%</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extLst>
                  <a:ext uri="{0D108BD9-81ED-4DB2-BD59-A6C34878D82A}">
                    <a16:rowId xmlns:a16="http://schemas.microsoft.com/office/drawing/2014/main" val="654921110"/>
                  </a:ext>
                </a:extLst>
              </a:tr>
              <a:tr h="263185">
                <a:tc>
                  <a:txBody>
                    <a:bodyPr/>
                    <a:lstStyle/>
                    <a:p>
                      <a:pPr algn="r" fontAlgn="ctr"/>
                      <a:r>
                        <a:rPr lang="en-US" sz="1000" b="1">
                          <a:effectLst/>
                        </a:rPr>
                        <a:t>12</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dirty="0">
                          <a:solidFill>
                            <a:srgbClr val="F1F1F1"/>
                          </a:solidFill>
                          <a:effectLst/>
                        </a:rPr>
                        <a:t>77.8%</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D6CB1"/>
                    </a:solidFill>
                  </a:tcPr>
                </a:tc>
                <a:tc>
                  <a:txBody>
                    <a:bodyPr/>
                    <a:lstStyle/>
                    <a:p>
                      <a:pPr algn="ctr" fontAlgn="ctr"/>
                      <a:r>
                        <a:rPr lang="en-US" sz="1000" dirty="0">
                          <a:solidFill>
                            <a:srgbClr val="F1F1F1"/>
                          </a:solidFill>
                          <a:effectLst/>
                        </a:rPr>
                        <a:t>11.7%</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B69AF"/>
                    </a:solidFill>
                  </a:tcPr>
                </a:tc>
                <a:tc>
                  <a:txBody>
                    <a:bodyPr/>
                    <a:lstStyle/>
                    <a:p>
                      <a:pPr algn="ctr" fontAlgn="ctr"/>
                      <a:r>
                        <a:rPr lang="en-US" sz="1000" dirty="0">
                          <a:solidFill>
                            <a:srgbClr val="F1F1F1"/>
                          </a:solidFill>
                          <a:effectLst/>
                        </a:rPr>
                        <a:t>5.5%</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7EBC"/>
                    </a:solidFill>
                  </a:tcPr>
                </a:tc>
                <a:tc>
                  <a:txBody>
                    <a:bodyPr/>
                    <a:lstStyle/>
                    <a:p>
                      <a:pPr algn="ctr" fontAlgn="ctr"/>
                      <a:r>
                        <a:rPr lang="en-US" sz="1000" dirty="0">
                          <a:solidFill>
                            <a:srgbClr val="000000"/>
                          </a:solidFill>
                          <a:effectLst/>
                        </a:rPr>
                        <a:t>3.8%</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DB8DA"/>
                    </a:solidFill>
                  </a:tcPr>
                </a:tc>
                <a:tc>
                  <a:txBody>
                    <a:bodyPr/>
                    <a:lstStyle/>
                    <a:p>
                      <a:pPr algn="ctr" fontAlgn="ctr"/>
                      <a:r>
                        <a:rPr lang="en-US" sz="1000" dirty="0">
                          <a:solidFill>
                            <a:srgbClr val="000000"/>
                          </a:solidFill>
                          <a:effectLst/>
                        </a:rPr>
                        <a:t>1.07%</a:t>
                      </a:r>
                    </a:p>
                  </a:txBody>
                  <a:tcPr marL="44850" marR="44850" marT="22425" marB="22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9FE"/>
                    </a:solidFill>
                  </a:tcPr>
                </a:tc>
                <a:extLst>
                  <a:ext uri="{0D108BD9-81ED-4DB2-BD59-A6C34878D82A}">
                    <a16:rowId xmlns:a16="http://schemas.microsoft.com/office/drawing/2014/main" val="1043997729"/>
                  </a:ext>
                </a:extLst>
              </a:tr>
            </a:tbl>
          </a:graphicData>
        </a:graphic>
      </p:graphicFrame>
      <p:sp>
        <p:nvSpPr>
          <p:cNvPr id="8" name="Text Placeholder 7">
            <a:extLst>
              <a:ext uri="{FF2B5EF4-FFF2-40B4-BE49-F238E27FC236}">
                <a16:creationId xmlns:a16="http://schemas.microsoft.com/office/drawing/2014/main" id="{2FB210A2-4212-B7AC-2D9D-4810389A43E8}"/>
              </a:ext>
            </a:extLst>
          </p:cNvPr>
          <p:cNvSpPr>
            <a:spLocks/>
          </p:cNvSpPr>
          <p:nvPr/>
        </p:nvSpPr>
        <p:spPr>
          <a:xfrm>
            <a:off x="6129809" y="1226234"/>
            <a:ext cx="4995391" cy="794060"/>
          </a:xfrm>
          <a:prstGeom prst="rect">
            <a:avLst/>
          </a:prstGeom>
        </p:spPr>
        <p:txBody>
          <a:bodyPr/>
          <a:lstStyle/>
          <a:p>
            <a:pPr defTabSz="877824"/>
            <a:r>
              <a:rPr lang="en-US" sz="1728" u="sng" kern="1200" dirty="0">
                <a:solidFill>
                  <a:schemeClr val="tx1"/>
                </a:solidFill>
                <a:latin typeface="+mn-lt"/>
                <a:ea typeface="+mn-ea"/>
                <a:cs typeface="+mn-cs"/>
              </a:rPr>
              <a:t>2021 Delay Groups by Month</a:t>
            </a:r>
            <a:endParaRPr lang="en-US" u="sng" dirty="0"/>
          </a:p>
        </p:txBody>
      </p:sp>
      <p:graphicFrame>
        <p:nvGraphicFramePr>
          <p:cNvPr id="11" name="Content Placeholder 10">
            <a:extLst>
              <a:ext uri="{FF2B5EF4-FFF2-40B4-BE49-F238E27FC236}">
                <a16:creationId xmlns:a16="http://schemas.microsoft.com/office/drawing/2014/main" id="{25A61852-F959-CF43-C7CE-6404FDAA3686}"/>
              </a:ext>
            </a:extLst>
          </p:cNvPr>
          <p:cNvGraphicFramePr>
            <a:graphicFrameLocks/>
          </p:cNvGraphicFramePr>
          <p:nvPr>
            <p:extLst>
              <p:ext uri="{D42A27DB-BD31-4B8C-83A1-F6EECF244321}">
                <p14:modId xmlns:p14="http://schemas.microsoft.com/office/powerpoint/2010/main" val="3285800903"/>
              </p:ext>
            </p:extLst>
          </p:nvPr>
        </p:nvGraphicFramePr>
        <p:xfrm>
          <a:off x="6129809" y="2020294"/>
          <a:ext cx="4639777" cy="3684590"/>
        </p:xfrm>
        <a:graphic>
          <a:graphicData uri="http://schemas.openxmlformats.org/drawingml/2006/table">
            <a:tbl>
              <a:tblPr/>
              <a:tblGrid>
                <a:gridCol w="774354">
                  <a:extLst>
                    <a:ext uri="{9D8B030D-6E8A-4147-A177-3AD203B41FA5}">
                      <a16:colId xmlns:a16="http://schemas.microsoft.com/office/drawing/2014/main" val="1323478242"/>
                    </a:ext>
                  </a:extLst>
                </a:gridCol>
                <a:gridCol w="852142">
                  <a:extLst>
                    <a:ext uri="{9D8B030D-6E8A-4147-A177-3AD203B41FA5}">
                      <a16:colId xmlns:a16="http://schemas.microsoft.com/office/drawing/2014/main" val="3159334559"/>
                    </a:ext>
                  </a:extLst>
                </a:gridCol>
                <a:gridCol w="733080">
                  <a:extLst>
                    <a:ext uri="{9D8B030D-6E8A-4147-A177-3AD203B41FA5}">
                      <a16:colId xmlns:a16="http://schemas.microsoft.com/office/drawing/2014/main" val="3383344830"/>
                    </a:ext>
                  </a:extLst>
                </a:gridCol>
                <a:gridCol w="890242">
                  <a:extLst>
                    <a:ext uri="{9D8B030D-6E8A-4147-A177-3AD203B41FA5}">
                      <a16:colId xmlns:a16="http://schemas.microsoft.com/office/drawing/2014/main" val="2828789538"/>
                    </a:ext>
                  </a:extLst>
                </a:gridCol>
                <a:gridCol w="763242">
                  <a:extLst>
                    <a:ext uri="{9D8B030D-6E8A-4147-A177-3AD203B41FA5}">
                      <a16:colId xmlns:a16="http://schemas.microsoft.com/office/drawing/2014/main" val="1156814642"/>
                    </a:ext>
                  </a:extLst>
                </a:gridCol>
                <a:gridCol w="626717">
                  <a:extLst>
                    <a:ext uri="{9D8B030D-6E8A-4147-A177-3AD203B41FA5}">
                      <a16:colId xmlns:a16="http://schemas.microsoft.com/office/drawing/2014/main" val="2868339353"/>
                    </a:ext>
                  </a:extLst>
                </a:gridCol>
              </a:tblGrid>
              <a:tr h="263185">
                <a:tc>
                  <a:txBody>
                    <a:bodyPr/>
                    <a:lstStyle/>
                    <a:p>
                      <a:pPr algn="ctr" fontAlgn="ctr"/>
                      <a:r>
                        <a:rPr lang="en-US" sz="1000" b="1" dirty="0">
                          <a:effectLst/>
                        </a:rPr>
                        <a:t>Delay Group</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dirty="0">
                          <a:effectLst/>
                        </a:rPr>
                        <a:t>On Time Early</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dirty="0">
                          <a:effectLst/>
                        </a:rPr>
                        <a:t>Small Delay</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dirty="0">
                          <a:effectLst/>
                        </a:rPr>
                        <a:t>Medium Delay</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a:effectLst/>
                        </a:rPr>
                        <a:t>Large_Delay</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b="1" dirty="0">
                          <a:effectLst/>
                        </a:rPr>
                        <a:t>Cancelled</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9094248"/>
                  </a:ext>
                </a:extLst>
              </a:tr>
              <a:tr h="263185">
                <a:tc>
                  <a:txBody>
                    <a:bodyPr/>
                    <a:lstStyle/>
                    <a:p>
                      <a:pPr algn="r" fontAlgn="ctr"/>
                      <a:r>
                        <a:rPr lang="en-US" sz="1000" b="1" dirty="0">
                          <a:effectLst/>
                        </a:rPr>
                        <a:t>Month</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b="1" dirty="0">
                          <a:effectLst/>
                        </a:rPr>
                        <a:t> </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b="1">
                          <a:effectLst/>
                        </a:rPr>
                        <a:t> </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b="1" dirty="0">
                          <a:effectLst/>
                        </a:rPr>
                        <a:t> </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b="1" dirty="0">
                          <a:effectLst/>
                        </a:rPr>
                        <a:t> </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000" b="1" dirty="0">
                          <a:effectLst/>
                        </a:rPr>
                        <a:t> </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0695384"/>
                  </a:ext>
                </a:extLst>
              </a:tr>
              <a:tr h="263185">
                <a:tc>
                  <a:txBody>
                    <a:bodyPr/>
                    <a:lstStyle/>
                    <a:p>
                      <a:pPr algn="r" fontAlgn="ctr"/>
                      <a:r>
                        <a:rPr lang="en-US" sz="1000" b="1" dirty="0">
                          <a:effectLst/>
                        </a:rPr>
                        <a:t>1</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000" dirty="0">
                          <a:solidFill>
                            <a:srgbClr val="F1F1F1"/>
                          </a:solidFill>
                          <a:effectLst/>
                        </a:rPr>
                        <a:t>81.6%</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tc>
                  <a:txBody>
                    <a:bodyPr/>
                    <a:lstStyle/>
                    <a:p>
                      <a:pPr algn="ctr" fontAlgn="ctr"/>
                      <a:r>
                        <a:rPr lang="en-US" sz="1000" dirty="0">
                          <a:solidFill>
                            <a:srgbClr val="000000"/>
                          </a:solidFill>
                          <a:effectLst/>
                        </a:rPr>
                        <a:t>9.2%</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tc>
                  <a:txBody>
                    <a:bodyPr/>
                    <a:lstStyle/>
                    <a:p>
                      <a:pPr algn="ctr" fontAlgn="ctr"/>
                      <a:r>
                        <a:rPr lang="en-US" sz="1000" dirty="0">
                          <a:solidFill>
                            <a:srgbClr val="000000"/>
                          </a:solidFill>
                          <a:effectLst/>
                        </a:rPr>
                        <a:t>4.4%</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tc>
                  <a:txBody>
                    <a:bodyPr/>
                    <a:lstStyle/>
                    <a:p>
                      <a:pPr algn="ctr" fontAlgn="ctr"/>
                      <a:r>
                        <a:rPr lang="en-US" sz="1000" dirty="0">
                          <a:solidFill>
                            <a:srgbClr val="000000"/>
                          </a:solidFill>
                          <a:effectLst/>
                        </a:rPr>
                        <a:t>3.7%</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tc>
                  <a:txBody>
                    <a:bodyPr/>
                    <a:lstStyle/>
                    <a:p>
                      <a:pPr algn="ctr" fontAlgn="ctr"/>
                      <a:r>
                        <a:rPr lang="en-US" sz="1000" dirty="0">
                          <a:solidFill>
                            <a:srgbClr val="000000"/>
                          </a:solidFill>
                          <a:effectLst/>
                        </a:rPr>
                        <a:t>1.1%</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ECF7"/>
                    </a:solidFill>
                  </a:tcPr>
                </a:tc>
                <a:extLst>
                  <a:ext uri="{0D108BD9-81ED-4DB2-BD59-A6C34878D82A}">
                    <a16:rowId xmlns:a16="http://schemas.microsoft.com/office/drawing/2014/main" val="3705521538"/>
                  </a:ext>
                </a:extLst>
              </a:tr>
              <a:tr h="263185">
                <a:tc>
                  <a:txBody>
                    <a:bodyPr/>
                    <a:lstStyle/>
                    <a:p>
                      <a:pPr algn="r" fontAlgn="ctr"/>
                      <a:r>
                        <a:rPr lang="en-US" sz="1000" b="1">
                          <a:effectLst/>
                        </a:rPr>
                        <a:t>2</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dirty="0">
                          <a:solidFill>
                            <a:srgbClr val="F1F1F1"/>
                          </a:solidFill>
                          <a:effectLst/>
                        </a:rPr>
                        <a:t>72.0%</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E8EC4"/>
                    </a:solidFill>
                  </a:tcPr>
                </a:tc>
                <a:tc>
                  <a:txBody>
                    <a:bodyPr/>
                    <a:lstStyle/>
                    <a:p>
                      <a:pPr algn="ctr" fontAlgn="ctr"/>
                      <a:r>
                        <a:rPr lang="en-US" sz="1000" dirty="0">
                          <a:solidFill>
                            <a:srgbClr val="000000"/>
                          </a:solidFill>
                          <a:effectLst/>
                        </a:rPr>
                        <a:t>11.5%</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EF1"/>
                    </a:solidFill>
                  </a:tcPr>
                </a:tc>
                <a:tc>
                  <a:txBody>
                    <a:bodyPr/>
                    <a:lstStyle/>
                    <a:p>
                      <a:pPr algn="ctr" fontAlgn="ctr"/>
                      <a:r>
                        <a:rPr lang="en-US" sz="1000" dirty="0">
                          <a:solidFill>
                            <a:srgbClr val="000000"/>
                          </a:solidFill>
                          <a:effectLst/>
                        </a:rPr>
                        <a:t>5.8%</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E3F3"/>
                    </a:solidFill>
                  </a:tcPr>
                </a:tc>
                <a:tc>
                  <a:txBody>
                    <a:bodyPr/>
                    <a:lstStyle/>
                    <a:p>
                      <a:pPr algn="ctr" fontAlgn="ctr"/>
                      <a:r>
                        <a:rPr lang="en-US" sz="1000" dirty="0">
                          <a:solidFill>
                            <a:srgbClr val="000000"/>
                          </a:solidFill>
                          <a:effectLst/>
                        </a:rPr>
                        <a:t>5.0%</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8F5"/>
                    </a:solidFill>
                  </a:tcPr>
                </a:tc>
                <a:tc>
                  <a:txBody>
                    <a:bodyPr/>
                    <a:lstStyle/>
                    <a:p>
                      <a:pPr algn="ctr" fontAlgn="ctr"/>
                      <a:r>
                        <a:rPr lang="en-US" sz="1000" dirty="0">
                          <a:solidFill>
                            <a:srgbClr val="F1F1F1"/>
                          </a:solidFill>
                          <a:effectLst/>
                        </a:rPr>
                        <a:t>5.8%</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extLst>
                  <a:ext uri="{0D108BD9-81ED-4DB2-BD59-A6C34878D82A}">
                    <a16:rowId xmlns:a16="http://schemas.microsoft.com/office/drawing/2014/main" val="1904472590"/>
                  </a:ext>
                </a:extLst>
              </a:tr>
              <a:tr h="263185">
                <a:tc>
                  <a:txBody>
                    <a:bodyPr/>
                    <a:lstStyle/>
                    <a:p>
                      <a:pPr algn="r" fontAlgn="ctr"/>
                      <a:r>
                        <a:rPr lang="en-US" sz="1000" b="1">
                          <a:effectLst/>
                        </a:rPr>
                        <a:t>3</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000" dirty="0">
                          <a:solidFill>
                            <a:srgbClr val="F1F1F1"/>
                          </a:solidFill>
                          <a:effectLst/>
                        </a:rPr>
                        <a:t>76.6%</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561A9"/>
                    </a:solidFill>
                  </a:tcPr>
                </a:tc>
                <a:tc>
                  <a:txBody>
                    <a:bodyPr/>
                    <a:lstStyle/>
                    <a:p>
                      <a:pPr algn="ctr" fontAlgn="ctr"/>
                      <a:r>
                        <a:rPr lang="en-US" sz="1000" dirty="0">
                          <a:solidFill>
                            <a:srgbClr val="000000"/>
                          </a:solidFill>
                          <a:effectLst/>
                        </a:rPr>
                        <a:t>12.6%</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CFE5"/>
                    </a:solidFill>
                  </a:tcPr>
                </a:tc>
                <a:tc>
                  <a:txBody>
                    <a:bodyPr/>
                    <a:lstStyle/>
                    <a:p>
                      <a:pPr algn="ctr" fontAlgn="ctr"/>
                      <a:r>
                        <a:rPr lang="en-US" sz="1000" dirty="0">
                          <a:solidFill>
                            <a:srgbClr val="000000"/>
                          </a:solidFill>
                          <a:effectLst/>
                        </a:rPr>
                        <a:t>5.6%</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E7F5"/>
                    </a:solidFill>
                  </a:tcPr>
                </a:tc>
                <a:tc>
                  <a:txBody>
                    <a:bodyPr/>
                    <a:lstStyle/>
                    <a:p>
                      <a:pPr algn="ctr" fontAlgn="ctr"/>
                      <a:r>
                        <a:rPr lang="en-US" sz="1000" dirty="0">
                          <a:solidFill>
                            <a:srgbClr val="000000"/>
                          </a:solidFill>
                          <a:effectLst/>
                        </a:rPr>
                        <a:t>3.9%</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9FE"/>
                    </a:solidFill>
                  </a:tcPr>
                </a:tc>
                <a:tc>
                  <a:txBody>
                    <a:bodyPr/>
                    <a:lstStyle/>
                    <a:p>
                      <a:pPr algn="ctr" fontAlgn="ctr"/>
                      <a:r>
                        <a:rPr lang="en-US" sz="1000" dirty="0">
                          <a:solidFill>
                            <a:srgbClr val="000000"/>
                          </a:solidFill>
                          <a:effectLst/>
                        </a:rPr>
                        <a:t>1.3%</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E7F5"/>
                    </a:solidFill>
                  </a:tcPr>
                </a:tc>
                <a:extLst>
                  <a:ext uri="{0D108BD9-81ED-4DB2-BD59-A6C34878D82A}">
                    <a16:rowId xmlns:a16="http://schemas.microsoft.com/office/drawing/2014/main" val="2740314598"/>
                  </a:ext>
                </a:extLst>
              </a:tr>
              <a:tr h="263185">
                <a:tc>
                  <a:txBody>
                    <a:bodyPr/>
                    <a:lstStyle/>
                    <a:p>
                      <a:pPr algn="r" fontAlgn="ctr"/>
                      <a:r>
                        <a:rPr lang="en-US" sz="1000" b="1">
                          <a:effectLst/>
                        </a:rPr>
                        <a:t>4</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dirty="0">
                          <a:solidFill>
                            <a:srgbClr val="F1F1F1"/>
                          </a:solidFill>
                          <a:effectLst/>
                        </a:rPr>
                        <a:t>76.0%</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966AD"/>
                    </a:solidFill>
                  </a:tcPr>
                </a:tc>
                <a:tc>
                  <a:txBody>
                    <a:bodyPr/>
                    <a:lstStyle/>
                    <a:p>
                      <a:pPr algn="ctr" fontAlgn="ctr"/>
                      <a:r>
                        <a:rPr lang="en-US" sz="1000" dirty="0">
                          <a:solidFill>
                            <a:srgbClr val="000000"/>
                          </a:solidFill>
                          <a:effectLst/>
                        </a:rPr>
                        <a:t>13.4%</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FC2DE"/>
                    </a:solidFill>
                  </a:tcPr>
                </a:tc>
                <a:tc>
                  <a:txBody>
                    <a:bodyPr/>
                    <a:lstStyle/>
                    <a:p>
                      <a:pPr algn="ctr" fontAlgn="ctr"/>
                      <a:r>
                        <a:rPr lang="en-US" sz="1000" dirty="0">
                          <a:solidFill>
                            <a:srgbClr val="000000"/>
                          </a:solidFill>
                          <a:effectLst/>
                        </a:rPr>
                        <a:t>5.8%</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E3F3"/>
                    </a:solidFill>
                  </a:tcPr>
                </a:tc>
                <a:tc>
                  <a:txBody>
                    <a:bodyPr/>
                    <a:lstStyle/>
                    <a:p>
                      <a:pPr algn="ctr" fontAlgn="ctr"/>
                      <a:r>
                        <a:rPr lang="en-US" sz="1000" dirty="0">
                          <a:solidFill>
                            <a:srgbClr val="000000"/>
                          </a:solidFill>
                          <a:effectLst/>
                        </a:rPr>
                        <a:t>4.2%</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F3FB"/>
                    </a:solidFill>
                  </a:tcPr>
                </a:tc>
                <a:tc>
                  <a:txBody>
                    <a:bodyPr/>
                    <a:lstStyle/>
                    <a:p>
                      <a:pPr algn="ctr" fontAlgn="ctr"/>
                      <a:r>
                        <a:rPr lang="en-US" sz="1000" dirty="0">
                          <a:solidFill>
                            <a:srgbClr val="000000"/>
                          </a:solidFill>
                          <a:effectLst/>
                        </a:rPr>
                        <a:t>0.54%</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F9FE"/>
                    </a:solidFill>
                  </a:tcPr>
                </a:tc>
                <a:extLst>
                  <a:ext uri="{0D108BD9-81ED-4DB2-BD59-A6C34878D82A}">
                    <a16:rowId xmlns:a16="http://schemas.microsoft.com/office/drawing/2014/main" val="1059442388"/>
                  </a:ext>
                </a:extLst>
              </a:tr>
              <a:tr h="263185">
                <a:tc>
                  <a:txBody>
                    <a:bodyPr/>
                    <a:lstStyle/>
                    <a:p>
                      <a:pPr algn="r" fontAlgn="ctr"/>
                      <a:r>
                        <a:rPr lang="en-US" sz="1000" b="1">
                          <a:effectLst/>
                        </a:rPr>
                        <a:t>5</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dirty="0">
                          <a:solidFill>
                            <a:srgbClr val="F1F1F1"/>
                          </a:solidFill>
                          <a:effectLst/>
                        </a:rPr>
                        <a:t>70.7%</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E9ACB"/>
                    </a:solidFill>
                  </a:tcPr>
                </a:tc>
                <a:tc>
                  <a:txBody>
                    <a:bodyPr/>
                    <a:lstStyle/>
                    <a:p>
                      <a:pPr algn="ctr" fontAlgn="ctr"/>
                      <a:r>
                        <a:rPr lang="en-US" sz="1000" dirty="0">
                          <a:solidFill>
                            <a:srgbClr val="F1F1F1"/>
                          </a:solidFill>
                          <a:effectLst/>
                        </a:rPr>
                        <a:t>15.9%</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787C0"/>
                    </a:solidFill>
                  </a:tcPr>
                </a:tc>
                <a:tc>
                  <a:txBody>
                    <a:bodyPr/>
                    <a:lstStyle/>
                    <a:p>
                      <a:pPr algn="ctr" fontAlgn="ctr"/>
                      <a:r>
                        <a:rPr lang="en-US" sz="1000" dirty="0">
                          <a:solidFill>
                            <a:srgbClr val="000000"/>
                          </a:solidFill>
                          <a:effectLst/>
                        </a:rPr>
                        <a:t>7.3%</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DCAE1"/>
                    </a:solidFill>
                  </a:tcPr>
                </a:tc>
                <a:tc>
                  <a:txBody>
                    <a:bodyPr/>
                    <a:lstStyle/>
                    <a:p>
                      <a:pPr algn="ctr" fontAlgn="ctr"/>
                      <a:r>
                        <a:rPr lang="en-US" sz="1000" dirty="0">
                          <a:solidFill>
                            <a:srgbClr val="000000"/>
                          </a:solidFill>
                          <a:effectLst/>
                        </a:rPr>
                        <a:t>5.7%</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DF0"/>
                    </a:solidFill>
                  </a:tcPr>
                </a:tc>
                <a:tc>
                  <a:txBody>
                    <a:bodyPr/>
                    <a:lstStyle/>
                    <a:p>
                      <a:pPr algn="ctr" fontAlgn="ctr"/>
                      <a:r>
                        <a:rPr lang="en-US" sz="1000" dirty="0">
                          <a:solidFill>
                            <a:srgbClr val="000000"/>
                          </a:solidFill>
                          <a:effectLst/>
                        </a:rPr>
                        <a:t>0.45%</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extLst>
                  <a:ext uri="{0D108BD9-81ED-4DB2-BD59-A6C34878D82A}">
                    <a16:rowId xmlns:a16="http://schemas.microsoft.com/office/drawing/2014/main" val="1067023350"/>
                  </a:ext>
                </a:extLst>
              </a:tr>
              <a:tr h="263185">
                <a:tc>
                  <a:txBody>
                    <a:bodyPr/>
                    <a:lstStyle/>
                    <a:p>
                      <a:pPr algn="r" fontAlgn="ctr"/>
                      <a:r>
                        <a:rPr lang="en-US" sz="1000" b="1" dirty="0">
                          <a:effectLst/>
                        </a:rPr>
                        <a:t>6</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dirty="0">
                          <a:solidFill>
                            <a:srgbClr val="000000"/>
                          </a:solidFill>
                          <a:effectLst/>
                        </a:rPr>
                        <a:t>57.0%</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F2FA"/>
                    </a:solidFill>
                  </a:tcPr>
                </a:tc>
                <a:tc>
                  <a:txBody>
                    <a:bodyPr/>
                    <a:lstStyle/>
                    <a:p>
                      <a:pPr algn="ctr" fontAlgn="ctr"/>
                      <a:r>
                        <a:rPr lang="en-US" sz="1000" dirty="0">
                          <a:solidFill>
                            <a:srgbClr val="F1F1F1"/>
                          </a:solidFill>
                          <a:effectLst/>
                        </a:rPr>
                        <a:t>18.5%</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458A"/>
                    </a:solidFill>
                  </a:tcPr>
                </a:tc>
                <a:tc>
                  <a:txBody>
                    <a:bodyPr/>
                    <a:lstStyle/>
                    <a:p>
                      <a:pPr algn="ctr" fontAlgn="ctr"/>
                      <a:r>
                        <a:rPr lang="en-US" sz="1000" dirty="0">
                          <a:solidFill>
                            <a:srgbClr val="F1F1F1"/>
                          </a:solidFill>
                          <a:effectLst/>
                        </a:rPr>
                        <a:t>11.6%</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4285"/>
                    </a:solidFill>
                  </a:tcPr>
                </a:tc>
                <a:tc>
                  <a:txBody>
                    <a:bodyPr/>
                    <a:lstStyle/>
                    <a:p>
                      <a:pPr algn="ctr" fontAlgn="ctr"/>
                      <a:r>
                        <a:rPr lang="en-US" sz="1000" dirty="0">
                          <a:solidFill>
                            <a:srgbClr val="F1F1F1"/>
                          </a:solidFill>
                          <a:effectLst/>
                        </a:rPr>
                        <a:t>11.4%</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E81"/>
                    </a:solidFill>
                  </a:tcPr>
                </a:tc>
                <a:tc>
                  <a:txBody>
                    <a:bodyPr/>
                    <a:lstStyle/>
                    <a:p>
                      <a:pPr algn="ctr" fontAlgn="ctr"/>
                      <a:r>
                        <a:rPr lang="en-US" sz="1000" dirty="0">
                          <a:solidFill>
                            <a:srgbClr val="000000"/>
                          </a:solidFill>
                          <a:effectLst/>
                        </a:rPr>
                        <a:t>1.6%</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DDFF1"/>
                    </a:solidFill>
                  </a:tcPr>
                </a:tc>
                <a:extLst>
                  <a:ext uri="{0D108BD9-81ED-4DB2-BD59-A6C34878D82A}">
                    <a16:rowId xmlns:a16="http://schemas.microsoft.com/office/drawing/2014/main" val="2966187206"/>
                  </a:ext>
                </a:extLst>
              </a:tr>
              <a:tr h="263185">
                <a:tc>
                  <a:txBody>
                    <a:bodyPr/>
                    <a:lstStyle/>
                    <a:p>
                      <a:pPr algn="r" fontAlgn="ctr"/>
                      <a:r>
                        <a:rPr lang="en-US" sz="1000" b="1">
                          <a:effectLst/>
                        </a:rPr>
                        <a:t>7</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000" dirty="0">
                          <a:solidFill>
                            <a:srgbClr val="000000"/>
                          </a:solidFill>
                          <a:effectLst/>
                        </a:rPr>
                        <a:t>55.1%</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BFF"/>
                    </a:solidFill>
                  </a:tcPr>
                </a:tc>
                <a:tc>
                  <a:txBody>
                    <a:bodyPr/>
                    <a:lstStyle/>
                    <a:p>
                      <a:pPr algn="ctr" fontAlgn="ctr"/>
                      <a:r>
                        <a:rPr lang="en-US" sz="1000" dirty="0">
                          <a:solidFill>
                            <a:srgbClr val="F1F1F1"/>
                          </a:solidFill>
                          <a:effectLst/>
                        </a:rPr>
                        <a:t>19.3%</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tc>
                  <a:txBody>
                    <a:bodyPr/>
                    <a:lstStyle/>
                    <a:p>
                      <a:pPr algn="ctr" fontAlgn="ctr"/>
                      <a:r>
                        <a:rPr lang="en-US" sz="1000" dirty="0">
                          <a:solidFill>
                            <a:srgbClr val="F1F1F1"/>
                          </a:solidFill>
                          <a:effectLst/>
                        </a:rPr>
                        <a:t>12.1%</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tc>
                  <a:txBody>
                    <a:bodyPr/>
                    <a:lstStyle/>
                    <a:p>
                      <a:pPr algn="ctr" fontAlgn="ctr"/>
                      <a:r>
                        <a:rPr lang="en-US" sz="1000" dirty="0">
                          <a:solidFill>
                            <a:srgbClr val="F1F1F1"/>
                          </a:solidFill>
                          <a:effectLst/>
                        </a:rPr>
                        <a:t>11.8%</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06B"/>
                    </a:solidFill>
                  </a:tcPr>
                </a:tc>
                <a:tc>
                  <a:txBody>
                    <a:bodyPr/>
                    <a:lstStyle/>
                    <a:p>
                      <a:pPr algn="ctr" fontAlgn="ctr"/>
                      <a:r>
                        <a:rPr lang="en-US" sz="1000" dirty="0">
                          <a:solidFill>
                            <a:srgbClr val="000000"/>
                          </a:solidFill>
                          <a:effectLst/>
                        </a:rPr>
                        <a:t>1.7%</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EF1"/>
                    </a:solidFill>
                  </a:tcPr>
                </a:tc>
                <a:extLst>
                  <a:ext uri="{0D108BD9-81ED-4DB2-BD59-A6C34878D82A}">
                    <a16:rowId xmlns:a16="http://schemas.microsoft.com/office/drawing/2014/main" val="3017057081"/>
                  </a:ext>
                </a:extLst>
              </a:tr>
              <a:tr h="263185">
                <a:tc>
                  <a:txBody>
                    <a:bodyPr/>
                    <a:lstStyle/>
                    <a:p>
                      <a:pPr algn="r" fontAlgn="ctr"/>
                      <a:r>
                        <a:rPr lang="en-US" sz="1000" b="1">
                          <a:effectLst/>
                        </a:rPr>
                        <a:t>8</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dirty="0">
                          <a:solidFill>
                            <a:srgbClr val="000000"/>
                          </a:solidFill>
                          <a:effectLst/>
                        </a:rPr>
                        <a:t>57.9%</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DF8"/>
                    </a:solidFill>
                  </a:tcPr>
                </a:tc>
                <a:tc>
                  <a:txBody>
                    <a:bodyPr/>
                    <a:lstStyle/>
                    <a:p>
                      <a:pPr algn="ctr" fontAlgn="ctr"/>
                      <a:r>
                        <a:rPr lang="en-US" sz="1000" dirty="0">
                          <a:solidFill>
                            <a:srgbClr val="F1F1F1"/>
                          </a:solidFill>
                          <a:effectLst/>
                        </a:rPr>
                        <a:t>17.5%</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FA7"/>
                    </a:solidFill>
                  </a:tcPr>
                </a:tc>
                <a:tc>
                  <a:txBody>
                    <a:bodyPr/>
                    <a:lstStyle/>
                    <a:p>
                      <a:pPr algn="ctr" fontAlgn="ctr"/>
                      <a:r>
                        <a:rPr lang="en-US" sz="1000" dirty="0">
                          <a:solidFill>
                            <a:srgbClr val="F1F1F1"/>
                          </a:solidFill>
                          <a:effectLst/>
                        </a:rPr>
                        <a:t>11.1%</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519C"/>
                    </a:solidFill>
                  </a:tcPr>
                </a:tc>
                <a:tc>
                  <a:txBody>
                    <a:bodyPr/>
                    <a:lstStyle/>
                    <a:p>
                      <a:pPr algn="ctr" fontAlgn="ctr"/>
                      <a:r>
                        <a:rPr lang="en-US" sz="1000" dirty="0">
                          <a:solidFill>
                            <a:srgbClr val="F1F1F1"/>
                          </a:solidFill>
                          <a:effectLst/>
                        </a:rPr>
                        <a:t>10.4%</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25DA6"/>
                    </a:solidFill>
                  </a:tcPr>
                </a:tc>
                <a:tc>
                  <a:txBody>
                    <a:bodyPr/>
                    <a:lstStyle/>
                    <a:p>
                      <a:pPr algn="ctr" fontAlgn="ctr"/>
                      <a:r>
                        <a:rPr lang="en-US" sz="1000" dirty="0">
                          <a:solidFill>
                            <a:srgbClr val="F1F1F1"/>
                          </a:solidFill>
                          <a:effectLst/>
                        </a:rPr>
                        <a:t>3.1%</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FB0D7"/>
                    </a:solidFill>
                  </a:tcPr>
                </a:tc>
                <a:extLst>
                  <a:ext uri="{0D108BD9-81ED-4DB2-BD59-A6C34878D82A}">
                    <a16:rowId xmlns:a16="http://schemas.microsoft.com/office/drawing/2014/main" val="2748541615"/>
                  </a:ext>
                </a:extLst>
              </a:tr>
              <a:tr h="263185">
                <a:tc>
                  <a:txBody>
                    <a:bodyPr/>
                    <a:lstStyle/>
                    <a:p>
                      <a:pPr algn="r" fontAlgn="ctr"/>
                      <a:r>
                        <a:rPr lang="en-US" sz="1000" b="1">
                          <a:effectLst/>
                        </a:rPr>
                        <a:t>9</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000" dirty="0">
                          <a:solidFill>
                            <a:srgbClr val="F1F1F1"/>
                          </a:solidFill>
                          <a:effectLst/>
                        </a:rPr>
                        <a:t>69.7%</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A3D0"/>
                    </a:solidFill>
                  </a:tcPr>
                </a:tc>
                <a:tc>
                  <a:txBody>
                    <a:bodyPr/>
                    <a:lstStyle/>
                    <a:p>
                      <a:pPr algn="ctr" fontAlgn="ctr"/>
                      <a:r>
                        <a:rPr lang="en-US" sz="1000" dirty="0">
                          <a:solidFill>
                            <a:srgbClr val="F1F1F1"/>
                          </a:solidFill>
                          <a:effectLst/>
                        </a:rPr>
                        <a:t>15.3%</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997C9"/>
                    </a:solidFill>
                  </a:tcPr>
                </a:tc>
                <a:tc>
                  <a:txBody>
                    <a:bodyPr/>
                    <a:lstStyle/>
                    <a:p>
                      <a:pPr algn="ctr" fontAlgn="ctr"/>
                      <a:r>
                        <a:rPr lang="en-US" sz="1000" dirty="0">
                          <a:solidFill>
                            <a:srgbClr val="000000"/>
                          </a:solidFill>
                          <a:effectLst/>
                        </a:rPr>
                        <a:t>7.7%</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5BCDC"/>
                    </a:solidFill>
                  </a:tcPr>
                </a:tc>
                <a:tc>
                  <a:txBody>
                    <a:bodyPr/>
                    <a:lstStyle/>
                    <a:p>
                      <a:pPr algn="ctr" fontAlgn="ctr"/>
                      <a:r>
                        <a:rPr lang="en-US" sz="1000" dirty="0">
                          <a:solidFill>
                            <a:srgbClr val="000000"/>
                          </a:solidFill>
                          <a:effectLst/>
                        </a:rPr>
                        <a:t>5.9%</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D8ED"/>
                    </a:solidFill>
                  </a:tcPr>
                </a:tc>
                <a:tc>
                  <a:txBody>
                    <a:bodyPr/>
                    <a:lstStyle/>
                    <a:p>
                      <a:pPr algn="ctr" fontAlgn="ctr"/>
                      <a:r>
                        <a:rPr lang="en-US" sz="1000" dirty="0">
                          <a:solidFill>
                            <a:srgbClr val="000000"/>
                          </a:solidFill>
                          <a:effectLst/>
                        </a:rPr>
                        <a:t>1.4%</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5E5F4"/>
                    </a:solidFill>
                  </a:tcPr>
                </a:tc>
                <a:extLst>
                  <a:ext uri="{0D108BD9-81ED-4DB2-BD59-A6C34878D82A}">
                    <a16:rowId xmlns:a16="http://schemas.microsoft.com/office/drawing/2014/main" val="802049725"/>
                  </a:ext>
                </a:extLst>
              </a:tr>
              <a:tr h="263185">
                <a:tc>
                  <a:txBody>
                    <a:bodyPr/>
                    <a:lstStyle/>
                    <a:p>
                      <a:pPr algn="r" fontAlgn="ctr"/>
                      <a:r>
                        <a:rPr lang="en-US" sz="1000" b="1">
                          <a:effectLst/>
                        </a:rPr>
                        <a:t>10</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dirty="0">
                          <a:solidFill>
                            <a:srgbClr val="000000"/>
                          </a:solidFill>
                          <a:effectLst/>
                        </a:rPr>
                        <a:t>62.5%</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C"/>
                    </a:solidFill>
                  </a:tcPr>
                </a:tc>
                <a:tc>
                  <a:txBody>
                    <a:bodyPr/>
                    <a:lstStyle/>
                    <a:p>
                      <a:pPr algn="ctr" fontAlgn="ctr"/>
                      <a:r>
                        <a:rPr lang="en-US" sz="1000" dirty="0">
                          <a:solidFill>
                            <a:srgbClr val="F1F1F1"/>
                          </a:solidFill>
                          <a:effectLst/>
                        </a:rPr>
                        <a:t>17.5%</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FA7"/>
                    </a:solidFill>
                  </a:tcPr>
                </a:tc>
                <a:tc>
                  <a:txBody>
                    <a:bodyPr/>
                    <a:lstStyle/>
                    <a:p>
                      <a:pPr algn="ctr" fontAlgn="ctr"/>
                      <a:r>
                        <a:rPr lang="en-US" sz="1000" dirty="0">
                          <a:solidFill>
                            <a:srgbClr val="F1F1F1"/>
                          </a:solidFill>
                          <a:effectLst/>
                        </a:rPr>
                        <a:t>9.9%</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A7AB9"/>
                    </a:solidFill>
                  </a:tcPr>
                </a:tc>
                <a:tc>
                  <a:txBody>
                    <a:bodyPr/>
                    <a:lstStyle/>
                    <a:p>
                      <a:pPr algn="ctr" fontAlgn="ctr"/>
                      <a:r>
                        <a:rPr lang="en-US" sz="1000" dirty="0">
                          <a:solidFill>
                            <a:srgbClr val="F1F1F1"/>
                          </a:solidFill>
                          <a:effectLst/>
                        </a:rPr>
                        <a:t>8.0%</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4A9D3"/>
                    </a:solidFill>
                  </a:tcPr>
                </a:tc>
                <a:tc>
                  <a:txBody>
                    <a:bodyPr/>
                    <a:lstStyle/>
                    <a:p>
                      <a:pPr algn="ctr" fontAlgn="ctr"/>
                      <a:r>
                        <a:rPr lang="en-US" sz="1000" dirty="0">
                          <a:solidFill>
                            <a:srgbClr val="000000"/>
                          </a:solidFill>
                          <a:effectLst/>
                        </a:rPr>
                        <a:t>2.1%</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D2E8"/>
                    </a:solidFill>
                  </a:tcPr>
                </a:tc>
                <a:extLst>
                  <a:ext uri="{0D108BD9-81ED-4DB2-BD59-A6C34878D82A}">
                    <a16:rowId xmlns:a16="http://schemas.microsoft.com/office/drawing/2014/main" val="980222414"/>
                  </a:ext>
                </a:extLst>
              </a:tr>
              <a:tr h="263185">
                <a:tc>
                  <a:txBody>
                    <a:bodyPr/>
                    <a:lstStyle/>
                    <a:p>
                      <a:pPr algn="r" fontAlgn="ctr"/>
                      <a:r>
                        <a:rPr lang="en-US" sz="1000" b="1">
                          <a:effectLst/>
                        </a:rPr>
                        <a:t>11</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US" sz="1000" dirty="0">
                          <a:solidFill>
                            <a:srgbClr val="000000"/>
                          </a:solidFill>
                          <a:effectLst/>
                        </a:rPr>
                        <a:t>65.8%</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C4DE"/>
                    </a:solidFill>
                  </a:tcPr>
                </a:tc>
                <a:tc>
                  <a:txBody>
                    <a:bodyPr/>
                    <a:lstStyle/>
                    <a:p>
                      <a:pPr algn="ctr" fontAlgn="ctr"/>
                      <a:r>
                        <a:rPr lang="en-US" sz="1000" dirty="0">
                          <a:solidFill>
                            <a:srgbClr val="F1F1F1"/>
                          </a:solidFill>
                          <a:effectLst/>
                        </a:rPr>
                        <a:t>18.4%</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478D"/>
                    </a:solidFill>
                  </a:tcPr>
                </a:tc>
                <a:tc>
                  <a:txBody>
                    <a:bodyPr/>
                    <a:lstStyle/>
                    <a:p>
                      <a:pPr algn="ctr" fontAlgn="ctr"/>
                      <a:r>
                        <a:rPr lang="en-US" sz="1000" dirty="0">
                          <a:solidFill>
                            <a:srgbClr val="F1F1F1"/>
                          </a:solidFill>
                          <a:effectLst/>
                        </a:rPr>
                        <a:t>9.2%</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292C6"/>
                    </a:solidFill>
                  </a:tcPr>
                </a:tc>
                <a:tc>
                  <a:txBody>
                    <a:bodyPr/>
                    <a:lstStyle/>
                    <a:p>
                      <a:pPr algn="ctr" fontAlgn="ctr"/>
                      <a:r>
                        <a:rPr lang="en-US" sz="1000" dirty="0">
                          <a:solidFill>
                            <a:srgbClr val="000000"/>
                          </a:solidFill>
                          <a:effectLst/>
                        </a:rPr>
                        <a:t>6.0%</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DD7EC"/>
                    </a:solidFill>
                  </a:tcPr>
                </a:tc>
                <a:tc>
                  <a:txBody>
                    <a:bodyPr/>
                    <a:lstStyle/>
                    <a:p>
                      <a:pPr algn="ctr" fontAlgn="ctr"/>
                      <a:r>
                        <a:rPr lang="en-US" sz="1000" dirty="0">
                          <a:solidFill>
                            <a:srgbClr val="000000"/>
                          </a:solidFill>
                          <a:effectLst/>
                        </a:rPr>
                        <a:t>0.62%</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7FD"/>
                    </a:solidFill>
                  </a:tcPr>
                </a:tc>
                <a:extLst>
                  <a:ext uri="{0D108BD9-81ED-4DB2-BD59-A6C34878D82A}">
                    <a16:rowId xmlns:a16="http://schemas.microsoft.com/office/drawing/2014/main" val="1526248742"/>
                  </a:ext>
                </a:extLst>
              </a:tr>
              <a:tr h="263185">
                <a:tc>
                  <a:txBody>
                    <a:bodyPr/>
                    <a:lstStyle/>
                    <a:p>
                      <a:pPr algn="r" fontAlgn="ctr"/>
                      <a:r>
                        <a:rPr lang="en-US" sz="1000" b="1">
                          <a:effectLst/>
                        </a:rPr>
                        <a:t>12</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000" dirty="0">
                          <a:solidFill>
                            <a:srgbClr val="000000"/>
                          </a:solidFill>
                          <a:effectLst/>
                        </a:rPr>
                        <a:t>57.2%</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F1FA"/>
                    </a:solidFill>
                  </a:tcPr>
                </a:tc>
                <a:tc>
                  <a:txBody>
                    <a:bodyPr/>
                    <a:lstStyle/>
                    <a:p>
                      <a:pPr algn="ctr" fontAlgn="ctr"/>
                      <a:r>
                        <a:rPr lang="en-US" sz="1000" dirty="0">
                          <a:solidFill>
                            <a:srgbClr val="F1F1F1"/>
                          </a:solidFill>
                          <a:effectLst/>
                        </a:rPr>
                        <a:t>19.1%</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471"/>
                    </a:solidFill>
                  </a:tcPr>
                </a:tc>
                <a:tc>
                  <a:txBody>
                    <a:bodyPr/>
                    <a:lstStyle/>
                    <a:p>
                      <a:pPr algn="ctr" fontAlgn="ctr"/>
                      <a:r>
                        <a:rPr lang="en-US" sz="1000" dirty="0">
                          <a:solidFill>
                            <a:srgbClr val="F1F1F1"/>
                          </a:solidFill>
                          <a:effectLst/>
                        </a:rPr>
                        <a:t>11.9%</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83877"/>
                    </a:solidFill>
                  </a:tcPr>
                </a:tc>
                <a:tc>
                  <a:txBody>
                    <a:bodyPr/>
                    <a:lstStyle/>
                    <a:p>
                      <a:pPr algn="ctr" fontAlgn="ctr"/>
                      <a:r>
                        <a:rPr lang="en-US" sz="1000" dirty="0">
                          <a:solidFill>
                            <a:srgbClr val="F1F1F1"/>
                          </a:solidFill>
                          <a:effectLst/>
                        </a:rPr>
                        <a:t>9.5%</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B7BBA"/>
                    </a:solidFill>
                  </a:tcPr>
                </a:tc>
                <a:tc>
                  <a:txBody>
                    <a:bodyPr/>
                    <a:lstStyle/>
                    <a:p>
                      <a:pPr algn="ctr" fontAlgn="ctr"/>
                      <a:r>
                        <a:rPr lang="en-US" sz="1000" dirty="0">
                          <a:solidFill>
                            <a:srgbClr val="000000"/>
                          </a:solidFill>
                          <a:effectLst/>
                        </a:rPr>
                        <a:t>2.4%</a:t>
                      </a:r>
                    </a:p>
                  </a:txBody>
                  <a:tcPr marL="45071" marR="45071" marT="22536" marB="225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3CCE3"/>
                    </a:solidFill>
                  </a:tcPr>
                </a:tc>
                <a:extLst>
                  <a:ext uri="{0D108BD9-81ED-4DB2-BD59-A6C34878D82A}">
                    <a16:rowId xmlns:a16="http://schemas.microsoft.com/office/drawing/2014/main" val="2814168624"/>
                  </a:ext>
                </a:extLst>
              </a:tr>
            </a:tbl>
          </a:graphicData>
        </a:graphic>
      </p:graphicFrame>
    </p:spTree>
    <p:extLst>
      <p:ext uri="{BB962C8B-B14F-4D97-AF65-F5344CB8AC3E}">
        <p14:creationId xmlns:p14="http://schemas.microsoft.com/office/powerpoint/2010/main" val="137388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2987F-56A9-8855-202E-369CC98FA746}"/>
              </a:ext>
            </a:extLst>
          </p:cNvPr>
          <p:cNvSpPr>
            <a:spLocks noGrp="1"/>
          </p:cNvSpPr>
          <p:nvPr>
            <p:ph type="title"/>
          </p:nvPr>
        </p:nvSpPr>
        <p:spPr>
          <a:xfrm>
            <a:off x="4654296" y="329184"/>
            <a:ext cx="6894576" cy="1783080"/>
          </a:xfrm>
        </p:spPr>
        <p:txBody>
          <a:bodyPr anchor="b">
            <a:normAutofit/>
          </a:bodyPr>
          <a:lstStyle/>
          <a:p>
            <a:r>
              <a:rPr lang="en-US" sz="5400"/>
              <a:t>Hypothesis Statement</a:t>
            </a:r>
          </a:p>
        </p:txBody>
      </p:sp>
      <p:pic>
        <p:nvPicPr>
          <p:cNvPr id="5" name="Picture 4" descr="Back view of an aeroplane">
            <a:extLst>
              <a:ext uri="{FF2B5EF4-FFF2-40B4-BE49-F238E27FC236}">
                <a16:creationId xmlns:a16="http://schemas.microsoft.com/office/drawing/2014/main" id="{5C5E976E-A2A3-0CC2-C568-EE021A0CFBBE}"/>
              </a:ext>
            </a:extLst>
          </p:cNvPr>
          <p:cNvPicPr>
            <a:picLocks noChangeAspect="1"/>
          </p:cNvPicPr>
          <p:nvPr/>
        </p:nvPicPr>
        <p:blipFill rotWithShape="1">
          <a:blip r:embed="rId3"/>
          <a:srcRect l="24352" r="3620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46F3DF-C3E2-35DF-0D00-C0FC40E2A16F}"/>
              </a:ext>
            </a:extLst>
          </p:cNvPr>
          <p:cNvSpPr>
            <a:spLocks noGrp="1"/>
          </p:cNvSpPr>
          <p:nvPr>
            <p:ph idx="1"/>
          </p:nvPr>
        </p:nvSpPr>
        <p:spPr>
          <a:xfrm>
            <a:off x="4654296" y="2706624"/>
            <a:ext cx="6894576" cy="3483864"/>
          </a:xfrm>
        </p:spPr>
        <p:txBody>
          <a:bodyPr>
            <a:normAutofit/>
          </a:bodyPr>
          <a:lstStyle/>
          <a:p>
            <a:r>
              <a:rPr lang="en-US" sz="2200" dirty="0">
                <a:latin typeface="Söhne"/>
              </a:rPr>
              <a:t>T</a:t>
            </a:r>
            <a:r>
              <a:rPr lang="en-US" sz="2200" b="0" i="0" dirty="0">
                <a:effectLst/>
                <a:latin typeface="Söhne"/>
              </a:rPr>
              <a:t>he COVID-19 pandemic significantly contributed to an increase in domestic flight delays and cancellations in 2020. </a:t>
            </a:r>
          </a:p>
          <a:p>
            <a:r>
              <a:rPr lang="en-US" sz="2200" b="0" i="0" dirty="0">
                <a:effectLst/>
                <a:latin typeface="Söhne"/>
              </a:rPr>
              <a:t>It is hypothesized that the widespread global health crisis led to: </a:t>
            </a:r>
          </a:p>
          <a:p>
            <a:pPr lvl="1"/>
            <a:r>
              <a:rPr lang="en-US" sz="1800" dirty="0">
                <a:latin typeface="Söhne"/>
              </a:rPr>
              <a:t>G</a:t>
            </a:r>
            <a:r>
              <a:rPr lang="en-US" sz="1800" b="0" i="0" dirty="0">
                <a:effectLst/>
                <a:latin typeface="Söhne"/>
              </a:rPr>
              <a:t>overnment-imposed travel restrictions</a:t>
            </a:r>
          </a:p>
          <a:p>
            <a:pPr lvl="1"/>
            <a:r>
              <a:rPr lang="en-US" sz="1800" dirty="0">
                <a:latin typeface="Söhne"/>
              </a:rPr>
              <a:t>D</a:t>
            </a:r>
            <a:r>
              <a:rPr lang="en-US" sz="1800" b="0" i="0" dirty="0">
                <a:effectLst/>
                <a:latin typeface="Söhne"/>
              </a:rPr>
              <a:t>ecreased passenger demand</a:t>
            </a:r>
          </a:p>
          <a:p>
            <a:pPr lvl="1"/>
            <a:r>
              <a:rPr lang="en-US" sz="1800" dirty="0">
                <a:latin typeface="Söhne"/>
              </a:rPr>
              <a:t>O</a:t>
            </a:r>
            <a:r>
              <a:rPr lang="en-US" sz="1800" b="0" i="0" dirty="0">
                <a:effectLst/>
                <a:latin typeface="Söhne"/>
              </a:rPr>
              <a:t>perational challenges within the aviation industry</a:t>
            </a:r>
          </a:p>
          <a:p>
            <a:r>
              <a:rPr lang="en-US" sz="2200" dirty="0">
                <a:latin typeface="Söhne"/>
              </a:rPr>
              <a:t>C</a:t>
            </a:r>
            <a:r>
              <a:rPr lang="en-US" sz="2200" b="0" i="0" dirty="0">
                <a:effectLst/>
                <a:latin typeface="Söhne"/>
              </a:rPr>
              <a:t>ollectively resulting in a substantial disruption to domestic air travel during the specified period.</a:t>
            </a:r>
            <a:endParaRPr lang="en-US" sz="2200" dirty="0"/>
          </a:p>
        </p:txBody>
      </p:sp>
    </p:spTree>
    <p:extLst>
      <p:ext uri="{BB962C8B-B14F-4D97-AF65-F5344CB8AC3E}">
        <p14:creationId xmlns:p14="http://schemas.microsoft.com/office/powerpoint/2010/main" val="134783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B854D91A-A06C-F8E2-4E15-3908C2ED9272}"/>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u="sng" kern="1200">
                <a:solidFill>
                  <a:schemeClr val="tx1"/>
                </a:solidFill>
                <a:latin typeface="+mj-lt"/>
                <a:ea typeface="+mj-ea"/>
                <a:cs typeface="+mj-cs"/>
              </a:rPr>
              <a:t>2022 Delay Groups by Month</a:t>
            </a:r>
            <a:br>
              <a:rPr lang="en-US" sz="4100" u="sng" kern="1200">
                <a:solidFill>
                  <a:schemeClr val="tx1"/>
                </a:solidFill>
                <a:latin typeface="+mj-lt"/>
                <a:ea typeface="+mj-ea"/>
                <a:cs typeface="+mj-cs"/>
              </a:rPr>
            </a:br>
            <a:endParaRPr lang="en-US" sz="4100" kern="1200">
              <a:solidFill>
                <a:schemeClr val="tx1"/>
              </a:solidFill>
              <a:latin typeface="+mj-lt"/>
              <a:ea typeface="+mj-ea"/>
              <a:cs typeface="+mj-cs"/>
            </a:endParaRPr>
          </a:p>
        </p:txBody>
      </p:sp>
      <p:sp>
        <p:nvSpPr>
          <p:cNvPr id="12" name="Text Placeholder 11">
            <a:extLst>
              <a:ext uri="{FF2B5EF4-FFF2-40B4-BE49-F238E27FC236}">
                <a16:creationId xmlns:a16="http://schemas.microsoft.com/office/drawing/2014/main" id="{E887FD5B-2B9F-3465-38FC-9ABF65D1BF93}"/>
              </a:ext>
            </a:extLst>
          </p:cNvPr>
          <p:cNvSpPr>
            <a:spLocks noGrp="1"/>
          </p:cNvSpPr>
          <p:nvPr>
            <p:ph type="body" sz="half" idx="2"/>
          </p:nvPr>
        </p:nvSpPr>
        <p:spPr>
          <a:xfrm>
            <a:off x="638881" y="1809541"/>
            <a:ext cx="10909643" cy="687406"/>
          </a:xfrm>
        </p:spPr>
        <p:txBody>
          <a:bodyPr vert="horz" lIns="91440" tIns="45720" rIns="91440" bIns="45720" rtlCol="0" anchor="ctr">
            <a:normAutofit/>
          </a:bodyPr>
          <a:lstStyle/>
          <a:p>
            <a:pPr algn="ctr"/>
            <a:r>
              <a:rPr lang="en-US" sz="2400" kern="1200" dirty="0">
                <a:solidFill>
                  <a:schemeClr val="tx1"/>
                </a:solidFill>
                <a:latin typeface="+mn-lt"/>
                <a:ea typeface="+mn-ea"/>
                <a:cs typeface="+mn-cs"/>
              </a:rPr>
              <a:t>*Data is through July 2022</a:t>
            </a:r>
          </a:p>
        </p:txBody>
      </p:sp>
      <p:sp>
        <p:nvSpPr>
          <p:cNvPr id="19"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821A1C20-64AE-05C3-DA39-B524B5EC71AF}"/>
              </a:ext>
            </a:extLst>
          </p:cNvPr>
          <p:cNvSpPr>
            <a:spLocks/>
          </p:cNvSpPr>
          <p:nvPr/>
        </p:nvSpPr>
        <p:spPr>
          <a:xfrm>
            <a:off x="990600" y="1226234"/>
            <a:ext cx="4970911" cy="794060"/>
          </a:xfrm>
          <a:prstGeom prst="rect">
            <a:avLst/>
          </a:prstGeom>
        </p:spPr>
        <p:txBody>
          <a:bodyPr/>
          <a:lstStyle/>
          <a:p>
            <a:pPr defTabSz="877824"/>
            <a:endParaRPr lang="en-US" u="sng" dirty="0"/>
          </a:p>
        </p:txBody>
      </p:sp>
      <p:sp>
        <p:nvSpPr>
          <p:cNvPr id="8" name="Text Placeholder 7">
            <a:extLst>
              <a:ext uri="{FF2B5EF4-FFF2-40B4-BE49-F238E27FC236}">
                <a16:creationId xmlns:a16="http://schemas.microsoft.com/office/drawing/2014/main" id="{2FB210A2-4212-B7AC-2D9D-4810389A43E8}"/>
              </a:ext>
            </a:extLst>
          </p:cNvPr>
          <p:cNvSpPr>
            <a:spLocks/>
          </p:cNvSpPr>
          <p:nvPr/>
        </p:nvSpPr>
        <p:spPr>
          <a:xfrm>
            <a:off x="6129809" y="1226234"/>
            <a:ext cx="4995391" cy="794060"/>
          </a:xfrm>
          <a:prstGeom prst="rect">
            <a:avLst/>
          </a:prstGeom>
        </p:spPr>
        <p:txBody>
          <a:bodyPr/>
          <a:lstStyle/>
          <a:p>
            <a:pPr defTabSz="877824"/>
            <a:endParaRPr lang="en-US" u="sng" dirty="0"/>
          </a:p>
        </p:txBody>
      </p:sp>
      <p:graphicFrame>
        <p:nvGraphicFramePr>
          <p:cNvPr id="7" name="Content Placeholder 6">
            <a:extLst>
              <a:ext uri="{FF2B5EF4-FFF2-40B4-BE49-F238E27FC236}">
                <a16:creationId xmlns:a16="http://schemas.microsoft.com/office/drawing/2014/main" id="{73B73B65-8C96-75ED-D653-5AD418C4BEF1}"/>
              </a:ext>
            </a:extLst>
          </p:cNvPr>
          <p:cNvGraphicFramePr>
            <a:graphicFrameLocks noGrp="1"/>
          </p:cNvGraphicFramePr>
          <p:nvPr>
            <p:ph idx="1"/>
            <p:extLst>
              <p:ext uri="{D42A27DB-BD31-4B8C-83A1-F6EECF244321}">
                <p14:modId xmlns:p14="http://schemas.microsoft.com/office/powerpoint/2010/main" val="106767801"/>
              </p:ext>
            </p:extLst>
          </p:nvPr>
        </p:nvGraphicFramePr>
        <p:xfrm>
          <a:off x="1430698" y="2639518"/>
          <a:ext cx="9061626" cy="3006900"/>
        </p:xfrm>
        <a:graphic>
          <a:graphicData uri="http://schemas.openxmlformats.org/drawingml/2006/table">
            <a:tbl>
              <a:tblPr>
                <a:tableStyleId>{5C22544A-7EE6-4342-B048-85BDC9FD1C3A}</a:tableStyleId>
              </a:tblPr>
              <a:tblGrid>
                <a:gridCol w="1498477">
                  <a:extLst>
                    <a:ext uri="{9D8B030D-6E8A-4147-A177-3AD203B41FA5}">
                      <a16:colId xmlns:a16="http://schemas.microsoft.com/office/drawing/2014/main" val="2760053125"/>
                    </a:ext>
                  </a:extLst>
                </a:gridCol>
                <a:gridCol w="1654387">
                  <a:extLst>
                    <a:ext uri="{9D8B030D-6E8A-4147-A177-3AD203B41FA5}">
                      <a16:colId xmlns:a16="http://schemas.microsoft.com/office/drawing/2014/main" val="139290046"/>
                    </a:ext>
                  </a:extLst>
                </a:gridCol>
                <a:gridCol w="1408655">
                  <a:extLst>
                    <a:ext uri="{9D8B030D-6E8A-4147-A177-3AD203B41FA5}">
                      <a16:colId xmlns:a16="http://schemas.microsoft.com/office/drawing/2014/main" val="551220833"/>
                    </a:ext>
                  </a:extLst>
                </a:gridCol>
                <a:gridCol w="1798196">
                  <a:extLst>
                    <a:ext uri="{9D8B030D-6E8A-4147-A177-3AD203B41FA5}">
                      <a16:colId xmlns:a16="http://schemas.microsoft.com/office/drawing/2014/main" val="2711929813"/>
                    </a:ext>
                  </a:extLst>
                </a:gridCol>
                <a:gridCol w="1480972">
                  <a:extLst>
                    <a:ext uri="{9D8B030D-6E8A-4147-A177-3AD203B41FA5}">
                      <a16:colId xmlns:a16="http://schemas.microsoft.com/office/drawing/2014/main" val="1440981570"/>
                    </a:ext>
                  </a:extLst>
                </a:gridCol>
                <a:gridCol w="1220939">
                  <a:extLst>
                    <a:ext uri="{9D8B030D-6E8A-4147-A177-3AD203B41FA5}">
                      <a16:colId xmlns:a16="http://schemas.microsoft.com/office/drawing/2014/main" val="1977866398"/>
                    </a:ext>
                  </a:extLst>
                </a:gridCol>
              </a:tblGrid>
              <a:tr h="225260">
                <a:tc>
                  <a:txBody>
                    <a:bodyPr/>
                    <a:lstStyle/>
                    <a:p>
                      <a:pPr algn="ctr" rtl="0" fontAlgn="ctr"/>
                      <a:r>
                        <a:rPr lang="en-US" sz="2100" u="none" strike="noStrike">
                          <a:effectLst/>
                        </a:rPr>
                        <a:t>Delay Group</a:t>
                      </a:r>
                      <a:endParaRPr lang="en-US" sz="2100" b="1"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On Time Early</a:t>
                      </a:r>
                      <a:endParaRPr lang="en-US" sz="2100" b="1"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Small Delay</a:t>
                      </a:r>
                      <a:endParaRPr lang="en-US" sz="2100" b="1"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Medium_Delay</a:t>
                      </a:r>
                      <a:endParaRPr lang="en-US" sz="2100" b="1"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Large_Delay</a:t>
                      </a:r>
                      <a:endParaRPr lang="en-US" sz="2100" b="1"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Cancelled</a:t>
                      </a:r>
                      <a:endParaRPr lang="en-US" sz="2100" b="1"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9368068"/>
                  </a:ext>
                </a:extLst>
              </a:tr>
              <a:tr h="225260">
                <a:tc>
                  <a:txBody>
                    <a:bodyPr/>
                    <a:lstStyle/>
                    <a:p>
                      <a:pPr algn="ctr" rtl="0" fontAlgn="ctr"/>
                      <a:r>
                        <a:rPr lang="en-US" sz="2100" u="none" strike="noStrike">
                          <a:effectLst/>
                        </a:rPr>
                        <a:t>Month</a:t>
                      </a:r>
                      <a:endParaRPr lang="en-US" sz="2100" b="1"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 </a:t>
                      </a:r>
                      <a:endParaRPr lang="en-US" sz="2100" b="1"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 </a:t>
                      </a:r>
                      <a:endParaRPr lang="en-US" sz="2100" b="1"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 </a:t>
                      </a:r>
                      <a:endParaRPr lang="en-US" sz="2100" b="1"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 </a:t>
                      </a:r>
                      <a:endParaRPr lang="en-US" sz="2100" b="1"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 </a:t>
                      </a:r>
                      <a:endParaRPr lang="en-US" sz="2100" b="1"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7609644"/>
                  </a:ext>
                </a:extLst>
              </a:tr>
              <a:tr h="225260">
                <a:tc>
                  <a:txBody>
                    <a:bodyPr/>
                    <a:lstStyle/>
                    <a:p>
                      <a:pPr algn="ctr" rtl="0" fontAlgn="ctr"/>
                      <a:r>
                        <a:rPr lang="en-US" sz="2100" u="none" strike="noStrike">
                          <a:effectLst/>
                        </a:rPr>
                        <a:t>1</a:t>
                      </a:r>
                      <a:endParaRPr lang="en-US" sz="2100" b="1"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61.1%</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14.8%</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9.2%</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8.6%</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6.3%</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3545686"/>
                  </a:ext>
                </a:extLst>
              </a:tr>
              <a:tr h="225260">
                <a:tc>
                  <a:txBody>
                    <a:bodyPr/>
                    <a:lstStyle/>
                    <a:p>
                      <a:pPr algn="ctr" rtl="0" fontAlgn="ctr"/>
                      <a:r>
                        <a:rPr lang="en-US" sz="2100" u="none" strike="noStrike">
                          <a:effectLst/>
                        </a:rPr>
                        <a:t>2</a:t>
                      </a:r>
                      <a:endParaRPr lang="en-US" sz="2100" b="1"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60.2%</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17.2%</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10.0%</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8.2%</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4.5%</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8275011"/>
                  </a:ext>
                </a:extLst>
              </a:tr>
              <a:tr h="225260">
                <a:tc>
                  <a:txBody>
                    <a:bodyPr/>
                    <a:lstStyle/>
                    <a:p>
                      <a:pPr algn="ctr" rtl="0" fontAlgn="ctr"/>
                      <a:r>
                        <a:rPr lang="en-US" sz="2100" u="none" strike="noStrike">
                          <a:effectLst/>
                        </a:rPr>
                        <a:t>3</a:t>
                      </a:r>
                      <a:endParaRPr lang="en-US" sz="2100" b="1"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59.8%</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18.4%</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11.0%</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9.2%</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1.5%</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986740"/>
                  </a:ext>
                </a:extLst>
              </a:tr>
              <a:tr h="225260">
                <a:tc>
                  <a:txBody>
                    <a:bodyPr/>
                    <a:lstStyle/>
                    <a:p>
                      <a:pPr algn="ctr" rtl="0" fontAlgn="ctr"/>
                      <a:r>
                        <a:rPr lang="en-US" sz="2100" u="none" strike="noStrike">
                          <a:effectLst/>
                        </a:rPr>
                        <a:t>4</a:t>
                      </a:r>
                      <a:endParaRPr lang="en-US" sz="2100" b="1"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58.8%</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18.1%</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11.2%</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9.7%</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2.3%</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0734965"/>
                  </a:ext>
                </a:extLst>
              </a:tr>
              <a:tr h="225260">
                <a:tc>
                  <a:txBody>
                    <a:bodyPr/>
                    <a:lstStyle/>
                    <a:p>
                      <a:pPr algn="ctr" rtl="0" fontAlgn="ctr"/>
                      <a:r>
                        <a:rPr lang="en-US" sz="2100" u="none" strike="noStrike">
                          <a:effectLst/>
                        </a:rPr>
                        <a:t>5</a:t>
                      </a:r>
                      <a:endParaRPr lang="en-US" sz="2100" b="1"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59.2%</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18.9%</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11.0%</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8.9%</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2.0%</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9716578"/>
                  </a:ext>
                </a:extLst>
              </a:tr>
              <a:tr h="225260">
                <a:tc>
                  <a:txBody>
                    <a:bodyPr/>
                    <a:lstStyle/>
                    <a:p>
                      <a:pPr algn="ctr" rtl="0" fontAlgn="ctr"/>
                      <a:r>
                        <a:rPr lang="en-US" sz="2100" u="none" strike="noStrike">
                          <a:effectLst/>
                        </a:rPr>
                        <a:t>6</a:t>
                      </a:r>
                      <a:endParaRPr lang="en-US" sz="2100" b="1"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55.2%</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18.7%</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12.1%</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10.9%</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3.1%</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27152"/>
                  </a:ext>
                </a:extLst>
              </a:tr>
              <a:tr h="225260">
                <a:tc>
                  <a:txBody>
                    <a:bodyPr/>
                    <a:lstStyle/>
                    <a:p>
                      <a:pPr algn="ctr" rtl="0" fontAlgn="ctr"/>
                      <a:r>
                        <a:rPr lang="en-US" sz="2100" u="none" strike="noStrike">
                          <a:effectLst/>
                        </a:rPr>
                        <a:t>7</a:t>
                      </a:r>
                      <a:endParaRPr lang="en-US" sz="2100" b="1"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57.8%</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17.7%</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11.8%</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a:effectLst/>
                        </a:rPr>
                        <a:t>10.9%</a:t>
                      </a:r>
                      <a:endParaRPr lang="en-US" sz="2100" b="0" i="0" u="none" strike="noStrike">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2100" u="none" strike="noStrike" dirty="0">
                          <a:effectLst/>
                        </a:rPr>
                        <a:t>1.8%</a:t>
                      </a:r>
                      <a:endParaRPr lang="en-US" sz="2100" b="0" i="0" u="none" strike="noStrike" dirty="0">
                        <a:solidFill>
                          <a:srgbClr val="000000"/>
                        </a:solidFill>
                        <a:effectLst/>
                        <a:latin typeface="Calibri" panose="020F0502020204030204" pitchFamily="34" charset="0"/>
                      </a:endParaRPr>
                    </a:p>
                  </a:txBody>
                  <a:tcPr marL="14060" marR="14060" marT="140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7589123"/>
                  </a:ext>
                </a:extLst>
              </a:tr>
            </a:tbl>
          </a:graphicData>
        </a:graphic>
      </p:graphicFrame>
    </p:spTree>
    <p:extLst>
      <p:ext uri="{BB962C8B-B14F-4D97-AF65-F5344CB8AC3E}">
        <p14:creationId xmlns:p14="http://schemas.microsoft.com/office/powerpoint/2010/main" val="1372439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77DB0C-C1A2-9DA4-E5FB-6CD226870C01}"/>
              </a:ext>
            </a:extLst>
          </p:cNvPr>
          <p:cNvSpPr>
            <a:spLocks noGrp="1"/>
          </p:cNvSpPr>
          <p:nvPr>
            <p:ph type="title"/>
          </p:nvPr>
        </p:nvSpPr>
        <p:spPr>
          <a:xfrm>
            <a:off x="1314824" y="349320"/>
            <a:ext cx="10053763" cy="3314255"/>
          </a:xfrm>
        </p:spPr>
        <p:txBody>
          <a:bodyPr vert="horz" lIns="91440" tIns="45720" rIns="91440" bIns="45720" rtlCol="0" anchor="b">
            <a:normAutofit/>
          </a:bodyPr>
          <a:lstStyle/>
          <a:p>
            <a:r>
              <a:rPr lang="en-US" sz="4800" b="1" kern="1200" dirty="0">
                <a:solidFill>
                  <a:srgbClr val="FFFFFF"/>
                </a:solidFill>
                <a:latin typeface="+mj-lt"/>
                <a:ea typeface="+mj-ea"/>
                <a:cs typeface="+mj-cs"/>
              </a:rPr>
              <a:t>Which airlines experienced frequent delays and cancellations </a:t>
            </a:r>
            <a:r>
              <a:rPr lang="en-US" sz="4800" b="1" dirty="0">
                <a:solidFill>
                  <a:srgbClr val="FFFFFF"/>
                </a:solidFill>
              </a:rPr>
              <a:t>from 2018 – 2022?</a:t>
            </a:r>
            <a:endParaRPr lang="en-US" sz="4800" b="1" kern="1200" dirty="0">
              <a:solidFill>
                <a:srgbClr val="FFFFFF"/>
              </a:solidFill>
              <a:latin typeface="+mj-lt"/>
              <a:ea typeface="+mj-ea"/>
              <a:cs typeface="+mj-cs"/>
            </a:endParaRPr>
          </a:p>
        </p:txBody>
      </p:sp>
      <p:sp>
        <p:nvSpPr>
          <p:cNvPr id="3" name="Text Placeholder 2">
            <a:extLst>
              <a:ext uri="{FF2B5EF4-FFF2-40B4-BE49-F238E27FC236}">
                <a16:creationId xmlns:a16="http://schemas.microsoft.com/office/drawing/2014/main" id="{D4AB6E62-959B-D21C-F5F8-949F46AE17EF}"/>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r>
              <a:rPr lang="en-US" sz="2400" kern="1200" dirty="0">
                <a:solidFill>
                  <a:schemeClr val="accent1">
                    <a:lumMod val="60000"/>
                    <a:lumOff val="40000"/>
                  </a:schemeClr>
                </a:solidFill>
                <a:latin typeface="+mn-lt"/>
                <a:ea typeface="+mn-ea"/>
                <a:cs typeface="+mn-cs"/>
              </a:rPr>
              <a:t>Question </a:t>
            </a:r>
            <a:r>
              <a:rPr lang="en-US" dirty="0">
                <a:solidFill>
                  <a:schemeClr val="accent1">
                    <a:lumMod val="60000"/>
                    <a:lumOff val="40000"/>
                  </a:schemeClr>
                </a:solidFill>
              </a:rPr>
              <a:t>4</a:t>
            </a:r>
            <a:r>
              <a:rPr lang="en-US" sz="2400" kern="1200" dirty="0">
                <a:solidFill>
                  <a:schemeClr val="accent1">
                    <a:lumMod val="60000"/>
                    <a:lumOff val="40000"/>
                  </a:schemeClr>
                </a:solidFill>
                <a:latin typeface="+mn-lt"/>
                <a:ea typeface="+mn-ea"/>
                <a:cs typeface="+mn-cs"/>
              </a:rPr>
              <a:t>.</a:t>
            </a:r>
          </a:p>
        </p:txBody>
      </p:sp>
    </p:spTree>
    <p:extLst>
      <p:ext uri="{BB962C8B-B14F-4D97-AF65-F5344CB8AC3E}">
        <p14:creationId xmlns:p14="http://schemas.microsoft.com/office/powerpoint/2010/main" val="2437816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4" name="Rectangle 412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C8EE686-EA45-EDFA-BA59-A3B396AA972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Delay Categories by Airline – 2018</a:t>
            </a:r>
            <a:br>
              <a:rPr lang="en-US" sz="4600" kern="1200">
                <a:solidFill>
                  <a:schemeClr val="tx1"/>
                </a:solidFill>
                <a:latin typeface="+mj-lt"/>
                <a:ea typeface="+mj-ea"/>
                <a:cs typeface="+mj-cs"/>
              </a:rPr>
            </a:br>
            <a:br>
              <a:rPr lang="en-US" sz="4600" kern="1200">
                <a:solidFill>
                  <a:schemeClr val="tx1"/>
                </a:solidFill>
                <a:latin typeface="+mj-lt"/>
                <a:ea typeface="+mj-ea"/>
                <a:cs typeface="+mj-cs"/>
              </a:rPr>
            </a:br>
            <a:endParaRPr lang="en-US" sz="4600" kern="1200">
              <a:solidFill>
                <a:schemeClr val="tx1"/>
              </a:solidFill>
              <a:latin typeface="+mj-lt"/>
              <a:ea typeface="+mj-ea"/>
              <a:cs typeface="+mj-cs"/>
            </a:endParaRPr>
          </a:p>
        </p:txBody>
      </p:sp>
      <p:sp>
        <p:nvSpPr>
          <p:cNvPr id="412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A graph showing a number of bars&#10;&#10;Description automatically generated with medium confidence">
            <a:extLst>
              <a:ext uri="{FF2B5EF4-FFF2-40B4-BE49-F238E27FC236}">
                <a16:creationId xmlns:a16="http://schemas.microsoft.com/office/drawing/2014/main" id="{D9255FBF-AFAA-1B96-774D-5A22565542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557520"/>
            <a:ext cx="7214616" cy="371552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399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C8EE686-EA45-EDFA-BA59-A3B396AA972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Delay Categories by Airline – 2019</a:t>
            </a:r>
            <a:br>
              <a:rPr lang="en-US" sz="4600" kern="1200" dirty="0">
                <a:solidFill>
                  <a:schemeClr val="tx1"/>
                </a:solidFill>
                <a:latin typeface="+mj-lt"/>
                <a:ea typeface="+mj-ea"/>
                <a:cs typeface="+mj-cs"/>
              </a:rPr>
            </a:br>
            <a:br>
              <a:rPr lang="en-US" sz="4600" kern="1200" dirty="0">
                <a:solidFill>
                  <a:schemeClr val="tx1"/>
                </a:solidFill>
                <a:latin typeface="+mj-lt"/>
                <a:ea typeface="+mj-ea"/>
                <a:cs typeface="+mj-cs"/>
              </a:rPr>
            </a:br>
            <a:endParaRPr lang="en-US" sz="4600" kern="1200" dirty="0">
              <a:solidFill>
                <a:schemeClr val="tx1"/>
              </a:solidFill>
              <a:latin typeface="+mj-lt"/>
              <a:ea typeface="+mj-ea"/>
              <a:cs typeface="+mj-cs"/>
            </a:endParaRPr>
          </a:p>
        </p:txBody>
      </p:sp>
      <p:sp>
        <p:nvSpPr>
          <p:cNvPr id="51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C71A4835-9DF3-D8D7-479A-161710B77E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539483"/>
            <a:ext cx="7214616" cy="37516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019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C8EE686-EA45-EDFA-BA59-A3B396AA972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Delay Categories by Airline – 2020</a:t>
            </a:r>
            <a:br>
              <a:rPr lang="en-US" sz="4600" kern="1200" dirty="0">
                <a:solidFill>
                  <a:schemeClr val="tx1"/>
                </a:solidFill>
                <a:latin typeface="+mj-lt"/>
                <a:ea typeface="+mj-ea"/>
                <a:cs typeface="+mj-cs"/>
              </a:rPr>
            </a:br>
            <a:br>
              <a:rPr lang="en-US" sz="4600" kern="1200" dirty="0">
                <a:solidFill>
                  <a:schemeClr val="tx1"/>
                </a:solidFill>
                <a:latin typeface="+mj-lt"/>
                <a:ea typeface="+mj-ea"/>
                <a:cs typeface="+mj-cs"/>
              </a:rPr>
            </a:br>
            <a:endParaRPr lang="en-US" sz="4600" kern="1200" dirty="0">
              <a:solidFill>
                <a:schemeClr val="tx1"/>
              </a:solidFill>
              <a:latin typeface="+mj-lt"/>
              <a:ea typeface="+mj-ea"/>
              <a:cs typeface="+mj-cs"/>
            </a:endParaRPr>
          </a:p>
        </p:txBody>
      </p:sp>
      <p:sp>
        <p:nvSpPr>
          <p:cNvPr id="820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A blue and orange bars&#10;&#10;Description automatically generated">
            <a:extLst>
              <a:ext uri="{FF2B5EF4-FFF2-40B4-BE49-F238E27FC236}">
                <a16:creationId xmlns:a16="http://schemas.microsoft.com/office/drawing/2014/main" id="{15CD9B1B-7189-1368-B156-7E1A73511F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539483"/>
            <a:ext cx="7214616" cy="37516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215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C8EE686-EA45-EDFA-BA59-A3B396AA972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Delay Categories by Airline – 2021</a:t>
            </a:r>
            <a:br>
              <a:rPr lang="en-US" sz="4600" kern="1200" dirty="0">
                <a:solidFill>
                  <a:schemeClr val="tx1"/>
                </a:solidFill>
                <a:latin typeface="+mj-lt"/>
                <a:ea typeface="+mj-ea"/>
                <a:cs typeface="+mj-cs"/>
              </a:rPr>
            </a:br>
            <a:br>
              <a:rPr lang="en-US" sz="4600" kern="1200" dirty="0">
                <a:solidFill>
                  <a:schemeClr val="tx1"/>
                </a:solidFill>
                <a:latin typeface="+mj-lt"/>
                <a:ea typeface="+mj-ea"/>
                <a:cs typeface="+mj-cs"/>
              </a:rPr>
            </a:br>
            <a:endParaRPr lang="en-US" sz="4600" kern="1200" dirty="0">
              <a:solidFill>
                <a:schemeClr val="tx1"/>
              </a:solidFill>
              <a:latin typeface="+mj-lt"/>
              <a:ea typeface="+mj-ea"/>
              <a:cs typeface="+mj-cs"/>
            </a:endParaRPr>
          </a:p>
        </p:txBody>
      </p:sp>
      <p:sp>
        <p:nvSpPr>
          <p:cNvPr id="717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A colorful graph with different colored squares&#10;&#10;Description automatically generated with medium confidence">
            <a:extLst>
              <a:ext uri="{FF2B5EF4-FFF2-40B4-BE49-F238E27FC236}">
                <a16:creationId xmlns:a16="http://schemas.microsoft.com/office/drawing/2014/main" id="{B0A497D3-7B66-4373-9404-6FC136E789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539483"/>
            <a:ext cx="7214616" cy="37516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553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5" name="Rectangle 61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C8EE686-EA45-EDFA-BA59-A3B396AA972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Delay Categories by Airline – 2022</a:t>
            </a:r>
            <a:br>
              <a:rPr lang="en-US" sz="4600" kern="1200">
                <a:solidFill>
                  <a:schemeClr val="tx1"/>
                </a:solidFill>
                <a:latin typeface="+mj-lt"/>
                <a:ea typeface="+mj-ea"/>
                <a:cs typeface="+mj-cs"/>
              </a:rPr>
            </a:br>
            <a:br>
              <a:rPr lang="en-US" sz="4600" kern="1200">
                <a:solidFill>
                  <a:schemeClr val="tx1"/>
                </a:solidFill>
                <a:latin typeface="+mj-lt"/>
                <a:ea typeface="+mj-ea"/>
                <a:cs typeface="+mj-cs"/>
              </a:rPr>
            </a:br>
            <a:endParaRPr lang="en-US" sz="4600" kern="1200" dirty="0">
              <a:solidFill>
                <a:schemeClr val="tx1"/>
              </a:solidFill>
              <a:latin typeface="+mj-lt"/>
              <a:ea typeface="+mj-ea"/>
              <a:cs typeface="+mj-cs"/>
            </a:endParaRPr>
          </a:p>
        </p:txBody>
      </p:sp>
      <p:sp>
        <p:nvSpPr>
          <p:cNvPr id="615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CCC403EF-F83A-C423-67A3-3B20DE6D16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539483"/>
            <a:ext cx="7214616" cy="37516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333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987F-56A9-8855-202E-369CC98FA746}"/>
              </a:ext>
            </a:extLst>
          </p:cNvPr>
          <p:cNvSpPr>
            <a:spLocks noGrp="1"/>
          </p:cNvSpPr>
          <p:nvPr>
            <p:ph type="title"/>
          </p:nvPr>
        </p:nvSpPr>
        <p:spPr>
          <a:xfrm>
            <a:off x="4654296" y="329184"/>
            <a:ext cx="6894576" cy="1783080"/>
          </a:xfrm>
        </p:spPr>
        <p:txBody>
          <a:bodyPr anchor="b">
            <a:normAutofit/>
          </a:bodyPr>
          <a:lstStyle/>
          <a:p>
            <a:r>
              <a:rPr lang="en-US" sz="5400" dirty="0"/>
              <a:t>Conclusion &amp; </a:t>
            </a:r>
            <a:br>
              <a:rPr lang="en-US" sz="5400" dirty="0"/>
            </a:br>
            <a:r>
              <a:rPr lang="en-US" sz="5400" dirty="0"/>
              <a:t>Future Research</a:t>
            </a:r>
          </a:p>
        </p:txBody>
      </p:sp>
      <p:pic>
        <p:nvPicPr>
          <p:cNvPr id="5" name="Picture 4" descr="Back view of an aeroplane">
            <a:extLst>
              <a:ext uri="{FF2B5EF4-FFF2-40B4-BE49-F238E27FC236}">
                <a16:creationId xmlns:a16="http://schemas.microsoft.com/office/drawing/2014/main" id="{5C5E976E-A2A3-0CC2-C568-EE021A0CFBBE}"/>
              </a:ext>
            </a:extLst>
          </p:cNvPr>
          <p:cNvPicPr>
            <a:picLocks noChangeAspect="1"/>
          </p:cNvPicPr>
          <p:nvPr/>
        </p:nvPicPr>
        <p:blipFill rotWithShape="1">
          <a:blip r:embed="rId2"/>
          <a:srcRect l="24352" r="3620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3" name="Content Placeholder 2">
            <a:extLst>
              <a:ext uri="{FF2B5EF4-FFF2-40B4-BE49-F238E27FC236}">
                <a16:creationId xmlns:a16="http://schemas.microsoft.com/office/drawing/2014/main" id="{8E46F3DF-C3E2-35DF-0D00-C0FC40E2A16F}"/>
              </a:ext>
            </a:extLst>
          </p:cNvPr>
          <p:cNvSpPr>
            <a:spLocks noGrp="1"/>
          </p:cNvSpPr>
          <p:nvPr>
            <p:ph idx="1"/>
          </p:nvPr>
        </p:nvSpPr>
        <p:spPr>
          <a:xfrm>
            <a:off x="4654296" y="2706624"/>
            <a:ext cx="6894576" cy="3483864"/>
          </a:xfrm>
        </p:spPr>
        <p:txBody>
          <a:bodyPr>
            <a:normAutofit fontScale="92500" lnSpcReduction="10000"/>
          </a:bodyPr>
          <a:lstStyle/>
          <a:p>
            <a:r>
              <a:rPr lang="en-US" sz="1600" dirty="0">
                <a:latin typeface="Söhne"/>
              </a:rPr>
              <a:t>Hypothesis: </a:t>
            </a:r>
            <a:r>
              <a:rPr lang="en-US" sz="1600" b="0" i="0" dirty="0">
                <a:effectLst/>
                <a:latin typeface="Söhne"/>
              </a:rPr>
              <a:t>The COVID-19 pandemic significantly contributed to an increase in domestic flight delays and cancellations in 2020. It is hypothesized that the widespread global health crisis led to government-imposed travel restrictions, decreased passenger demand, and operational challenges within the aviation industry, collectively resulting in a substantial disruption to domestic air travel during the specified </a:t>
            </a:r>
            <a:r>
              <a:rPr lang="en-US" sz="1600" b="0" i="0">
                <a:effectLst/>
                <a:latin typeface="Söhne"/>
              </a:rPr>
              <a:t>period.</a:t>
            </a:r>
            <a:endParaRPr lang="en-US" sz="1600" b="0" i="0" dirty="0">
              <a:effectLst/>
              <a:latin typeface="Söhne"/>
            </a:endParaRPr>
          </a:p>
          <a:p>
            <a:r>
              <a:rPr lang="en-US" sz="1600" b="1" i="0" dirty="0">
                <a:solidFill>
                  <a:srgbClr val="1D1C1D"/>
                </a:solidFill>
                <a:effectLst/>
                <a:latin typeface="Slack-Lato"/>
              </a:rPr>
              <a:t>Conclusion:</a:t>
            </a:r>
            <a:r>
              <a:rPr lang="en-US" sz="1600" b="0" i="0" dirty="0">
                <a:solidFill>
                  <a:srgbClr val="1D1C1D"/>
                </a:solidFill>
                <a:effectLst/>
                <a:latin typeface="Slack-Lato"/>
              </a:rPr>
              <a:t> </a:t>
            </a:r>
            <a:r>
              <a:rPr lang="en-US" sz="1600" dirty="0">
                <a:solidFill>
                  <a:srgbClr val="1D1C1D"/>
                </a:solidFill>
                <a:latin typeface="Slack-Lato"/>
              </a:rPr>
              <a:t>W</a:t>
            </a:r>
            <a:r>
              <a:rPr lang="en-US" sz="1600" b="0" i="0" dirty="0">
                <a:solidFill>
                  <a:srgbClr val="1D1C1D"/>
                </a:solidFill>
                <a:effectLst/>
                <a:latin typeface="Slack-Lato"/>
              </a:rPr>
              <a:t>e conclude that our initial hypothesis is partially supported by the data. The data indicates that Covid-19 contributed to more domestic flight cancellations. However, the data doesn’t back our hypothesis that the pandemic led to more flight delays. On the contrary, with fewer people traveling during the pandemic, airlines experienced less air traffic and congestion, which likely helped reduced flight delays in 2020.</a:t>
            </a:r>
          </a:p>
          <a:p>
            <a:r>
              <a:rPr lang="en-US" sz="1600" b="1" i="0" dirty="0">
                <a:solidFill>
                  <a:srgbClr val="1D1C1D"/>
                </a:solidFill>
                <a:effectLst/>
                <a:latin typeface="Slack-Lato"/>
              </a:rPr>
              <a:t>Further Research:</a:t>
            </a:r>
            <a:r>
              <a:rPr lang="en-US" sz="1600" b="0" i="0" dirty="0">
                <a:solidFill>
                  <a:srgbClr val="1D1C1D"/>
                </a:solidFill>
                <a:effectLst/>
                <a:latin typeface="Slack-Lato"/>
              </a:rPr>
              <a:t> We could incorporate geographical data and analyze changes in passenger preferences in terms of flight routes before and after the pandemic. There’s also the opportunity to study how local Covid-19 restrictions affected passenger preference and flight routes.</a:t>
            </a:r>
            <a:endParaRPr lang="en-US" sz="2200" dirty="0"/>
          </a:p>
        </p:txBody>
      </p:sp>
    </p:spTree>
    <p:extLst>
      <p:ext uri="{BB962C8B-B14F-4D97-AF65-F5344CB8AC3E}">
        <p14:creationId xmlns:p14="http://schemas.microsoft.com/office/powerpoint/2010/main" val="326022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8A40A-13F6-716E-7FCE-B6B88E80DB3B}"/>
              </a:ext>
            </a:extLst>
          </p:cNvPr>
          <p:cNvSpPr>
            <a:spLocks noGrp="1"/>
          </p:cNvSpPr>
          <p:nvPr>
            <p:ph type="title"/>
          </p:nvPr>
        </p:nvSpPr>
        <p:spPr>
          <a:xfrm>
            <a:off x="841248" y="256032"/>
            <a:ext cx="10506456" cy="1014984"/>
          </a:xfrm>
        </p:spPr>
        <p:txBody>
          <a:bodyPr anchor="b">
            <a:normAutofit/>
          </a:bodyPr>
          <a:lstStyle/>
          <a:p>
            <a:r>
              <a:rPr lang="en-US" u="sng" dirty="0"/>
              <a:t>Questions to Consider</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4" name="Content Placeholder 2">
            <a:extLst>
              <a:ext uri="{FF2B5EF4-FFF2-40B4-BE49-F238E27FC236}">
                <a16:creationId xmlns:a16="http://schemas.microsoft.com/office/drawing/2014/main" id="{2BD96759-CBD1-C3EE-323C-E913424091AC}"/>
              </a:ext>
            </a:extLst>
          </p:cNvPr>
          <p:cNvGraphicFramePr>
            <a:graphicFrameLocks noGrp="1"/>
          </p:cNvGraphicFramePr>
          <p:nvPr>
            <p:ph idx="1"/>
            <p:extLst>
              <p:ext uri="{D42A27DB-BD31-4B8C-83A1-F6EECF244321}">
                <p14:modId xmlns:p14="http://schemas.microsoft.com/office/powerpoint/2010/main" val="280607998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452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77DB0C-C1A2-9DA4-E5FB-6CD226870C01}"/>
              </a:ext>
            </a:extLst>
          </p:cNvPr>
          <p:cNvSpPr>
            <a:spLocks noGrp="1"/>
          </p:cNvSpPr>
          <p:nvPr>
            <p:ph type="title"/>
          </p:nvPr>
        </p:nvSpPr>
        <p:spPr>
          <a:xfrm>
            <a:off x="1314824" y="349320"/>
            <a:ext cx="10053763" cy="3314255"/>
          </a:xfrm>
        </p:spPr>
        <p:txBody>
          <a:bodyPr vert="horz" lIns="91440" tIns="45720" rIns="91440" bIns="45720" rtlCol="0" anchor="b">
            <a:normAutofit/>
          </a:bodyPr>
          <a:lstStyle/>
          <a:p>
            <a:r>
              <a:rPr lang="en-US" sz="4800" b="1" kern="1200" dirty="0">
                <a:solidFill>
                  <a:srgbClr val="FFFFFF"/>
                </a:solidFill>
                <a:latin typeface="+mj-lt"/>
                <a:ea typeface="+mj-ea"/>
                <a:cs typeface="+mj-cs"/>
              </a:rPr>
              <a:t>Which airline dominated the domestic flight market between 2018 – 2022? Why?</a:t>
            </a:r>
          </a:p>
        </p:txBody>
      </p:sp>
      <p:sp>
        <p:nvSpPr>
          <p:cNvPr id="3" name="Text Placeholder 2">
            <a:extLst>
              <a:ext uri="{FF2B5EF4-FFF2-40B4-BE49-F238E27FC236}">
                <a16:creationId xmlns:a16="http://schemas.microsoft.com/office/drawing/2014/main" id="{D4AB6E62-959B-D21C-F5F8-949F46AE17EF}"/>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r>
              <a:rPr lang="en-US" sz="2400" kern="1200" dirty="0">
                <a:solidFill>
                  <a:schemeClr val="accent1">
                    <a:lumMod val="60000"/>
                    <a:lumOff val="40000"/>
                  </a:schemeClr>
                </a:solidFill>
                <a:latin typeface="+mn-lt"/>
                <a:ea typeface="+mn-ea"/>
                <a:cs typeface="+mn-cs"/>
              </a:rPr>
              <a:t>Question 1.</a:t>
            </a:r>
          </a:p>
        </p:txBody>
      </p:sp>
    </p:spTree>
    <p:extLst>
      <p:ext uri="{BB962C8B-B14F-4D97-AF65-F5344CB8AC3E}">
        <p14:creationId xmlns:p14="http://schemas.microsoft.com/office/powerpoint/2010/main" val="414867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E2570-0929-753F-05BB-A1530F20C739}"/>
              </a:ext>
            </a:extLst>
          </p:cNvPr>
          <p:cNvSpPr>
            <a:spLocks noGrp="1"/>
          </p:cNvSpPr>
          <p:nvPr>
            <p:ph type="title"/>
          </p:nvPr>
        </p:nvSpPr>
        <p:spPr>
          <a:xfrm>
            <a:off x="841248" y="334644"/>
            <a:ext cx="10509504" cy="1076914"/>
          </a:xfrm>
        </p:spPr>
        <p:txBody>
          <a:bodyPr anchor="ctr">
            <a:normAutofit/>
          </a:bodyPr>
          <a:lstStyle/>
          <a:p>
            <a:r>
              <a:rPr lang="en-US" sz="4000" u="sng" dirty="0"/>
              <a:t>Total Domestic Flights per Airline (2018-2022)</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Content Placeholder 7">
            <a:extLst>
              <a:ext uri="{FF2B5EF4-FFF2-40B4-BE49-F238E27FC236}">
                <a16:creationId xmlns:a16="http://schemas.microsoft.com/office/drawing/2014/main" id="{5A391230-7577-716C-B362-1C665D2F6A30}"/>
              </a:ext>
            </a:extLst>
          </p:cNvPr>
          <p:cNvGraphicFramePr>
            <a:graphicFrameLocks noGrp="1"/>
          </p:cNvGraphicFramePr>
          <p:nvPr>
            <p:ph idx="1"/>
            <p:extLst>
              <p:ext uri="{D42A27DB-BD31-4B8C-83A1-F6EECF244321}">
                <p14:modId xmlns:p14="http://schemas.microsoft.com/office/powerpoint/2010/main" val="397214261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836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E2570-0929-753F-05BB-A1530F20C739}"/>
              </a:ext>
            </a:extLst>
          </p:cNvPr>
          <p:cNvSpPr>
            <a:spLocks noGrp="1"/>
          </p:cNvSpPr>
          <p:nvPr>
            <p:ph type="title"/>
          </p:nvPr>
        </p:nvSpPr>
        <p:spPr>
          <a:xfrm>
            <a:off x="841248" y="334644"/>
            <a:ext cx="10509504" cy="1076914"/>
          </a:xfrm>
        </p:spPr>
        <p:txBody>
          <a:bodyPr anchor="ctr">
            <a:noAutofit/>
          </a:bodyPr>
          <a:lstStyle/>
          <a:p>
            <a:r>
              <a:rPr lang="en-US" sz="3200" u="sng" dirty="0"/>
              <a:t>Total Domestic Flights per Airline (2018-2022) – Aggregate </a:t>
            </a:r>
          </a:p>
        </p:txBody>
      </p:sp>
      <p:sp>
        <p:nvSpPr>
          <p:cNvPr id="9" name="Rectangle 8">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Rectangle 9">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1" name="Content Placeholder 10">
            <a:extLst>
              <a:ext uri="{FF2B5EF4-FFF2-40B4-BE49-F238E27FC236}">
                <a16:creationId xmlns:a16="http://schemas.microsoft.com/office/drawing/2014/main" id="{F9D14B64-D3DF-C7B3-2537-F557D9B7AFDD}"/>
              </a:ext>
            </a:extLst>
          </p:cNvPr>
          <p:cNvGraphicFramePr>
            <a:graphicFrameLocks noGrp="1"/>
          </p:cNvGraphicFramePr>
          <p:nvPr>
            <p:ph idx="1"/>
            <p:extLst>
              <p:ext uri="{D42A27DB-BD31-4B8C-83A1-F6EECF244321}">
                <p14:modId xmlns:p14="http://schemas.microsoft.com/office/powerpoint/2010/main" val="1980607902"/>
              </p:ext>
            </p:extLst>
          </p:nvPr>
        </p:nvGraphicFramePr>
        <p:xfrm>
          <a:off x="832104" y="1860550"/>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442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D77DB0C-C1A2-9DA4-E5FB-6CD226870C01}"/>
              </a:ext>
            </a:extLst>
          </p:cNvPr>
          <p:cNvSpPr>
            <a:spLocks noGrp="1"/>
          </p:cNvSpPr>
          <p:nvPr>
            <p:ph type="title"/>
          </p:nvPr>
        </p:nvSpPr>
        <p:spPr>
          <a:xfrm>
            <a:off x="1314824" y="349320"/>
            <a:ext cx="10053763" cy="3314255"/>
          </a:xfrm>
        </p:spPr>
        <p:txBody>
          <a:bodyPr vert="horz" lIns="91440" tIns="45720" rIns="91440" bIns="45720" rtlCol="0" anchor="b">
            <a:normAutofit/>
          </a:bodyPr>
          <a:lstStyle/>
          <a:p>
            <a:r>
              <a:rPr lang="en-US" sz="4800" b="1" kern="1200" dirty="0">
                <a:solidFill>
                  <a:srgbClr val="FFFFFF"/>
                </a:solidFill>
                <a:latin typeface="+mj-lt"/>
                <a:ea typeface="+mj-ea"/>
                <a:cs typeface="+mj-cs"/>
              </a:rPr>
              <a:t>What are the trends in domestic flight cancellations between 2020 – 2022? What events contributed to spikes in flight cancellations?</a:t>
            </a:r>
          </a:p>
        </p:txBody>
      </p:sp>
      <p:sp>
        <p:nvSpPr>
          <p:cNvPr id="3" name="Text Placeholder 2">
            <a:extLst>
              <a:ext uri="{FF2B5EF4-FFF2-40B4-BE49-F238E27FC236}">
                <a16:creationId xmlns:a16="http://schemas.microsoft.com/office/drawing/2014/main" id="{D4AB6E62-959B-D21C-F5F8-949F46AE17EF}"/>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r>
              <a:rPr lang="en-US" sz="2400" kern="1200" dirty="0">
                <a:solidFill>
                  <a:schemeClr val="accent1">
                    <a:lumMod val="60000"/>
                    <a:lumOff val="40000"/>
                  </a:schemeClr>
                </a:solidFill>
                <a:latin typeface="+mn-lt"/>
                <a:ea typeface="+mn-ea"/>
                <a:cs typeface="+mn-cs"/>
              </a:rPr>
              <a:t>Question 2.</a:t>
            </a:r>
          </a:p>
        </p:txBody>
      </p:sp>
    </p:spTree>
    <p:extLst>
      <p:ext uri="{BB962C8B-B14F-4D97-AF65-F5344CB8AC3E}">
        <p14:creationId xmlns:p14="http://schemas.microsoft.com/office/powerpoint/2010/main" val="379455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F1DF57E-B18F-D77E-7594-5A14D6A7E957}"/>
              </a:ext>
            </a:extLst>
          </p:cNvPr>
          <p:cNvSpPr>
            <a:spLocks noGrp="1"/>
          </p:cNvSpPr>
          <p:nvPr>
            <p:ph type="title"/>
          </p:nvPr>
        </p:nvSpPr>
        <p:spPr>
          <a:xfrm>
            <a:off x="838200" y="6024339"/>
            <a:ext cx="10515600" cy="646332"/>
          </a:xfrm>
        </p:spPr>
        <p:txBody>
          <a:bodyPr>
            <a:normAutofit/>
          </a:bodyPr>
          <a:lstStyle/>
          <a:p>
            <a:pPr algn="ctr"/>
            <a:r>
              <a:rPr lang="en-US" sz="3200" u="sng" dirty="0"/>
              <a:t>US Flight Cancellations – Heat Map</a:t>
            </a:r>
          </a:p>
        </p:txBody>
      </p:sp>
      <p:sp>
        <p:nvSpPr>
          <p:cNvPr id="2" name="TextBox 1">
            <a:extLst>
              <a:ext uri="{FF2B5EF4-FFF2-40B4-BE49-F238E27FC236}">
                <a16:creationId xmlns:a16="http://schemas.microsoft.com/office/drawing/2014/main" id="{FAD92813-895D-AA5F-5496-EBF1E7C3D68D}"/>
              </a:ext>
            </a:extLst>
          </p:cNvPr>
          <p:cNvSpPr txBox="1"/>
          <p:nvPr/>
        </p:nvSpPr>
        <p:spPr>
          <a:xfrm>
            <a:off x="192210" y="91556"/>
            <a:ext cx="7199190" cy="507831"/>
          </a:xfrm>
          <a:prstGeom prst="rect">
            <a:avLst/>
          </a:prstGeom>
          <a:noFill/>
        </p:spPr>
        <p:txBody>
          <a:bodyPr wrap="square" rtlCol="0">
            <a:spAutoFit/>
          </a:bodyPr>
          <a:lstStyle/>
          <a:p>
            <a:r>
              <a:rPr lang="en-US" sz="1400" b="1" dirty="0">
                <a:solidFill>
                  <a:srgbClr val="0070C0"/>
                </a:solidFill>
              </a:rPr>
              <a:t>*World Health Organization declared COVID-19 a worldwide pandemic on March 11, 2020.</a:t>
            </a:r>
          </a:p>
          <a:p>
            <a:endParaRPr lang="en-US" sz="400" i="1" dirty="0">
              <a:solidFill>
                <a:srgbClr val="0070C0"/>
              </a:solidFill>
            </a:endParaRPr>
          </a:p>
          <a:p>
            <a:r>
              <a:rPr lang="en-US" sz="900" i="1" dirty="0">
                <a:solidFill>
                  <a:srgbClr val="0070C0"/>
                </a:solidFill>
              </a:rPr>
              <a:t>Source: </a:t>
            </a:r>
            <a:r>
              <a:rPr lang="en-US" sz="900" i="1" dirty="0">
                <a:solidFill>
                  <a:srgbClr val="0070C0"/>
                </a:solidFill>
                <a:hlinkClick r:id="rId3"/>
              </a:rPr>
              <a:t>Yale Medicine – Our Pandemic Year – A COVID-19 Timeline</a:t>
            </a:r>
            <a:r>
              <a:rPr lang="en-US" sz="900" i="1" dirty="0">
                <a:solidFill>
                  <a:srgbClr val="0070C0"/>
                </a:solidFill>
              </a:rPr>
              <a:t> </a:t>
            </a:r>
          </a:p>
        </p:txBody>
      </p:sp>
      <p:grpSp>
        <p:nvGrpSpPr>
          <p:cNvPr id="30" name="Group 29">
            <a:extLst>
              <a:ext uri="{FF2B5EF4-FFF2-40B4-BE49-F238E27FC236}">
                <a16:creationId xmlns:a16="http://schemas.microsoft.com/office/drawing/2014/main" id="{87ED4DF3-58DE-35DE-0D88-A9B81A077EAD}"/>
              </a:ext>
            </a:extLst>
          </p:cNvPr>
          <p:cNvGrpSpPr/>
          <p:nvPr/>
        </p:nvGrpSpPr>
        <p:grpSpPr>
          <a:xfrm>
            <a:off x="2383221" y="830220"/>
            <a:ext cx="7422508" cy="5166529"/>
            <a:chOff x="1010506" y="316395"/>
            <a:chExt cx="8743951" cy="6645928"/>
          </a:xfrm>
        </p:grpSpPr>
        <p:grpSp>
          <p:nvGrpSpPr>
            <p:cNvPr id="14" name="Group 13">
              <a:extLst>
                <a:ext uri="{FF2B5EF4-FFF2-40B4-BE49-F238E27FC236}">
                  <a16:creationId xmlns:a16="http://schemas.microsoft.com/office/drawing/2014/main" id="{553CAA64-FC2A-CD7B-F334-9F9D2E903416}"/>
                </a:ext>
              </a:extLst>
            </p:cNvPr>
            <p:cNvGrpSpPr/>
            <p:nvPr/>
          </p:nvGrpSpPr>
          <p:grpSpPr>
            <a:xfrm>
              <a:off x="1010506" y="3050253"/>
              <a:ext cx="8743951" cy="3912070"/>
              <a:chOff x="1669321" y="1819287"/>
              <a:chExt cx="8743951" cy="4535848"/>
            </a:xfrm>
          </p:grpSpPr>
          <p:pic>
            <p:nvPicPr>
              <p:cNvPr id="9" name="Picture 8" descr="A red squares with black text&#10;&#10;Description automatically generated">
                <a:extLst>
                  <a:ext uri="{FF2B5EF4-FFF2-40B4-BE49-F238E27FC236}">
                    <a16:creationId xmlns:a16="http://schemas.microsoft.com/office/drawing/2014/main" id="{6D4D2A90-3002-27C3-8455-BB51BCA5A8F0}"/>
                  </a:ext>
                </a:extLst>
              </p:cNvPr>
              <p:cNvPicPr>
                <a:picLocks noChangeAspect="1"/>
              </p:cNvPicPr>
              <p:nvPr/>
            </p:nvPicPr>
            <p:blipFill>
              <a:blip r:embed="rId4"/>
              <a:stretch>
                <a:fillRect/>
              </a:stretch>
            </p:blipFill>
            <p:spPr>
              <a:xfrm>
                <a:off x="1669321" y="1819287"/>
                <a:ext cx="8743949" cy="1536700"/>
              </a:xfrm>
              <a:prstGeom prst="rect">
                <a:avLst/>
              </a:prstGeom>
              <a:ln>
                <a:solidFill>
                  <a:schemeClr val="tx1"/>
                </a:solidFill>
              </a:ln>
            </p:spPr>
          </p:pic>
          <p:pic>
            <p:nvPicPr>
              <p:cNvPr id="11" name="Picture 10" descr="A red squares with black text&#10;&#10;Description automatically generated">
                <a:extLst>
                  <a:ext uri="{FF2B5EF4-FFF2-40B4-BE49-F238E27FC236}">
                    <a16:creationId xmlns:a16="http://schemas.microsoft.com/office/drawing/2014/main" id="{B8ACD720-248F-6CE0-316B-A9E881789E67}"/>
                  </a:ext>
                </a:extLst>
              </p:cNvPr>
              <p:cNvPicPr>
                <a:picLocks noChangeAspect="1"/>
              </p:cNvPicPr>
              <p:nvPr/>
            </p:nvPicPr>
            <p:blipFill>
              <a:blip r:embed="rId5"/>
              <a:stretch>
                <a:fillRect/>
              </a:stretch>
            </p:blipFill>
            <p:spPr>
              <a:xfrm>
                <a:off x="1669322" y="3384472"/>
                <a:ext cx="8743950" cy="1536700"/>
              </a:xfrm>
              <a:prstGeom prst="rect">
                <a:avLst/>
              </a:prstGeom>
              <a:ln>
                <a:solidFill>
                  <a:schemeClr val="tx1"/>
                </a:solidFill>
              </a:ln>
            </p:spPr>
          </p:pic>
          <p:pic>
            <p:nvPicPr>
              <p:cNvPr id="13" name="Picture 12" descr="A red squares with white text&#10;&#10;Description automatically generated">
                <a:extLst>
                  <a:ext uri="{FF2B5EF4-FFF2-40B4-BE49-F238E27FC236}">
                    <a16:creationId xmlns:a16="http://schemas.microsoft.com/office/drawing/2014/main" id="{C43801BB-229E-1CF6-9CA0-52DA550DCE84}"/>
                  </a:ext>
                </a:extLst>
              </p:cNvPr>
              <p:cNvPicPr>
                <a:picLocks noChangeAspect="1"/>
              </p:cNvPicPr>
              <p:nvPr/>
            </p:nvPicPr>
            <p:blipFill>
              <a:blip r:embed="rId6"/>
              <a:stretch>
                <a:fillRect/>
              </a:stretch>
            </p:blipFill>
            <p:spPr>
              <a:xfrm>
                <a:off x="1669322" y="4916860"/>
                <a:ext cx="8743950" cy="1438275"/>
              </a:xfrm>
              <a:prstGeom prst="rect">
                <a:avLst/>
              </a:prstGeom>
              <a:ln>
                <a:solidFill>
                  <a:schemeClr val="tx1"/>
                </a:solidFill>
              </a:ln>
            </p:spPr>
          </p:pic>
        </p:grpSp>
        <p:pic>
          <p:nvPicPr>
            <p:cNvPr id="5" name="Picture 4">
              <a:extLst>
                <a:ext uri="{FF2B5EF4-FFF2-40B4-BE49-F238E27FC236}">
                  <a16:creationId xmlns:a16="http://schemas.microsoft.com/office/drawing/2014/main" id="{730B4E16-03FE-22D4-4695-D6D9E58F7011}"/>
                </a:ext>
              </a:extLst>
            </p:cNvPr>
            <p:cNvPicPr>
              <a:picLocks noChangeAspect="1"/>
            </p:cNvPicPr>
            <p:nvPr/>
          </p:nvPicPr>
          <p:blipFill>
            <a:blip r:embed="rId7"/>
            <a:stretch>
              <a:fillRect/>
            </a:stretch>
          </p:blipFill>
          <p:spPr>
            <a:xfrm>
              <a:off x="1010506" y="316395"/>
              <a:ext cx="8743949" cy="1287807"/>
            </a:xfrm>
            <a:prstGeom prst="rect">
              <a:avLst/>
            </a:prstGeom>
            <a:ln>
              <a:solidFill>
                <a:schemeClr val="tx1"/>
              </a:solidFill>
            </a:ln>
          </p:spPr>
        </p:pic>
        <p:pic>
          <p:nvPicPr>
            <p:cNvPr id="15" name="Picture 14">
              <a:extLst>
                <a:ext uri="{FF2B5EF4-FFF2-40B4-BE49-F238E27FC236}">
                  <a16:creationId xmlns:a16="http://schemas.microsoft.com/office/drawing/2014/main" id="{796121EA-1F92-7D37-BFB1-F76579F49E36}"/>
                </a:ext>
              </a:extLst>
            </p:cNvPr>
            <p:cNvPicPr>
              <a:picLocks noChangeAspect="1"/>
            </p:cNvPicPr>
            <p:nvPr/>
          </p:nvPicPr>
          <p:blipFill>
            <a:blip r:embed="rId8"/>
            <a:stretch>
              <a:fillRect/>
            </a:stretch>
          </p:blipFill>
          <p:spPr>
            <a:xfrm>
              <a:off x="1010506" y="1658897"/>
              <a:ext cx="8743950" cy="1322906"/>
            </a:xfrm>
            <a:prstGeom prst="rect">
              <a:avLst/>
            </a:prstGeom>
            <a:ln>
              <a:solidFill>
                <a:schemeClr val="tx1"/>
              </a:solidFill>
            </a:ln>
          </p:spPr>
        </p:pic>
      </p:grpSp>
      <p:cxnSp>
        <p:nvCxnSpPr>
          <p:cNvPr id="4" name="Straight Arrow Connector 3">
            <a:extLst>
              <a:ext uri="{FF2B5EF4-FFF2-40B4-BE49-F238E27FC236}">
                <a16:creationId xmlns:a16="http://schemas.microsoft.com/office/drawing/2014/main" id="{3AF4A6DE-BA7B-CC68-408F-F1744CAFDCD4}"/>
              </a:ext>
            </a:extLst>
          </p:cNvPr>
          <p:cNvCxnSpPr>
            <a:cxnSpLocks/>
          </p:cNvCxnSpPr>
          <p:nvPr/>
        </p:nvCxnSpPr>
        <p:spPr>
          <a:xfrm>
            <a:off x="838200" y="653595"/>
            <a:ext cx="3556000" cy="2686505"/>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6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E2570-0929-753F-05BB-A1530F20C739}"/>
              </a:ext>
            </a:extLst>
          </p:cNvPr>
          <p:cNvSpPr>
            <a:spLocks noGrp="1"/>
          </p:cNvSpPr>
          <p:nvPr>
            <p:ph type="title"/>
          </p:nvPr>
        </p:nvSpPr>
        <p:spPr>
          <a:xfrm>
            <a:off x="841248" y="334644"/>
            <a:ext cx="10509504" cy="1076914"/>
          </a:xfrm>
        </p:spPr>
        <p:txBody>
          <a:bodyPr anchor="ctr">
            <a:normAutofit/>
          </a:bodyPr>
          <a:lstStyle/>
          <a:p>
            <a:r>
              <a:rPr lang="en-US" sz="4000" u="sng" dirty="0"/>
              <a:t>Total Flights Cancelled (2018-2022)</a:t>
            </a:r>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9439BF96-D144-EC7E-44C0-653ABC919C9B}"/>
              </a:ext>
            </a:extLst>
          </p:cNvPr>
          <p:cNvGraphicFramePr>
            <a:graphicFrameLocks noGrp="1"/>
          </p:cNvGraphicFramePr>
          <p:nvPr>
            <p:ph idx="1"/>
            <p:extLst>
              <p:ext uri="{D42A27DB-BD31-4B8C-83A1-F6EECF244321}">
                <p14:modId xmlns:p14="http://schemas.microsoft.com/office/powerpoint/2010/main" val="193940396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1224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3156</TotalTime>
  <Words>2359</Words>
  <Application>Microsoft Office PowerPoint</Application>
  <PresentationFormat>Widescreen</PresentationFormat>
  <Paragraphs>518</Paragraphs>
  <Slides>27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Slack-Lato</vt:lpstr>
      <vt:lpstr>Söhne</vt:lpstr>
      <vt:lpstr>Office Theme</vt:lpstr>
      <vt:lpstr>Flight Delays &amp; Cancellations Analysis</vt:lpstr>
      <vt:lpstr>Hypothesis Statement</vt:lpstr>
      <vt:lpstr>Questions to Consider</vt:lpstr>
      <vt:lpstr>Which airline dominated the domestic flight market between 2018 – 2022? Why?</vt:lpstr>
      <vt:lpstr>Total Domestic Flights per Airline (2018-2022)</vt:lpstr>
      <vt:lpstr>Total Domestic Flights per Airline (2018-2022) – Aggregate </vt:lpstr>
      <vt:lpstr>What are the trends in domestic flight cancellations between 2020 – 2022? What events contributed to spikes in flight cancellations?</vt:lpstr>
      <vt:lpstr>US Flight Cancellations – Heat Map</vt:lpstr>
      <vt:lpstr>Total Flights Cancelled (2018-2022)</vt:lpstr>
      <vt:lpstr>Flight Cancellation Reasoning</vt:lpstr>
      <vt:lpstr>Did the pandemic impact the frequency or duration of flight delays?</vt:lpstr>
      <vt:lpstr>2018 Flight Delays (Total Minutes)</vt:lpstr>
      <vt:lpstr>2019 Flight Delays (Total Minutes)</vt:lpstr>
      <vt:lpstr>2020 Flight Delays (Total Minutes)</vt:lpstr>
      <vt:lpstr>2021 Flight Delays  (Total Minutes)</vt:lpstr>
      <vt:lpstr>2022 Flight Delays  (Total Minutes)</vt:lpstr>
      <vt:lpstr>Domestic Flight Delay Groups (2018-2022)</vt:lpstr>
      <vt:lpstr>PowerPoint Presentation</vt:lpstr>
      <vt:lpstr>PowerPoint Presentation</vt:lpstr>
      <vt:lpstr>2022 Delay Groups by Month </vt:lpstr>
      <vt:lpstr>Which airlines experienced frequent delays and cancellations from 2018 – 2022?</vt:lpstr>
      <vt:lpstr>Delay Categories by Airline – 2018  </vt:lpstr>
      <vt:lpstr>Delay Categories by Airline – 2019  </vt:lpstr>
      <vt:lpstr>Delay Categories by Airline – 2020  </vt:lpstr>
      <vt:lpstr>Delay Categories by Airline – 2021  </vt:lpstr>
      <vt:lpstr>Delay Categories by Airline – 2022  </vt:lpstr>
      <vt:lpstr>Conclusion &amp;  Future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Scarlata</dc:creator>
  <cp:lastModifiedBy>Christopher Scarlata</cp:lastModifiedBy>
  <cp:revision>5</cp:revision>
  <cp:lastPrinted>2024-01-12T00:26:29Z</cp:lastPrinted>
  <dcterms:created xsi:type="dcterms:W3CDTF">2024-01-07T04:49:41Z</dcterms:created>
  <dcterms:modified xsi:type="dcterms:W3CDTF">2024-01-12T01:48:33Z</dcterms:modified>
</cp:coreProperties>
</file>