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80" r:id="rId2"/>
    <p:sldId id="303" r:id="rId3"/>
    <p:sldId id="304" r:id="rId4"/>
    <p:sldId id="305" r:id="rId5"/>
    <p:sldId id="306" r:id="rId6"/>
    <p:sldId id="308" r:id="rId7"/>
    <p:sldId id="307" r:id="rId8"/>
    <p:sldId id="309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0EA"/>
    <a:srgbClr val="1F3263"/>
    <a:srgbClr val="1428A0"/>
    <a:srgbClr val="D8B17E"/>
    <a:srgbClr val="F373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864" autoAdjust="0"/>
    <p:restoredTop sz="86845" autoAdjust="0"/>
  </p:normalViewPr>
  <p:slideViewPr>
    <p:cSldViewPr snapToGrid="0">
      <p:cViewPr varScale="1">
        <p:scale>
          <a:sx n="97" d="100"/>
          <a:sy n="97" d="100"/>
        </p:scale>
        <p:origin x="-108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385F7-8558-4E6D-8AA2-70D42E2A68F4}" type="datetimeFigureOut">
              <a:rPr lang="ko-KR" altLang="en-US" smtClean="0"/>
              <a:pPr/>
              <a:t>2018-03-08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ko-KR" altLang="en-US"/>
              <a:t>ㅇ</a:t>
            </a: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D9BD0-71D1-49AF-A795-EA71BC92E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12196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D9BD0-71D1-49AF-A795-EA71BC92E17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2392138"/>
            <a:ext cx="6858000" cy="1117827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48010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E11D-8E1C-4328-AD4E-407F48C41504}" type="datetime1">
              <a:rPr lang="ko-KR" altLang="en-US" smtClean="0"/>
              <a:pPr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C4D8-1F97-46CF-B8C4-20396F786C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4894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6343650"/>
            <a:ext cx="9144000" cy="514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417F41-2593-4181-89A1-96E620B0E731}" type="datetime1">
              <a:rPr lang="ko-KR" altLang="en-US" smtClean="0"/>
              <a:pPr/>
              <a:t>2018-03-08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7A2C4D8-1F97-46CF-B8C4-20396F786C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idx="1" hasCustomPrompt="1"/>
          </p:nvPr>
        </p:nvSpPr>
        <p:spPr>
          <a:xfrm>
            <a:off x="3899646" y="1170000"/>
            <a:ext cx="4615703" cy="446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0050" indent="-400050">
              <a:buFont typeface="+mj-lt"/>
              <a:buAutoNum type="romanUcPeriod"/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618565" y="6351230"/>
            <a:ext cx="7915835" cy="0"/>
          </a:xfrm>
          <a:prstGeom prst="line">
            <a:avLst/>
          </a:prstGeom>
          <a:ln w="19050">
            <a:solidFill>
              <a:srgbClr val="1F3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901575" y="1170000"/>
            <a:ext cx="2347200" cy="5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  <a:latin typeface="+mj-lt"/>
              </a:rPr>
              <a:t>CONTENTS</a:t>
            </a:r>
            <a:endParaRPr lang="ko-KR" altLang="en-US" sz="32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600075" y="282125"/>
            <a:ext cx="7927650" cy="0"/>
          </a:xfrm>
          <a:prstGeom prst="line">
            <a:avLst/>
          </a:prstGeom>
          <a:ln w="19050">
            <a:solidFill>
              <a:srgbClr val="1F3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 userDrawn="1"/>
        </p:nvSpPr>
        <p:spPr>
          <a:xfrm>
            <a:off x="0" y="6343650"/>
            <a:ext cx="9144000" cy="514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 userDrawn="1"/>
        </p:nvSpPr>
        <p:spPr>
          <a:xfrm>
            <a:off x="0" y="0"/>
            <a:ext cx="9144000" cy="962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1809134" y="252301"/>
            <a:ext cx="6706215" cy="71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idx="1"/>
          </p:nvPr>
        </p:nvSpPr>
        <p:spPr>
          <a:xfrm>
            <a:off x="628650" y="1170000"/>
            <a:ext cx="7886700" cy="5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417F41-2593-4181-89A1-96E620B0E731}" type="datetime1">
              <a:rPr lang="ko-KR" altLang="en-US" smtClean="0"/>
              <a:pPr/>
              <a:t>2018-03-08</a:t>
            </a:fld>
            <a:endParaRPr lang="ko-KR" altLang="en-US" dirty="0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7A2C4D8-1F97-46CF-B8C4-20396F786C9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텍스트 개체 틀 17"/>
          <p:cNvSpPr>
            <a:spLocks noGrp="1"/>
          </p:cNvSpPr>
          <p:nvPr>
            <p:ph type="body" sz="quarter" idx="14"/>
          </p:nvPr>
        </p:nvSpPr>
        <p:spPr>
          <a:xfrm>
            <a:off x="618565" y="284399"/>
            <a:ext cx="1094348" cy="676800"/>
          </a:xfrm>
        </p:spPr>
        <p:txBody>
          <a:bodyPr anchor="ctr">
            <a:normAutofit/>
          </a:bodyPr>
          <a:lstStyle>
            <a:lvl1pPr marL="342900" indent="-342900" algn="ctr">
              <a:buFont typeface="+mj-lt"/>
              <a:buNone/>
              <a:defRPr sz="1300" b="1" spc="-150"/>
            </a:lvl1pPr>
            <a:lvl2pPr marL="800089" indent="-342900" algn="just">
              <a:buFont typeface="+mj-lt"/>
              <a:buNone/>
              <a:defRPr/>
            </a:lvl2pPr>
            <a:lvl3pPr marL="1257277" indent="-342900" algn="just">
              <a:buFont typeface="+mj-lt"/>
              <a:buNone/>
              <a:defRPr/>
            </a:lvl3pPr>
            <a:lvl4pPr marL="1600166" indent="-228600" algn="just">
              <a:buFont typeface="+mj-lt"/>
              <a:buNone/>
              <a:defRPr/>
            </a:lvl4pPr>
            <a:lvl5pPr marL="2057355" indent="-228600" algn="just">
              <a:buFont typeface="+mj-lt"/>
              <a:buNone/>
              <a:defRPr/>
            </a:lvl5pPr>
          </a:lstStyle>
          <a:p>
            <a:pPr lvl="0"/>
            <a:endParaRPr lang="ko-KR" altLang="en-US" dirty="0" smtClean="0"/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600075" y="282125"/>
            <a:ext cx="7927650" cy="0"/>
          </a:xfrm>
          <a:prstGeom prst="line">
            <a:avLst/>
          </a:prstGeom>
          <a:ln w="19050">
            <a:solidFill>
              <a:srgbClr val="1F3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618565" y="6351230"/>
            <a:ext cx="7915835" cy="0"/>
          </a:xfrm>
          <a:prstGeom prst="line">
            <a:avLst/>
          </a:prstGeom>
          <a:ln w="19050">
            <a:solidFill>
              <a:srgbClr val="1F3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1942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 userDrawn="1"/>
        </p:nvSpPr>
        <p:spPr>
          <a:xfrm>
            <a:off x="0" y="0"/>
            <a:ext cx="9144000" cy="962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 userDrawn="1"/>
        </p:nvSpPr>
        <p:spPr>
          <a:xfrm>
            <a:off x="0" y="6343650"/>
            <a:ext cx="9144000" cy="514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CD0D70-E6CB-4D62-AF60-D8A64692CA8B}" type="datetime1">
              <a:rPr lang="ko-KR" altLang="en-US" smtClean="0"/>
              <a:pPr/>
              <a:t>2018-03-08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7A2C4D8-1F97-46CF-B8C4-20396F786C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628651" y="1170000"/>
            <a:ext cx="3902528" cy="5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/>
          </p:nvPr>
        </p:nvSpPr>
        <p:spPr>
          <a:xfrm>
            <a:off x="4612822" y="1170000"/>
            <a:ext cx="3902528" cy="5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618565" y="6351230"/>
            <a:ext cx="7915835" cy="0"/>
          </a:xfrm>
          <a:prstGeom prst="line">
            <a:avLst/>
          </a:prstGeom>
          <a:ln w="19050">
            <a:solidFill>
              <a:srgbClr val="1F3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제목 개체 틀 1"/>
          <p:cNvSpPr>
            <a:spLocks noGrp="1"/>
          </p:cNvSpPr>
          <p:nvPr>
            <p:ph type="title"/>
          </p:nvPr>
        </p:nvSpPr>
        <p:spPr>
          <a:xfrm>
            <a:off x="1809134" y="252301"/>
            <a:ext cx="6706215" cy="71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텍스트 개체 틀 17"/>
          <p:cNvSpPr>
            <a:spLocks noGrp="1"/>
          </p:cNvSpPr>
          <p:nvPr>
            <p:ph type="body" sz="quarter" idx="14"/>
          </p:nvPr>
        </p:nvSpPr>
        <p:spPr>
          <a:xfrm>
            <a:off x="618565" y="284399"/>
            <a:ext cx="1094348" cy="676800"/>
          </a:xfrm>
        </p:spPr>
        <p:txBody>
          <a:bodyPr anchor="ctr">
            <a:normAutofit/>
          </a:bodyPr>
          <a:lstStyle>
            <a:lvl1pPr marL="342900" indent="-342900" algn="ctr">
              <a:buFont typeface="+mj-lt"/>
              <a:buNone/>
              <a:defRPr sz="1300" b="1" spc="-150"/>
            </a:lvl1pPr>
            <a:lvl2pPr marL="800089" indent="-342900" algn="just">
              <a:buFont typeface="+mj-lt"/>
              <a:buNone/>
              <a:defRPr/>
            </a:lvl2pPr>
            <a:lvl3pPr marL="1257277" indent="-342900" algn="just">
              <a:buFont typeface="+mj-lt"/>
              <a:buNone/>
              <a:defRPr/>
            </a:lvl3pPr>
            <a:lvl4pPr marL="1600166" indent="-228600" algn="just">
              <a:buFont typeface="+mj-lt"/>
              <a:buNone/>
              <a:defRPr/>
            </a:lvl4pPr>
            <a:lvl5pPr marL="2057355" indent="-228600" algn="just">
              <a:buFont typeface="+mj-lt"/>
              <a:buNone/>
              <a:defRPr/>
            </a:lvl5pPr>
          </a:lstStyle>
          <a:p>
            <a:pPr lvl="0"/>
            <a:endParaRPr lang="ko-KR" altLang="en-US" dirty="0" smtClean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600075" y="282125"/>
            <a:ext cx="7927650" cy="0"/>
          </a:xfrm>
          <a:prstGeom prst="line">
            <a:avLst/>
          </a:prstGeom>
          <a:ln w="19050">
            <a:solidFill>
              <a:srgbClr val="1F3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8646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 userDrawn="1"/>
        </p:nvSpPr>
        <p:spPr>
          <a:xfrm>
            <a:off x="0" y="0"/>
            <a:ext cx="9144000" cy="962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0" y="6343650"/>
            <a:ext cx="9144000" cy="514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66E22F5-71D8-496A-B05D-28E125F09A39}" type="datetime1">
              <a:rPr lang="ko-KR" altLang="en-US" smtClean="0"/>
              <a:pPr/>
              <a:t>2018-03-08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7A2C4D8-1F97-46CF-B8C4-20396F786C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628650" y="1170000"/>
            <a:ext cx="7886700" cy="2512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/>
          </p:nvPr>
        </p:nvSpPr>
        <p:spPr>
          <a:xfrm>
            <a:off x="628650" y="3763175"/>
            <a:ext cx="7886700" cy="2512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618565" y="6351230"/>
            <a:ext cx="7915835" cy="0"/>
          </a:xfrm>
          <a:prstGeom prst="line">
            <a:avLst/>
          </a:prstGeom>
          <a:ln w="19050">
            <a:solidFill>
              <a:srgbClr val="1F3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/>
          </p:nvPr>
        </p:nvSpPr>
        <p:spPr>
          <a:xfrm>
            <a:off x="1809134" y="252301"/>
            <a:ext cx="6706215" cy="71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텍스트 개체 틀 17"/>
          <p:cNvSpPr>
            <a:spLocks noGrp="1"/>
          </p:cNvSpPr>
          <p:nvPr>
            <p:ph type="body" sz="quarter" idx="14"/>
          </p:nvPr>
        </p:nvSpPr>
        <p:spPr>
          <a:xfrm>
            <a:off x="618565" y="284399"/>
            <a:ext cx="1094348" cy="676800"/>
          </a:xfrm>
        </p:spPr>
        <p:txBody>
          <a:bodyPr anchor="ctr">
            <a:normAutofit/>
          </a:bodyPr>
          <a:lstStyle>
            <a:lvl1pPr marL="342900" indent="-342900" algn="ctr">
              <a:buFont typeface="+mj-lt"/>
              <a:buNone/>
              <a:defRPr sz="1300" b="1" spc="-150"/>
            </a:lvl1pPr>
            <a:lvl2pPr marL="800089" indent="-342900" algn="just">
              <a:buFont typeface="+mj-lt"/>
              <a:buNone/>
              <a:defRPr/>
            </a:lvl2pPr>
            <a:lvl3pPr marL="1257277" indent="-342900" algn="just">
              <a:buFont typeface="+mj-lt"/>
              <a:buNone/>
              <a:defRPr/>
            </a:lvl3pPr>
            <a:lvl4pPr marL="1600166" indent="-228600" algn="just">
              <a:buFont typeface="+mj-lt"/>
              <a:buNone/>
              <a:defRPr/>
            </a:lvl4pPr>
            <a:lvl5pPr marL="2057355" indent="-228600" algn="just">
              <a:buFont typeface="+mj-lt"/>
              <a:buNone/>
              <a:defRPr/>
            </a:lvl5pPr>
          </a:lstStyle>
          <a:p>
            <a:pPr lvl="0"/>
            <a:endParaRPr lang="ko-KR" altLang="en-US" dirty="0" smtClean="0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600075" y="282125"/>
            <a:ext cx="7927650" cy="0"/>
          </a:xfrm>
          <a:prstGeom prst="line">
            <a:avLst/>
          </a:prstGeom>
          <a:ln w="19050">
            <a:solidFill>
              <a:srgbClr val="1F3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3290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96691" y="273603"/>
            <a:ext cx="6706800" cy="748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168093"/>
            <a:ext cx="7886700" cy="5131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417F41-2593-4181-89A1-96E620B0E731}" type="datetime1">
              <a:rPr lang="ko-KR" altLang="en-US" smtClean="0"/>
              <a:pPr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7A2C4D8-1F97-46CF-B8C4-20396F786C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7001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2" r:id="rId2"/>
    <p:sldLayoutId id="2147483679" r:id="rId3"/>
    <p:sldLayoutId id="2147483680" r:id="rId4"/>
    <p:sldLayoutId id="2147483681" r:id="rId5"/>
  </p:sldLayoutIdLst>
  <p:hf hdr="0" ftr="0" dt="0"/>
  <p:txStyles>
    <p:titleStyle>
      <a:lvl1pPr algn="ctr" defTabSz="914377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함초롬바탕" panose="02030604000101010101" pitchFamily="18" charset="-127"/>
        <a:buChar char="‐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함초롬돋움" panose="020B0604000101010101" pitchFamily="50" charset="-127"/>
        <a:buChar char="·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5" indent="0" algn="l" defTabSz="914377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C4D8-1F97-46CF-B8C4-20396F786C94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899646" y="1170000"/>
            <a:ext cx="5008380" cy="4468800"/>
          </a:xfrm>
        </p:spPr>
        <p:txBody>
          <a:bodyPr/>
          <a:lstStyle/>
          <a:p>
            <a:r>
              <a:rPr lang="en-US" altLang="ko-KR" dirty="0" smtClean="0"/>
              <a:t>ELM (Extreme Learning Machine)</a:t>
            </a:r>
          </a:p>
          <a:p>
            <a:r>
              <a:rPr lang="en-US" altLang="ko-KR" dirty="0" smtClean="0"/>
              <a:t>ELCNN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0550" y="252301"/>
            <a:ext cx="7924799" cy="7129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ELM (Extreme Learning Machine)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C4D8-1F97-46CF-B8C4-20396F786C9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6" name="슬라이드 번호 개체 틀 3"/>
          <p:cNvSpPr txBox="1">
            <a:spLocks/>
          </p:cNvSpPr>
          <p:nvPr/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A2C4D8-1F97-46CF-B8C4-20396F786C9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604" y="1233739"/>
            <a:ext cx="39719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8378" y="1087654"/>
            <a:ext cx="4271184" cy="3378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83459" y="3106993"/>
            <a:ext cx="409021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</a:rPr>
              <a:t>ELM </a:t>
            </a:r>
            <a:r>
              <a:rPr lang="ko-KR" altLang="en-US" sz="1200" dirty="0" smtClean="0">
                <a:solidFill>
                  <a:srgbClr val="7030A0"/>
                </a:solidFill>
              </a:rPr>
              <a:t>이라는 기법은 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Pseudo Inverse </a:t>
            </a:r>
            <a:r>
              <a:rPr lang="ko-KR" altLang="en-US" sz="1200" dirty="0" smtClean="0">
                <a:solidFill>
                  <a:srgbClr val="7030A0"/>
                </a:solidFill>
              </a:rPr>
              <a:t>를 이용하여 구하고자 하는 값의 근사치를 계산하는 방식이다</a:t>
            </a:r>
            <a:r>
              <a:rPr lang="en-US" altLang="ko-KR" sz="1200" dirty="0" smtClean="0">
                <a:solidFill>
                  <a:srgbClr val="7030A0"/>
                </a:solidFill>
              </a:rPr>
              <a:t>.</a:t>
            </a: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우측의 수식을 우리가 </a:t>
            </a:r>
            <a:r>
              <a:rPr lang="en-US" altLang="ko-KR" sz="1200" dirty="0" smtClean="0">
                <a:solidFill>
                  <a:srgbClr val="7030A0"/>
                </a:solidFill>
              </a:rPr>
              <a:t>CNN </a:t>
            </a:r>
            <a:r>
              <a:rPr lang="ko-KR" altLang="en-US" sz="1200" dirty="0" smtClean="0">
                <a:solidFill>
                  <a:srgbClr val="7030A0"/>
                </a:solidFill>
              </a:rPr>
              <a:t>에서 사용하는 </a:t>
            </a:r>
            <a:r>
              <a:rPr lang="en-US" altLang="ko-KR" sz="1200" dirty="0" smtClean="0">
                <a:solidFill>
                  <a:srgbClr val="7030A0"/>
                </a:solidFill>
              </a:rPr>
              <a:t>“Y = WX” </a:t>
            </a:r>
            <a:r>
              <a:rPr lang="ko-KR" altLang="en-US" sz="1200" dirty="0" smtClean="0">
                <a:solidFill>
                  <a:srgbClr val="7030A0"/>
                </a:solidFill>
              </a:rPr>
              <a:t>로 바꿔서 생각을 해보면 이해가 쉽다</a:t>
            </a:r>
            <a:r>
              <a:rPr lang="en-US" altLang="ko-KR" sz="1200" dirty="0" smtClean="0">
                <a:solidFill>
                  <a:srgbClr val="7030A0"/>
                </a:solidFill>
              </a:rPr>
              <a:t>.</a:t>
            </a: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우리는 보통 </a:t>
            </a:r>
            <a:r>
              <a:rPr lang="en-US" altLang="ko-KR" sz="1200" dirty="0" smtClean="0">
                <a:solidFill>
                  <a:srgbClr val="7030A0"/>
                </a:solidFill>
              </a:rPr>
              <a:t>Gradient decent </a:t>
            </a:r>
            <a:r>
              <a:rPr lang="ko-KR" altLang="en-US" sz="1200" dirty="0" smtClean="0">
                <a:solidFill>
                  <a:srgbClr val="7030A0"/>
                </a:solidFill>
              </a:rPr>
              <a:t>를 이용하여 </a:t>
            </a:r>
            <a:r>
              <a:rPr lang="en-US" altLang="ko-KR" sz="1200" dirty="0" smtClean="0">
                <a:solidFill>
                  <a:srgbClr val="7030A0"/>
                </a:solidFill>
              </a:rPr>
              <a:t>W </a:t>
            </a:r>
            <a:r>
              <a:rPr lang="ko-KR" altLang="en-US" sz="1200" dirty="0" smtClean="0">
                <a:solidFill>
                  <a:srgbClr val="7030A0"/>
                </a:solidFill>
              </a:rPr>
              <a:t>값을 구하게 된다</a:t>
            </a:r>
            <a:r>
              <a:rPr lang="en-US" altLang="ko-KR" sz="1200" dirty="0" smtClean="0">
                <a:solidFill>
                  <a:srgbClr val="7030A0"/>
                </a:solidFill>
              </a:rPr>
              <a:t>.</a:t>
            </a: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하지만  </a:t>
            </a:r>
            <a:r>
              <a:rPr lang="en-US" altLang="ko-KR" sz="1200" dirty="0" smtClean="0">
                <a:solidFill>
                  <a:srgbClr val="7030A0"/>
                </a:solidFill>
              </a:rPr>
              <a:t>Pseudo Inverse </a:t>
            </a:r>
            <a:r>
              <a:rPr lang="ko-KR" altLang="en-US" sz="1200" dirty="0" smtClean="0">
                <a:solidFill>
                  <a:srgbClr val="7030A0"/>
                </a:solidFill>
              </a:rPr>
              <a:t>를 이용하여 </a:t>
            </a:r>
            <a:r>
              <a:rPr lang="en-US" altLang="ko-KR" sz="1200" dirty="0" smtClean="0">
                <a:solidFill>
                  <a:srgbClr val="7030A0"/>
                </a:solidFill>
              </a:rPr>
              <a:t>W = Y</a:t>
            </a:r>
            <a:r>
              <a:rPr lang="en-US" altLang="ko-KR" sz="1200" baseline="30000" dirty="0" smtClean="0">
                <a:solidFill>
                  <a:srgbClr val="7030A0"/>
                </a:solidFill>
              </a:rPr>
              <a:t>+</a:t>
            </a:r>
            <a:r>
              <a:rPr lang="en-US" altLang="ko-KR" sz="1200" dirty="0" smtClean="0">
                <a:solidFill>
                  <a:srgbClr val="7030A0"/>
                </a:solidFill>
              </a:rPr>
              <a:t> X </a:t>
            </a:r>
            <a:r>
              <a:rPr lang="ko-KR" altLang="en-US" sz="1200" dirty="0" smtClean="0">
                <a:solidFill>
                  <a:srgbClr val="7030A0"/>
                </a:solidFill>
              </a:rPr>
              <a:t>로 </a:t>
            </a:r>
            <a:r>
              <a:rPr lang="en-US" altLang="ko-KR" sz="1200" dirty="0" smtClean="0">
                <a:solidFill>
                  <a:srgbClr val="7030A0"/>
                </a:solidFill>
              </a:rPr>
              <a:t>Matrix </a:t>
            </a:r>
            <a:r>
              <a:rPr lang="ko-KR" altLang="en-US" sz="1200" dirty="0" smtClean="0">
                <a:solidFill>
                  <a:srgbClr val="7030A0"/>
                </a:solidFill>
              </a:rPr>
              <a:t>연산을 하게 될 경우 </a:t>
            </a:r>
            <a:r>
              <a:rPr lang="en-US" altLang="ko-KR" sz="1200" dirty="0" smtClean="0">
                <a:solidFill>
                  <a:srgbClr val="7030A0"/>
                </a:solidFill>
              </a:rPr>
              <a:t>Y(label), X (</a:t>
            </a:r>
            <a:r>
              <a:rPr lang="ko-KR" altLang="en-US" sz="1200" dirty="0" smtClean="0">
                <a:solidFill>
                  <a:srgbClr val="7030A0"/>
                </a:solidFill>
              </a:rPr>
              <a:t>입력 이미지</a:t>
            </a:r>
            <a:r>
              <a:rPr lang="en-US" altLang="ko-KR" sz="1200" dirty="0" smtClean="0">
                <a:solidFill>
                  <a:srgbClr val="7030A0"/>
                </a:solidFill>
              </a:rPr>
              <a:t>) </a:t>
            </a:r>
            <a:r>
              <a:rPr lang="ko-KR" altLang="en-US" sz="1200" dirty="0" smtClean="0">
                <a:solidFill>
                  <a:srgbClr val="7030A0"/>
                </a:solidFill>
              </a:rPr>
              <a:t>가 정해져 있기 때문에 쉽게 </a:t>
            </a:r>
            <a:r>
              <a:rPr lang="en-US" altLang="ko-KR" sz="1200" dirty="0" smtClean="0">
                <a:solidFill>
                  <a:srgbClr val="7030A0"/>
                </a:solidFill>
              </a:rPr>
              <a:t>W </a:t>
            </a:r>
            <a:r>
              <a:rPr lang="ko-KR" altLang="en-US" sz="1200" dirty="0" smtClean="0">
                <a:solidFill>
                  <a:srgbClr val="7030A0"/>
                </a:solidFill>
              </a:rPr>
              <a:t>의 값을 구할 수 있다</a:t>
            </a:r>
            <a:r>
              <a:rPr lang="en-US" altLang="ko-KR" sz="1200" dirty="0" smtClean="0">
                <a:solidFill>
                  <a:srgbClr val="7030A0"/>
                </a:solidFill>
              </a:rPr>
              <a:t>. </a:t>
            </a:r>
            <a:endParaRPr lang="ko-KR" altLang="en-US" sz="1200" baseline="30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0550" y="252301"/>
            <a:ext cx="7924799" cy="7129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ELM (Extreme Learning Machine)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C4D8-1F97-46CF-B8C4-20396F786C9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6" name="슬라이드 번호 개체 틀 3"/>
          <p:cNvSpPr txBox="1">
            <a:spLocks/>
          </p:cNvSpPr>
          <p:nvPr/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A2C4D8-1F97-46CF-B8C4-20396F786C9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502" y="1182504"/>
            <a:ext cx="40481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73834" y="4223519"/>
            <a:ext cx="40902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실제 논문에서도 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Pseudo Inverse </a:t>
            </a:r>
            <a:r>
              <a:rPr lang="ko-KR" altLang="en-US" sz="1200" dirty="0" smtClean="0">
                <a:solidFill>
                  <a:srgbClr val="7030A0"/>
                </a:solidFill>
              </a:rPr>
              <a:t>를 이용하여 </a:t>
            </a:r>
            <a:r>
              <a:rPr lang="en-US" altLang="ko-KR" sz="1200" dirty="0" smtClean="0">
                <a:solidFill>
                  <a:srgbClr val="7030A0"/>
                </a:solidFill>
              </a:rPr>
              <a:t>B(weight)</a:t>
            </a:r>
            <a:r>
              <a:rPr lang="ko-KR" altLang="en-US" sz="1200" dirty="0" smtClean="0">
                <a:solidFill>
                  <a:srgbClr val="7030A0"/>
                </a:solidFill>
              </a:rPr>
              <a:t>를 구하고 있다</a:t>
            </a:r>
            <a:r>
              <a:rPr lang="en-US" altLang="ko-KR" sz="1200" dirty="0" smtClean="0">
                <a:solidFill>
                  <a:srgbClr val="7030A0"/>
                </a:solidFill>
              </a:rPr>
              <a:t>.</a:t>
            </a: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여기까지는 특별한 것이 없다</a:t>
            </a:r>
            <a:r>
              <a:rPr lang="en-US" altLang="ko-KR" sz="1200" dirty="0" smtClean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3112" y="1198195"/>
            <a:ext cx="39624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5101389" y="1414914"/>
            <a:ext cx="2483318" cy="250257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41507" y="2233061"/>
            <a:ext cx="2319689" cy="250257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979343" y="1973179"/>
            <a:ext cx="885525" cy="250257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34078" y="4493026"/>
            <a:ext cx="4090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</a:rPr>
              <a:t>ELM layer </a:t>
            </a:r>
            <a:r>
              <a:rPr lang="ko-KR" altLang="en-US" sz="1200" dirty="0" smtClean="0">
                <a:solidFill>
                  <a:srgbClr val="7030A0"/>
                </a:solidFill>
              </a:rPr>
              <a:t>에서 </a:t>
            </a:r>
            <a:r>
              <a:rPr lang="en-US" altLang="ko-KR" sz="1200" dirty="0" smtClean="0">
                <a:solidFill>
                  <a:srgbClr val="7030A0"/>
                </a:solidFill>
              </a:rPr>
              <a:t>pseudo inverse </a:t>
            </a:r>
            <a:r>
              <a:rPr lang="ko-KR" altLang="en-US" sz="1200" dirty="0" smtClean="0">
                <a:solidFill>
                  <a:srgbClr val="7030A0"/>
                </a:solidFill>
              </a:rPr>
              <a:t>를 이용해 구할 </a:t>
            </a:r>
            <a:r>
              <a:rPr lang="en-US" altLang="ko-KR" sz="1200" dirty="0" smtClean="0">
                <a:solidFill>
                  <a:srgbClr val="7030A0"/>
                </a:solidFill>
              </a:rPr>
              <a:t>w </a:t>
            </a:r>
            <a:r>
              <a:rPr lang="ko-KR" altLang="en-US" sz="1200" dirty="0" smtClean="0">
                <a:solidFill>
                  <a:srgbClr val="7030A0"/>
                </a:solidFill>
              </a:rPr>
              <a:t>를 포함해 모든 </a:t>
            </a:r>
            <a:r>
              <a:rPr lang="en-US" altLang="ko-KR" sz="1200" dirty="0" smtClean="0">
                <a:solidFill>
                  <a:srgbClr val="7030A0"/>
                </a:solidFill>
              </a:rPr>
              <a:t>w </a:t>
            </a:r>
            <a:r>
              <a:rPr lang="ko-KR" altLang="en-US" sz="1200" dirty="0" smtClean="0">
                <a:solidFill>
                  <a:srgbClr val="7030A0"/>
                </a:solidFill>
              </a:rPr>
              <a:t>값을 랜덤 값으로 사용한다</a:t>
            </a:r>
            <a:r>
              <a:rPr lang="en-US" altLang="ko-KR" sz="1200" dirty="0" smtClean="0">
                <a:solidFill>
                  <a:srgbClr val="7030A0"/>
                </a:solidFill>
              </a:rPr>
              <a:t>.</a:t>
            </a: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심지어 </a:t>
            </a:r>
            <a:r>
              <a:rPr lang="en-US" altLang="ko-KR" sz="1200" dirty="0" smtClean="0">
                <a:solidFill>
                  <a:srgbClr val="7030A0"/>
                </a:solidFill>
              </a:rPr>
              <a:t>ELCNN (ELM + CNN) </a:t>
            </a:r>
            <a:r>
              <a:rPr lang="ko-KR" altLang="en-US" sz="1200" dirty="0" smtClean="0">
                <a:solidFill>
                  <a:srgbClr val="7030A0"/>
                </a:solidFill>
              </a:rPr>
              <a:t>에서도 </a:t>
            </a:r>
            <a:r>
              <a:rPr lang="en-US" altLang="ko-KR" sz="1200" dirty="0" smtClean="0">
                <a:solidFill>
                  <a:srgbClr val="7030A0"/>
                </a:solidFill>
              </a:rPr>
              <a:t>convolution layer </a:t>
            </a:r>
            <a:r>
              <a:rPr lang="ko-KR" altLang="en-US" sz="1200" dirty="0" smtClean="0">
                <a:solidFill>
                  <a:srgbClr val="7030A0"/>
                </a:solidFill>
              </a:rPr>
              <a:t>를 </a:t>
            </a:r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포함해 모든 </a:t>
            </a:r>
            <a:r>
              <a:rPr lang="en-US" altLang="ko-KR" sz="1200" dirty="0" smtClean="0">
                <a:solidFill>
                  <a:srgbClr val="7030A0"/>
                </a:solidFill>
              </a:rPr>
              <a:t>w </a:t>
            </a:r>
            <a:r>
              <a:rPr lang="ko-KR" altLang="en-US" sz="1200" dirty="0" smtClean="0">
                <a:solidFill>
                  <a:srgbClr val="7030A0"/>
                </a:solidFill>
              </a:rPr>
              <a:t>값을 임의로 설정된 값을 사용한다</a:t>
            </a:r>
            <a:r>
              <a:rPr lang="en-US" altLang="ko-KR" sz="1200" dirty="0" smtClean="0">
                <a:solidFill>
                  <a:srgbClr val="7030A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0550" y="252301"/>
            <a:ext cx="7924799" cy="7129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ELM (Extreme Learning Machine)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C4D8-1F97-46CF-B8C4-20396F786C9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6" name="슬라이드 번호 개체 틀 3"/>
          <p:cNvSpPr txBox="1">
            <a:spLocks/>
          </p:cNvSpPr>
          <p:nvPr/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A2C4D8-1F97-46CF-B8C4-20396F786C9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708" y="1217044"/>
            <a:ext cx="3966659" cy="280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0999" y="1194736"/>
            <a:ext cx="4833002" cy="3146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67955" y="4367898"/>
            <a:ext cx="4044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</a:rPr>
              <a:t>MNIST </a:t>
            </a:r>
            <a:r>
              <a:rPr lang="ko-KR" altLang="en-US" sz="1200" dirty="0" smtClean="0">
                <a:solidFill>
                  <a:srgbClr val="7030A0"/>
                </a:solidFill>
              </a:rPr>
              <a:t>예제를 사용하였고</a:t>
            </a:r>
            <a:r>
              <a:rPr lang="en-US" altLang="ko-KR" sz="1200" dirty="0" smtClean="0">
                <a:solidFill>
                  <a:srgbClr val="7030A0"/>
                </a:solidFill>
              </a:rPr>
              <a:t>,</a:t>
            </a: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위와 같이 간단한 </a:t>
            </a:r>
            <a:r>
              <a:rPr lang="en-US" altLang="ko-KR" sz="1200" dirty="0" smtClean="0">
                <a:solidFill>
                  <a:srgbClr val="7030A0"/>
                </a:solidFill>
              </a:rPr>
              <a:t>CNN </a:t>
            </a:r>
            <a:r>
              <a:rPr lang="ko-KR" altLang="en-US" sz="1200" dirty="0" smtClean="0">
                <a:solidFill>
                  <a:srgbClr val="7030A0"/>
                </a:solidFill>
              </a:rPr>
              <a:t>네트워크 구성 후 </a:t>
            </a:r>
            <a:r>
              <a:rPr lang="en-US" altLang="ko-KR" sz="1200" dirty="0" smtClean="0">
                <a:solidFill>
                  <a:srgbClr val="7030A0"/>
                </a:solidFill>
              </a:rPr>
              <a:t>Convolution </a:t>
            </a:r>
            <a:r>
              <a:rPr lang="ko-KR" altLang="en-US" sz="1200" dirty="0" smtClean="0">
                <a:solidFill>
                  <a:srgbClr val="7030A0"/>
                </a:solidFill>
              </a:rPr>
              <a:t>마지막 계층과 </a:t>
            </a:r>
            <a:r>
              <a:rPr lang="en-US" altLang="ko-KR" sz="1200" dirty="0" smtClean="0">
                <a:solidFill>
                  <a:srgbClr val="7030A0"/>
                </a:solidFill>
              </a:rPr>
              <a:t>FC2 </a:t>
            </a:r>
            <a:r>
              <a:rPr lang="ko-KR" altLang="en-US" sz="1200" dirty="0" smtClean="0">
                <a:solidFill>
                  <a:srgbClr val="7030A0"/>
                </a:solidFill>
              </a:rPr>
              <a:t>사이에 </a:t>
            </a:r>
            <a:r>
              <a:rPr lang="en-US" altLang="ko-KR" sz="1200" dirty="0" smtClean="0">
                <a:solidFill>
                  <a:srgbClr val="7030A0"/>
                </a:solidFill>
              </a:rPr>
              <a:t>ELM </a:t>
            </a:r>
            <a:r>
              <a:rPr lang="ko-KR" altLang="en-US" sz="1200" dirty="0" smtClean="0">
                <a:solidFill>
                  <a:srgbClr val="7030A0"/>
                </a:solidFill>
              </a:rPr>
              <a:t>을 추가해 </a:t>
            </a:r>
            <a:r>
              <a:rPr lang="en-US" altLang="ko-KR" sz="1200" dirty="0" smtClean="0">
                <a:solidFill>
                  <a:srgbClr val="7030A0"/>
                </a:solidFill>
              </a:rPr>
              <a:t>pseudo Inverse  </a:t>
            </a:r>
            <a:r>
              <a:rPr lang="ko-KR" altLang="en-US" sz="1200" dirty="0" smtClean="0">
                <a:solidFill>
                  <a:srgbClr val="7030A0"/>
                </a:solidFill>
              </a:rPr>
              <a:t>방식으로</a:t>
            </a:r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en-US" altLang="ko-KR" sz="1200" dirty="0" smtClean="0">
                <a:solidFill>
                  <a:srgbClr val="7030A0"/>
                </a:solidFill>
              </a:rPr>
              <a:t>W(weight) </a:t>
            </a:r>
            <a:r>
              <a:rPr lang="ko-KR" altLang="en-US" sz="1200" dirty="0" smtClean="0">
                <a:solidFill>
                  <a:srgbClr val="7030A0"/>
                </a:solidFill>
              </a:rPr>
              <a:t>값을 구해보면</a:t>
            </a:r>
            <a:r>
              <a:rPr lang="en-US" altLang="ko-KR" sz="1200" dirty="0" smtClean="0">
                <a:solidFill>
                  <a:srgbClr val="7030A0"/>
                </a:solidFill>
              </a:rPr>
              <a:t>,</a:t>
            </a: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약 </a:t>
            </a:r>
            <a:r>
              <a:rPr lang="en-US" altLang="ko-KR" sz="1200" dirty="0" smtClean="0">
                <a:solidFill>
                  <a:srgbClr val="7030A0"/>
                </a:solidFill>
              </a:rPr>
              <a:t>230 </a:t>
            </a:r>
            <a:r>
              <a:rPr lang="ko-KR" altLang="en-US" sz="1200" dirty="0" smtClean="0">
                <a:solidFill>
                  <a:srgbClr val="7030A0"/>
                </a:solidFill>
              </a:rPr>
              <a:t>초 만에 </a:t>
            </a:r>
            <a:r>
              <a:rPr lang="en-US" altLang="ko-KR" sz="1200" dirty="0" smtClean="0">
                <a:solidFill>
                  <a:srgbClr val="7030A0"/>
                </a:solidFill>
              </a:rPr>
              <a:t>Accuracy = 99% </a:t>
            </a:r>
            <a:r>
              <a:rPr lang="ko-KR" altLang="en-US" sz="1200" dirty="0" smtClean="0">
                <a:solidFill>
                  <a:srgbClr val="7030A0"/>
                </a:solidFill>
              </a:rPr>
              <a:t>라는 놀라운 결과가 나온다</a:t>
            </a:r>
            <a:r>
              <a:rPr lang="en-US" altLang="ko-KR" sz="1200" dirty="0" smtClean="0">
                <a:solidFill>
                  <a:srgbClr val="7030A0"/>
                </a:solidFill>
              </a:rPr>
              <a:t>.</a:t>
            </a:r>
          </a:p>
          <a:p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하지만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ELCNN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저자는 이것에 너무 집착한 나머지 큰 실수를 한다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1455" y="4709652"/>
            <a:ext cx="4093151" cy="111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0550" y="252301"/>
            <a:ext cx="7924799" cy="7129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ELCNN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C4D8-1F97-46CF-B8C4-20396F786C9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6" name="슬라이드 번호 개체 틀 3"/>
          <p:cNvSpPr txBox="1">
            <a:spLocks/>
          </p:cNvSpPr>
          <p:nvPr/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A2C4D8-1F97-46CF-B8C4-20396F786C9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488" y="1015795"/>
            <a:ext cx="38862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621162" y="1130709"/>
            <a:ext cx="40902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7030A0"/>
                </a:solidFill>
              </a:rPr>
              <a:t>Backpropagation</a:t>
            </a:r>
            <a:r>
              <a:rPr lang="en-US" altLang="ko-KR" sz="1200" dirty="0" smtClean="0">
                <a:solidFill>
                  <a:srgbClr val="7030A0"/>
                </a:solidFill>
              </a:rPr>
              <a:t> </a:t>
            </a:r>
            <a:r>
              <a:rPr lang="ko-KR" altLang="en-US" sz="1200" dirty="0" smtClean="0">
                <a:solidFill>
                  <a:srgbClr val="7030A0"/>
                </a:solidFill>
              </a:rPr>
              <a:t>의 값을 이용한다고 되어 있고</a:t>
            </a:r>
            <a:r>
              <a:rPr lang="en-US" altLang="ko-KR" sz="1200" dirty="0" smtClean="0">
                <a:solidFill>
                  <a:srgbClr val="7030A0"/>
                </a:solidFill>
              </a:rPr>
              <a:t>,</a:t>
            </a: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그 결과를 </a:t>
            </a:r>
            <a:r>
              <a:rPr lang="en-US" altLang="ko-KR" sz="1200" dirty="0" smtClean="0">
                <a:solidFill>
                  <a:srgbClr val="7030A0"/>
                </a:solidFill>
              </a:rPr>
              <a:t>ELM </a:t>
            </a:r>
            <a:r>
              <a:rPr lang="ko-KR" altLang="en-US" sz="1200" dirty="0" smtClean="0">
                <a:solidFill>
                  <a:srgbClr val="7030A0"/>
                </a:solidFill>
              </a:rPr>
              <a:t>에 활용한다고 되어 있다</a:t>
            </a:r>
            <a:r>
              <a:rPr lang="en-US" altLang="ko-KR" sz="1200" dirty="0" smtClean="0">
                <a:solidFill>
                  <a:srgbClr val="7030A0"/>
                </a:solidFill>
              </a:rPr>
              <a:t>.</a:t>
            </a: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결과도 속도 측면에서 </a:t>
            </a:r>
            <a:r>
              <a:rPr lang="en-US" altLang="ko-KR" sz="1200" dirty="0" smtClean="0">
                <a:solidFill>
                  <a:srgbClr val="7030A0"/>
                </a:solidFill>
              </a:rPr>
              <a:t>CNN</a:t>
            </a:r>
            <a:r>
              <a:rPr lang="ko-KR" altLang="en-US" sz="1200" dirty="0" smtClean="0">
                <a:solidFill>
                  <a:srgbClr val="7030A0"/>
                </a:solidFill>
              </a:rPr>
              <a:t>에 비해 </a:t>
            </a:r>
            <a:r>
              <a:rPr lang="en-US" altLang="ko-KR" sz="1200" dirty="0" smtClean="0">
                <a:solidFill>
                  <a:srgbClr val="7030A0"/>
                </a:solidFill>
              </a:rPr>
              <a:t>ELCNN </a:t>
            </a:r>
            <a:r>
              <a:rPr lang="ko-KR" altLang="en-US" sz="1200" dirty="0" smtClean="0">
                <a:solidFill>
                  <a:srgbClr val="7030A0"/>
                </a:solidFill>
              </a:rPr>
              <a:t>이 월등한 것과 같이 나온다</a:t>
            </a:r>
            <a:r>
              <a:rPr lang="en-US" altLang="ko-KR" sz="1200" dirty="0" smtClean="0">
                <a:solidFill>
                  <a:srgbClr val="7030A0"/>
                </a:solidFill>
              </a:rPr>
              <a:t>.</a:t>
            </a: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하지만 여기는 치명적인 함정이 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앞서 이야기 했듯이 </a:t>
            </a:r>
            <a:r>
              <a:rPr lang="en-US" altLang="ko-KR" sz="1200" dirty="0" smtClean="0">
                <a:solidFill>
                  <a:srgbClr val="7030A0"/>
                </a:solidFill>
              </a:rPr>
              <a:t>ELM </a:t>
            </a:r>
            <a:r>
              <a:rPr lang="ko-KR" altLang="en-US" sz="1200" dirty="0" smtClean="0">
                <a:solidFill>
                  <a:srgbClr val="7030A0"/>
                </a:solidFill>
              </a:rPr>
              <a:t>을 활용하여 </a:t>
            </a:r>
            <a:r>
              <a:rPr lang="en-US" altLang="ko-KR" sz="1200" dirty="0" smtClean="0">
                <a:solidFill>
                  <a:srgbClr val="7030A0"/>
                </a:solidFill>
              </a:rPr>
              <a:t>W </a:t>
            </a:r>
            <a:r>
              <a:rPr lang="ko-KR" altLang="en-US" sz="1200" dirty="0" smtClean="0">
                <a:solidFill>
                  <a:srgbClr val="7030A0"/>
                </a:solidFill>
              </a:rPr>
              <a:t>를 근사하기 위해서는 모든 데이터를 한번에 </a:t>
            </a:r>
            <a:r>
              <a:rPr lang="en-US" altLang="ko-KR" sz="1200" dirty="0" smtClean="0">
                <a:solidFill>
                  <a:srgbClr val="7030A0"/>
                </a:solidFill>
              </a:rPr>
              <a:t>Training  </a:t>
            </a:r>
            <a:r>
              <a:rPr lang="ko-KR" altLang="en-US" sz="1200" dirty="0" smtClean="0">
                <a:solidFill>
                  <a:srgbClr val="7030A0"/>
                </a:solidFill>
              </a:rPr>
              <a:t>에 활용해야 한다는 것이다</a:t>
            </a:r>
            <a:r>
              <a:rPr lang="en-US" altLang="ko-KR" sz="1200" dirty="0" smtClean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3195" y="1824803"/>
            <a:ext cx="3933509" cy="2845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249842" y="6018480"/>
            <a:ext cx="3565074" cy="250257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0550" y="252301"/>
            <a:ext cx="7924799" cy="7129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ELCNN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C4D8-1F97-46CF-B8C4-20396F786C9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6" name="슬라이드 번호 개체 틀 3"/>
          <p:cNvSpPr txBox="1">
            <a:spLocks/>
          </p:cNvSpPr>
          <p:nvPr/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A2C4D8-1F97-46CF-B8C4-20396F786C9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222" y="1092149"/>
            <a:ext cx="4779399" cy="2339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62081" y="3431148"/>
            <a:ext cx="501952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</a:rPr>
              <a:t>MNIST </a:t>
            </a:r>
            <a:r>
              <a:rPr lang="ko-KR" altLang="en-US" sz="1200" dirty="0" smtClean="0">
                <a:solidFill>
                  <a:srgbClr val="7030A0"/>
                </a:solidFill>
              </a:rPr>
              <a:t>트레이닝 데이터 </a:t>
            </a:r>
            <a:r>
              <a:rPr lang="en-US" altLang="ko-KR" sz="1200" dirty="0" smtClean="0">
                <a:solidFill>
                  <a:srgbClr val="7030A0"/>
                </a:solidFill>
              </a:rPr>
              <a:t>60,000 </a:t>
            </a:r>
            <a:r>
              <a:rPr lang="ko-KR" altLang="en-US" sz="1200" dirty="0" smtClean="0">
                <a:solidFill>
                  <a:srgbClr val="7030A0"/>
                </a:solidFill>
              </a:rPr>
              <a:t>개를 모두 사용하여</a:t>
            </a:r>
            <a:r>
              <a:rPr lang="en-US" altLang="ko-KR" sz="1200" dirty="0" smtClean="0">
                <a:solidFill>
                  <a:srgbClr val="7030A0"/>
                </a:solidFill>
              </a:rPr>
              <a:t>,</a:t>
            </a:r>
          </a:p>
          <a:p>
            <a:r>
              <a:rPr lang="en-US" altLang="ko-KR" sz="1200" dirty="0" smtClean="0">
                <a:solidFill>
                  <a:srgbClr val="7030A0"/>
                </a:solidFill>
              </a:rPr>
              <a:t> - CNN </a:t>
            </a:r>
            <a:r>
              <a:rPr lang="ko-KR" altLang="en-US" sz="1200" dirty="0" smtClean="0">
                <a:solidFill>
                  <a:srgbClr val="7030A0"/>
                </a:solidFill>
              </a:rPr>
              <a:t>과 </a:t>
            </a:r>
            <a:r>
              <a:rPr lang="en-US" altLang="ko-KR" sz="1200" dirty="0" smtClean="0">
                <a:solidFill>
                  <a:srgbClr val="7030A0"/>
                </a:solidFill>
              </a:rPr>
              <a:t>ELCNN </a:t>
            </a:r>
            <a:r>
              <a:rPr lang="ko-KR" altLang="en-US" sz="1200" dirty="0" smtClean="0">
                <a:solidFill>
                  <a:srgbClr val="7030A0"/>
                </a:solidFill>
              </a:rPr>
              <a:t>돌린 결과가 위와 같다</a:t>
            </a:r>
            <a:r>
              <a:rPr lang="en-US" altLang="ko-KR" sz="1200" dirty="0" smtClean="0">
                <a:solidFill>
                  <a:srgbClr val="7030A0"/>
                </a:solidFill>
              </a:rPr>
              <a:t>.</a:t>
            </a: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400" b="1" dirty="0" smtClean="0">
                <a:solidFill>
                  <a:srgbClr val="7030A0"/>
                </a:solidFill>
              </a:rPr>
              <a:t>일단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붉은색</a:t>
            </a:r>
            <a:r>
              <a:rPr lang="ko-KR" altLang="en-US" sz="1400" b="1" dirty="0" smtClean="0">
                <a:solidFill>
                  <a:srgbClr val="7030A0"/>
                </a:solidFill>
              </a:rPr>
              <a:t> 그래프를 보자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  </a:t>
            </a:r>
            <a:r>
              <a:rPr lang="en-US" altLang="ko-KR" sz="1200" dirty="0" smtClean="0">
                <a:solidFill>
                  <a:srgbClr val="7030A0"/>
                </a:solidFill>
              </a:rPr>
              <a:t>- </a:t>
            </a:r>
            <a:r>
              <a:rPr lang="ko-KR" altLang="en-US" sz="1200" dirty="0" smtClean="0">
                <a:solidFill>
                  <a:srgbClr val="7030A0"/>
                </a:solidFill>
              </a:rPr>
              <a:t>전체 데이터에 대한 근사치를 나타내기 때문에 첫 번째 수행 당시에 </a:t>
            </a:r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en-US" altLang="ko-KR" sz="1200" dirty="0" smtClean="0">
                <a:solidFill>
                  <a:srgbClr val="7030A0"/>
                </a:solidFill>
              </a:rPr>
              <a:t>     </a:t>
            </a:r>
            <a:r>
              <a:rPr lang="ko-KR" altLang="en-US" sz="1200" dirty="0" smtClean="0">
                <a:solidFill>
                  <a:srgbClr val="7030A0"/>
                </a:solidFill>
              </a:rPr>
              <a:t>벌써 최종 단계에 근접한 결과를 보이며</a:t>
            </a:r>
            <a:r>
              <a:rPr lang="en-US" altLang="ko-KR" sz="1200" dirty="0" smtClean="0">
                <a:solidFill>
                  <a:srgbClr val="7030A0"/>
                </a:solidFill>
              </a:rPr>
              <a:t>, </a:t>
            </a:r>
            <a:r>
              <a:rPr lang="ko-KR" altLang="en-US" sz="1200" dirty="0" smtClean="0">
                <a:solidFill>
                  <a:srgbClr val="7030A0"/>
                </a:solidFill>
              </a:rPr>
              <a:t>매 에폭마다 </a:t>
            </a:r>
            <a:r>
              <a:rPr lang="en-US" altLang="ko-KR" sz="1200" dirty="0" smtClean="0">
                <a:solidFill>
                  <a:srgbClr val="7030A0"/>
                </a:solidFill>
              </a:rPr>
              <a:t>“back-propagation” </a:t>
            </a:r>
          </a:p>
          <a:p>
            <a:r>
              <a:rPr lang="en-US" altLang="ko-KR" sz="1200" dirty="0" smtClean="0">
                <a:solidFill>
                  <a:srgbClr val="7030A0"/>
                </a:solidFill>
              </a:rPr>
              <a:t>    </a:t>
            </a:r>
            <a:r>
              <a:rPr lang="ko-KR" altLang="en-US" sz="1200" dirty="0" smtClean="0">
                <a:solidFill>
                  <a:srgbClr val="7030A0"/>
                </a:solidFill>
              </a:rPr>
              <a:t>에 의해 </a:t>
            </a:r>
            <a:r>
              <a:rPr lang="en-US" altLang="ko-KR" sz="1200" dirty="0" smtClean="0">
                <a:solidFill>
                  <a:srgbClr val="7030A0"/>
                </a:solidFill>
              </a:rPr>
              <a:t>convolution layer </a:t>
            </a:r>
            <a:r>
              <a:rPr lang="ko-KR" altLang="en-US" sz="1200" dirty="0" smtClean="0">
                <a:solidFill>
                  <a:srgbClr val="7030A0"/>
                </a:solidFill>
              </a:rPr>
              <a:t>의 </a:t>
            </a:r>
            <a:r>
              <a:rPr lang="en-US" altLang="ko-KR" sz="1200" dirty="0" smtClean="0">
                <a:solidFill>
                  <a:srgbClr val="7030A0"/>
                </a:solidFill>
              </a:rPr>
              <a:t>w </a:t>
            </a:r>
            <a:r>
              <a:rPr lang="ko-KR" altLang="en-US" sz="1200" dirty="0" smtClean="0">
                <a:solidFill>
                  <a:srgbClr val="7030A0"/>
                </a:solidFill>
              </a:rPr>
              <a:t>값들이 아주 조금씩 개선되는 모습이다</a:t>
            </a:r>
            <a:r>
              <a:rPr lang="en-US" altLang="ko-KR" sz="1200" dirty="0" smtClean="0">
                <a:solidFill>
                  <a:srgbClr val="7030A0"/>
                </a:solidFill>
              </a:rPr>
              <a:t>.</a:t>
            </a: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400" b="1" dirty="0" smtClean="0">
                <a:solidFill>
                  <a:srgbClr val="0070C0"/>
                </a:solidFill>
              </a:rPr>
              <a:t>파란색</a:t>
            </a:r>
            <a:r>
              <a:rPr lang="ko-KR" altLang="en-US" sz="1400" b="1" dirty="0" smtClean="0">
                <a:solidFill>
                  <a:srgbClr val="7030A0"/>
                </a:solidFill>
              </a:rPr>
              <a:t> 그래프를 마저 보자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  </a:t>
            </a:r>
            <a:r>
              <a:rPr lang="en-US" altLang="ko-KR" sz="1200" dirty="0" smtClean="0">
                <a:solidFill>
                  <a:srgbClr val="7030A0"/>
                </a:solidFill>
              </a:rPr>
              <a:t>- Gradient decent </a:t>
            </a:r>
            <a:r>
              <a:rPr lang="ko-KR" altLang="en-US" sz="1200" dirty="0" smtClean="0">
                <a:solidFill>
                  <a:srgbClr val="7030A0"/>
                </a:solidFill>
              </a:rPr>
              <a:t>를 이용하여 </a:t>
            </a:r>
            <a:r>
              <a:rPr lang="en-US" altLang="ko-KR" sz="1200" dirty="0" smtClean="0">
                <a:solidFill>
                  <a:srgbClr val="7030A0"/>
                </a:solidFill>
              </a:rPr>
              <a:t>w </a:t>
            </a:r>
            <a:r>
              <a:rPr lang="ko-KR" altLang="en-US" sz="1200" dirty="0" smtClean="0">
                <a:solidFill>
                  <a:srgbClr val="7030A0"/>
                </a:solidFill>
              </a:rPr>
              <a:t>을 구하기 때문에 초반에 약간 빠르게 수렴</a:t>
            </a:r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en-US" altLang="ko-KR" sz="1200" dirty="0" smtClean="0">
                <a:solidFill>
                  <a:srgbClr val="7030A0"/>
                </a:solidFill>
              </a:rPr>
              <a:t>     </a:t>
            </a:r>
            <a:r>
              <a:rPr lang="ko-KR" altLang="en-US" sz="1200" dirty="0" smtClean="0">
                <a:solidFill>
                  <a:srgbClr val="7030A0"/>
                </a:solidFill>
              </a:rPr>
              <a:t>하다가 뒤로 갈 수록 느리게 수렴하는 모습이다</a:t>
            </a:r>
            <a:r>
              <a:rPr lang="en-US" altLang="ko-KR" sz="1200" dirty="0" smtClean="0">
                <a:solidFill>
                  <a:srgbClr val="7030A0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rgbClr val="7030A0"/>
                </a:solidFill>
              </a:rPr>
              <a:t> - </a:t>
            </a:r>
            <a:r>
              <a:rPr lang="ko-KR" altLang="en-US" sz="1200" dirty="0" smtClean="0">
                <a:solidFill>
                  <a:srgbClr val="7030A0"/>
                </a:solidFill>
              </a:rPr>
              <a:t>그리고</a:t>
            </a:r>
            <a:r>
              <a:rPr lang="en-US" altLang="ko-KR" sz="1200" dirty="0" smtClean="0">
                <a:solidFill>
                  <a:srgbClr val="7030A0"/>
                </a:solidFill>
              </a:rPr>
              <a:t>, Batch size = 60,000 </a:t>
            </a:r>
            <a:r>
              <a:rPr lang="ko-KR" altLang="en-US" sz="1200" dirty="0" smtClean="0">
                <a:solidFill>
                  <a:srgbClr val="7030A0"/>
                </a:solidFill>
              </a:rPr>
              <a:t>이기 때문에 전체적으로 아주 느리게 수렴한다</a:t>
            </a:r>
            <a:r>
              <a:rPr lang="en-US" altLang="ko-KR" sz="1200" dirty="0" smtClean="0">
                <a:solidFill>
                  <a:srgbClr val="7030A0"/>
                </a:solidFill>
              </a:rPr>
              <a:t>.</a:t>
            </a: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en-US" altLang="ko-KR" sz="1200" dirty="0" smtClean="0">
                <a:solidFill>
                  <a:srgbClr val="7030A0"/>
                </a:solidFill>
              </a:rPr>
              <a:t>ELCNN </a:t>
            </a:r>
            <a:r>
              <a:rPr lang="ko-KR" altLang="en-US" sz="1200" dirty="0" smtClean="0">
                <a:solidFill>
                  <a:srgbClr val="7030A0"/>
                </a:solidFill>
              </a:rPr>
              <a:t>은 </a:t>
            </a:r>
            <a:r>
              <a:rPr lang="en-US" altLang="ko-KR" sz="1200" dirty="0" smtClean="0">
                <a:solidFill>
                  <a:srgbClr val="7030A0"/>
                </a:solidFill>
              </a:rPr>
              <a:t>ELM </a:t>
            </a:r>
            <a:r>
              <a:rPr lang="ko-KR" altLang="en-US" sz="1200" dirty="0" smtClean="0">
                <a:solidFill>
                  <a:srgbClr val="7030A0"/>
                </a:solidFill>
              </a:rPr>
              <a:t>특성 상</a:t>
            </a:r>
            <a:r>
              <a:rPr lang="en-US" altLang="ko-KR" sz="1200" dirty="0" smtClean="0">
                <a:solidFill>
                  <a:srgbClr val="7030A0"/>
                </a:solidFill>
              </a:rPr>
              <a:t> </a:t>
            </a:r>
            <a:r>
              <a:rPr lang="ko-KR" altLang="en-US" sz="1200" dirty="0" smtClean="0">
                <a:solidFill>
                  <a:srgbClr val="7030A0"/>
                </a:solidFill>
              </a:rPr>
              <a:t>초기에 거의 목적지에 와있는 상태이다</a:t>
            </a:r>
            <a:r>
              <a:rPr lang="en-US" altLang="ko-KR" sz="1200" dirty="0" smtClean="0">
                <a:solidFill>
                  <a:srgbClr val="7030A0"/>
                </a:solidFill>
              </a:rPr>
              <a:t>. </a:t>
            </a:r>
            <a:r>
              <a:rPr lang="ko-KR" altLang="en-US" sz="1200" dirty="0" smtClean="0">
                <a:solidFill>
                  <a:srgbClr val="7030A0"/>
                </a:solidFill>
              </a:rPr>
              <a:t>따라서</a:t>
            </a:r>
            <a:r>
              <a:rPr lang="en-US" altLang="ko-KR" sz="1200" dirty="0" smtClean="0">
                <a:solidFill>
                  <a:srgbClr val="7030A0"/>
                </a:solidFill>
              </a:rPr>
              <a:t>,</a:t>
            </a:r>
            <a:r>
              <a:rPr lang="ko-KR" altLang="en-US" sz="1200" dirty="0" smtClean="0">
                <a:solidFill>
                  <a:srgbClr val="7030A0"/>
                </a:solidFill>
              </a:rPr>
              <a:t>둘 간의 목적지에 도달하는데 걸리는 시간을 비교한다는 것 자체가 잘못되어 있다</a:t>
            </a:r>
            <a:r>
              <a:rPr lang="en-US" altLang="ko-KR" sz="1200" dirty="0" smtClean="0">
                <a:solidFill>
                  <a:srgbClr val="7030A0"/>
                </a:solidFill>
              </a:rPr>
              <a:t>.</a:t>
            </a:r>
            <a:endParaRPr lang="en-US" altLang="ko-KR" sz="1100" dirty="0" smtClean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5690" y="1032076"/>
            <a:ext cx="374132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7030A0"/>
                </a:solidFill>
              </a:rPr>
              <a:t>이제 치명적인 결함이 보이나요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?</a:t>
            </a: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아래와 같이 </a:t>
            </a:r>
            <a:r>
              <a:rPr lang="en-US" altLang="ko-KR" sz="1200" dirty="0" smtClean="0">
                <a:solidFill>
                  <a:srgbClr val="7030A0"/>
                </a:solidFill>
              </a:rPr>
              <a:t>CNN (Batch size = 32) </a:t>
            </a:r>
            <a:r>
              <a:rPr lang="ko-KR" altLang="en-US" sz="1200" dirty="0" smtClean="0">
                <a:solidFill>
                  <a:srgbClr val="7030A0"/>
                </a:solidFill>
              </a:rPr>
              <a:t>결과를 포함해서 </a:t>
            </a:r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보면 명확한 문제점이 보입니다</a:t>
            </a:r>
            <a:r>
              <a:rPr lang="en-US" altLang="ko-KR" sz="1200" dirty="0" smtClean="0">
                <a:solidFill>
                  <a:srgbClr val="7030A0"/>
                </a:solidFill>
              </a:rPr>
              <a:t>.</a:t>
            </a: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en-US" altLang="ko-KR" sz="1200" dirty="0" smtClean="0">
                <a:solidFill>
                  <a:srgbClr val="7030A0"/>
                </a:solidFill>
              </a:rPr>
              <a:t>CNN </a:t>
            </a:r>
            <a:r>
              <a:rPr lang="ko-KR" altLang="en-US" sz="1200" dirty="0" smtClean="0">
                <a:solidFill>
                  <a:srgbClr val="7030A0"/>
                </a:solidFill>
              </a:rPr>
              <a:t>의 경우 </a:t>
            </a:r>
            <a:r>
              <a:rPr lang="en-US" altLang="ko-KR" sz="1200" dirty="0" smtClean="0">
                <a:solidFill>
                  <a:srgbClr val="7030A0"/>
                </a:solidFill>
              </a:rPr>
              <a:t>SGD </a:t>
            </a:r>
            <a:r>
              <a:rPr lang="ko-KR" altLang="en-US" sz="1200" dirty="0" smtClean="0">
                <a:solidFill>
                  <a:srgbClr val="7030A0"/>
                </a:solidFill>
              </a:rPr>
              <a:t>방식으로 돌리면 </a:t>
            </a:r>
            <a:r>
              <a:rPr lang="en-US" altLang="ko-KR" sz="1200" dirty="0" smtClean="0">
                <a:solidFill>
                  <a:srgbClr val="7030A0"/>
                </a:solidFill>
              </a:rPr>
              <a:t>10 </a:t>
            </a:r>
            <a:r>
              <a:rPr lang="ko-KR" altLang="en-US" sz="1200" dirty="0" err="1" smtClean="0">
                <a:solidFill>
                  <a:srgbClr val="7030A0"/>
                </a:solidFill>
              </a:rPr>
              <a:t>에폭</a:t>
            </a:r>
            <a:r>
              <a:rPr lang="ko-KR" altLang="en-US" sz="1200" dirty="0" smtClean="0">
                <a:solidFill>
                  <a:srgbClr val="7030A0"/>
                </a:solidFill>
              </a:rPr>
              <a:t> 만에 원하는 결과에 도달이 가능하다</a:t>
            </a:r>
            <a:r>
              <a:rPr lang="en-US" altLang="ko-KR" sz="1200" dirty="0" smtClean="0">
                <a:solidFill>
                  <a:srgbClr val="7030A0"/>
                </a:solidFill>
              </a:rPr>
              <a:t>.</a:t>
            </a: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000" dirty="0" smtClean="0">
              <a:solidFill>
                <a:srgbClr val="7030A0"/>
              </a:solidFill>
            </a:endParaRPr>
          </a:p>
          <a:p>
            <a:endParaRPr lang="en-US" altLang="ko-KR" sz="10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050" dirty="0" smtClean="0">
              <a:solidFill>
                <a:srgbClr val="7030A0"/>
              </a:solidFill>
            </a:endParaRPr>
          </a:p>
          <a:p>
            <a:endParaRPr lang="en-US" altLang="ko-KR" sz="105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400" b="1" dirty="0" smtClean="0">
                <a:solidFill>
                  <a:srgbClr val="7030A0"/>
                </a:solidFill>
              </a:rPr>
              <a:t>또 하나의 함정</a:t>
            </a:r>
            <a:r>
              <a:rPr lang="ko-KR" altLang="en-US" sz="1200" dirty="0" smtClean="0">
                <a:solidFill>
                  <a:srgbClr val="7030A0"/>
                </a:solidFill>
              </a:rPr>
              <a:t>은 굳이 </a:t>
            </a:r>
            <a:r>
              <a:rPr lang="en-US" altLang="ko-KR" sz="1200" dirty="0" smtClean="0">
                <a:solidFill>
                  <a:srgbClr val="7030A0"/>
                </a:solidFill>
              </a:rPr>
              <a:t>ELM</a:t>
            </a:r>
            <a:r>
              <a:rPr lang="ko-KR" altLang="en-US" sz="1200" dirty="0" smtClean="0">
                <a:solidFill>
                  <a:srgbClr val="7030A0"/>
                </a:solidFill>
              </a:rPr>
              <a:t>의 장점을 부각하고자 </a:t>
            </a:r>
            <a:r>
              <a:rPr lang="en-US" altLang="ko-KR" sz="1200" dirty="0" smtClean="0">
                <a:solidFill>
                  <a:srgbClr val="7030A0"/>
                </a:solidFill>
              </a:rPr>
              <a:t>CNN </a:t>
            </a:r>
            <a:r>
              <a:rPr lang="ko-KR" altLang="en-US" sz="1200" dirty="0" smtClean="0">
                <a:solidFill>
                  <a:srgbClr val="7030A0"/>
                </a:solidFill>
              </a:rPr>
              <a:t>을</a:t>
            </a:r>
            <a:r>
              <a:rPr lang="en-US" altLang="ko-KR" sz="1200" dirty="0" smtClean="0">
                <a:solidFill>
                  <a:srgbClr val="7030A0"/>
                </a:solidFill>
              </a:rPr>
              <a:t> batch size =60,000</a:t>
            </a:r>
            <a:r>
              <a:rPr lang="ko-KR" altLang="en-US" sz="1200" dirty="0" smtClean="0">
                <a:solidFill>
                  <a:srgbClr val="7030A0"/>
                </a:solidFill>
              </a:rPr>
              <a:t>으로 돌릴 필요가 없다는 것이다</a:t>
            </a:r>
            <a:r>
              <a:rPr lang="en-US" altLang="ko-KR" sz="1200" dirty="0" smtClean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41920" y="1671490"/>
            <a:ext cx="1794766" cy="129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275876" y="2054949"/>
            <a:ext cx="1376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CNN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err="1" smtClean="0"/>
              <a:t>BatchSize</a:t>
            </a:r>
            <a:r>
              <a:rPr lang="en-US" altLang="ko-KR" sz="1100" dirty="0" smtClean="0"/>
              <a:t>: 32</a:t>
            </a:r>
          </a:p>
          <a:p>
            <a:r>
              <a:rPr lang="ko-KR" altLang="en-US" sz="1100" dirty="0" err="1" smtClean="0"/>
              <a:t>걸린시간</a:t>
            </a:r>
            <a:r>
              <a:rPr lang="en-US" altLang="ko-KR" sz="1100" dirty="0" smtClean="0"/>
              <a:t>: 3,916</a:t>
            </a:r>
            <a:r>
              <a:rPr lang="ko-KR" altLang="en-US" sz="1100" dirty="0" smtClean="0"/>
              <a:t>초</a:t>
            </a:r>
            <a:endParaRPr lang="en-US" altLang="ko-KR" sz="1100" dirty="0" smtClean="0"/>
          </a:p>
          <a:p>
            <a:r>
              <a:rPr lang="en-US" altLang="ko-KR" sz="1100" dirty="0" smtClean="0"/>
              <a:t>Loss: 0.0273</a:t>
            </a:r>
          </a:p>
          <a:p>
            <a:r>
              <a:rPr lang="en-US" altLang="ko-KR" sz="1100" dirty="0" smtClean="0"/>
              <a:t>ACC: 99.03%</a:t>
            </a:r>
            <a:endParaRPr lang="ko-KR" altLang="en-US" sz="1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23116" y="3480632"/>
            <a:ext cx="1559465" cy="116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010405" y="3401976"/>
            <a:ext cx="18779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CNN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err="1" smtClean="0"/>
              <a:t>BatchSize</a:t>
            </a:r>
            <a:r>
              <a:rPr lang="en-US" altLang="ko-KR" sz="1100" dirty="0" smtClean="0"/>
              <a:t>: 60,000</a:t>
            </a:r>
          </a:p>
          <a:p>
            <a:r>
              <a:rPr lang="ko-KR" altLang="en-US" sz="1100" dirty="0" err="1" smtClean="0"/>
              <a:t>걸린시간</a:t>
            </a:r>
            <a:r>
              <a:rPr lang="en-US" altLang="ko-KR" sz="1100" dirty="0" smtClean="0"/>
              <a:t>: 7,824</a:t>
            </a:r>
            <a:r>
              <a:rPr lang="ko-KR" altLang="en-US" sz="1100" dirty="0" smtClean="0"/>
              <a:t>초</a:t>
            </a:r>
            <a:endParaRPr lang="en-US" altLang="ko-KR" sz="1100" dirty="0" smtClean="0"/>
          </a:p>
          <a:p>
            <a:r>
              <a:rPr lang="en-US" altLang="ko-KR" sz="1100" dirty="0" smtClean="0"/>
              <a:t>Loss: 1.6816</a:t>
            </a:r>
          </a:p>
          <a:p>
            <a:r>
              <a:rPr lang="en-US" altLang="ko-KR" sz="1100" dirty="0" smtClean="0"/>
              <a:t>ACC: 67.21%</a:t>
            </a:r>
          </a:p>
          <a:p>
            <a:r>
              <a:rPr lang="ko-KR" altLang="en-US" sz="1100" b="1" dirty="0" smtClean="0">
                <a:solidFill>
                  <a:schemeClr val="bg1">
                    <a:lumMod val="75000"/>
                  </a:schemeClr>
                </a:solidFill>
              </a:rPr>
              <a:t>논문에서와 같이 엄청 오래 돌리면 </a:t>
            </a:r>
            <a:r>
              <a:rPr lang="en-US" altLang="ko-KR" sz="1100" b="1" dirty="0" smtClean="0">
                <a:solidFill>
                  <a:schemeClr val="bg1">
                    <a:lumMod val="75000"/>
                  </a:schemeClr>
                </a:solidFill>
              </a:rPr>
              <a:t>99% </a:t>
            </a:r>
            <a:r>
              <a:rPr lang="ko-KR" altLang="en-US" sz="1100" b="1" dirty="0" smtClean="0">
                <a:solidFill>
                  <a:schemeClr val="bg1">
                    <a:lumMod val="75000"/>
                  </a:schemeClr>
                </a:solidFill>
              </a:rPr>
              <a:t>이상에 근접할 것임</a:t>
            </a:r>
            <a:endParaRPr lang="ko-KR" altLang="en-US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78224" y="4689987"/>
            <a:ext cx="1630738" cy="1179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7010405" y="4719497"/>
            <a:ext cx="1877956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ELCNN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err="1" smtClean="0"/>
              <a:t>BatchSize</a:t>
            </a:r>
            <a:r>
              <a:rPr lang="en-US" altLang="ko-KR" sz="1100" dirty="0" smtClean="0"/>
              <a:t>: 60,000</a:t>
            </a:r>
          </a:p>
          <a:p>
            <a:r>
              <a:rPr lang="ko-KR" altLang="en-US" sz="1100" dirty="0" err="1" smtClean="0"/>
              <a:t>걸린시간</a:t>
            </a:r>
            <a:r>
              <a:rPr lang="en-US" altLang="ko-KR" sz="1100" dirty="0" smtClean="0"/>
              <a:t>: 10,143</a:t>
            </a:r>
            <a:r>
              <a:rPr lang="ko-KR" altLang="en-US" sz="1100" dirty="0" smtClean="0"/>
              <a:t>초</a:t>
            </a:r>
            <a:endParaRPr lang="en-US" altLang="ko-KR" sz="1100" dirty="0" smtClean="0"/>
          </a:p>
          <a:p>
            <a:r>
              <a:rPr lang="en-US" altLang="ko-KR" sz="1100" dirty="0" smtClean="0"/>
              <a:t>Loss: 1.5255</a:t>
            </a:r>
          </a:p>
          <a:p>
            <a:r>
              <a:rPr lang="en-US" altLang="ko-KR" sz="1100" dirty="0" smtClean="0"/>
              <a:t>ACC: 98.98%</a:t>
            </a:r>
          </a:p>
          <a:p>
            <a:r>
              <a:rPr lang="ko-KR" altLang="en-US" sz="1100" b="1" dirty="0" smtClean="0">
                <a:solidFill>
                  <a:schemeClr val="bg1">
                    <a:lumMod val="75000"/>
                  </a:schemeClr>
                </a:solidFill>
              </a:rPr>
              <a:t>초반부터 결과가 매우 좋다</a:t>
            </a:r>
            <a:r>
              <a:rPr lang="en-US" altLang="ko-KR" sz="1100" b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1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42271" y="4641964"/>
            <a:ext cx="717755" cy="873933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63794" y="3029475"/>
            <a:ext cx="196645" cy="175842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758813" y="2960651"/>
            <a:ext cx="216310" cy="411814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0550" y="252301"/>
            <a:ext cx="7924799" cy="7129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ELCNN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C4D8-1F97-46CF-B8C4-20396F786C9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6" name="슬라이드 번호 개체 틀 3"/>
          <p:cNvSpPr txBox="1">
            <a:spLocks/>
          </p:cNvSpPr>
          <p:nvPr/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A2C4D8-1F97-46CF-B8C4-20396F786C9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909" y="1110733"/>
            <a:ext cx="88147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앞선 결과는 글을 읽는 사람으로 하여금 오류에 빠지기 쉽게 결과를 포장해 놓았다</a:t>
            </a:r>
            <a:r>
              <a:rPr lang="en-US" altLang="ko-KR" sz="1200" dirty="0" smtClean="0">
                <a:solidFill>
                  <a:srgbClr val="7030A0"/>
                </a:solidFill>
              </a:rPr>
              <a:t>. </a:t>
            </a: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그리고</a:t>
            </a:r>
            <a:r>
              <a:rPr lang="en-US" altLang="ko-KR" sz="1200" dirty="0" smtClean="0">
                <a:solidFill>
                  <a:srgbClr val="7030A0"/>
                </a:solidFill>
              </a:rPr>
              <a:t>, </a:t>
            </a:r>
            <a:r>
              <a:rPr lang="ko-KR" altLang="en-US" sz="1200" dirty="0" smtClean="0">
                <a:solidFill>
                  <a:srgbClr val="7030A0"/>
                </a:solidFill>
              </a:rPr>
              <a:t>앞선 문제점이 노출되는 것을 꺼려서 이 논문 어디에도 </a:t>
            </a:r>
            <a:r>
              <a:rPr lang="en-US" altLang="ko-KR" sz="1200" dirty="0" smtClean="0">
                <a:solidFill>
                  <a:srgbClr val="7030A0"/>
                </a:solidFill>
              </a:rPr>
              <a:t>Batch size </a:t>
            </a:r>
            <a:r>
              <a:rPr lang="ko-KR" altLang="en-US" sz="1200" dirty="0" smtClean="0">
                <a:solidFill>
                  <a:srgbClr val="7030A0"/>
                </a:solidFill>
              </a:rPr>
              <a:t>에 대한 언급하고 있지 않는 듯 하다</a:t>
            </a:r>
            <a:r>
              <a:rPr lang="en-US" altLang="ko-KR" sz="1200" dirty="0" smtClean="0">
                <a:solidFill>
                  <a:srgbClr val="7030A0"/>
                </a:solidFill>
              </a:rPr>
              <a:t>.</a:t>
            </a: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400" b="1" dirty="0" smtClean="0">
                <a:solidFill>
                  <a:srgbClr val="7030A0"/>
                </a:solidFill>
              </a:rPr>
              <a:t>결론은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,</a:t>
            </a:r>
            <a:endParaRPr lang="en-US" altLang="ko-KR" sz="1200" b="1" dirty="0" smtClean="0">
              <a:solidFill>
                <a:srgbClr val="7030A0"/>
              </a:solidFill>
            </a:endParaRPr>
          </a:p>
          <a:p>
            <a:r>
              <a:rPr lang="en-US" altLang="ko-KR" sz="1200" dirty="0" smtClean="0">
                <a:solidFill>
                  <a:srgbClr val="7030A0"/>
                </a:solidFill>
              </a:rPr>
              <a:t>ELCNN </a:t>
            </a:r>
            <a:r>
              <a:rPr lang="ko-KR" altLang="en-US" sz="1200" dirty="0" smtClean="0">
                <a:solidFill>
                  <a:srgbClr val="7030A0"/>
                </a:solidFill>
              </a:rPr>
              <a:t>은</a:t>
            </a:r>
            <a:r>
              <a:rPr lang="en-US" altLang="ko-KR" sz="1200" dirty="0" smtClean="0">
                <a:solidFill>
                  <a:srgbClr val="7030A0"/>
                </a:solidFill>
              </a:rPr>
              <a:t> </a:t>
            </a:r>
            <a:r>
              <a:rPr lang="ko-KR" altLang="en-US" sz="1200" dirty="0" smtClean="0">
                <a:solidFill>
                  <a:srgbClr val="7030A0"/>
                </a:solidFill>
              </a:rPr>
              <a:t> 이 논문에서 이야기 하고 있는 이점들은 편향된 테스트의 결과이다</a:t>
            </a:r>
            <a:r>
              <a:rPr lang="en-US" altLang="ko-KR" sz="1200" dirty="0" smtClean="0">
                <a:solidFill>
                  <a:srgbClr val="7030A0"/>
                </a:solidFill>
              </a:rPr>
              <a:t>. </a:t>
            </a:r>
            <a:r>
              <a:rPr lang="ko-KR" altLang="en-US" sz="1200" dirty="0" smtClean="0">
                <a:solidFill>
                  <a:srgbClr val="7030A0"/>
                </a:solidFill>
              </a:rPr>
              <a:t>이게 정말 좋았다면</a:t>
            </a:r>
            <a:r>
              <a:rPr lang="en-US" altLang="ko-KR" sz="1200" dirty="0" smtClean="0">
                <a:solidFill>
                  <a:srgbClr val="7030A0"/>
                </a:solidFill>
              </a:rPr>
              <a:t>... </a:t>
            </a:r>
            <a:r>
              <a:rPr lang="ko-KR" altLang="en-US" sz="1200" dirty="0" smtClean="0">
                <a:solidFill>
                  <a:srgbClr val="7030A0"/>
                </a:solidFill>
              </a:rPr>
              <a:t>다들 이걸 쓰고 있을 것이다</a:t>
            </a:r>
            <a:r>
              <a:rPr lang="en-US" altLang="ko-KR" sz="1200" dirty="0" smtClean="0">
                <a:solidFill>
                  <a:srgbClr val="7030A0"/>
                </a:solidFill>
              </a:rPr>
              <a:t>. </a:t>
            </a:r>
            <a:endParaRPr lang="en-US" altLang="ko-KR" sz="12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400" b="1" dirty="0" smtClean="0">
                <a:solidFill>
                  <a:srgbClr val="7030A0"/>
                </a:solidFill>
              </a:rPr>
              <a:t>다만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우리는 또 다른 실험 결과에 주목할 필요가 있다</a:t>
            </a:r>
            <a:r>
              <a:rPr lang="en-US" altLang="ko-KR" sz="1200" dirty="0" smtClean="0">
                <a:solidFill>
                  <a:srgbClr val="7030A0"/>
                </a:solidFill>
              </a:rPr>
              <a:t>. </a:t>
            </a:r>
            <a:r>
              <a:rPr lang="ko-KR" altLang="en-US" sz="1200" dirty="0" smtClean="0">
                <a:solidFill>
                  <a:srgbClr val="7030A0"/>
                </a:solidFill>
              </a:rPr>
              <a:t>아래의 결과와 같이 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CNN </a:t>
            </a:r>
            <a:r>
              <a:rPr lang="ko-KR" altLang="en-US" sz="1200" b="1" dirty="0" smtClean="0">
                <a:solidFill>
                  <a:srgbClr val="7030A0"/>
                </a:solidFill>
              </a:rPr>
              <a:t>이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 </a:t>
            </a:r>
            <a:r>
              <a:rPr lang="ko-KR" altLang="en-US" sz="1200" b="1" dirty="0" smtClean="0">
                <a:solidFill>
                  <a:srgbClr val="7030A0"/>
                </a:solidFill>
              </a:rPr>
              <a:t>차선을 찾기 위한 전처리 과정에서 좋은 결과</a:t>
            </a:r>
            <a:r>
              <a:rPr lang="ko-KR" altLang="en-US" sz="1200" dirty="0" smtClean="0">
                <a:solidFill>
                  <a:srgbClr val="7030A0"/>
                </a:solidFill>
              </a:rPr>
              <a:t>를 보인다는 것이다</a:t>
            </a:r>
            <a:r>
              <a:rPr lang="en-US" altLang="ko-KR" sz="1200" dirty="0" smtClean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157" y="2764554"/>
            <a:ext cx="57150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9294" y="2929244"/>
            <a:ext cx="2519159" cy="49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4534" y="3411796"/>
            <a:ext cx="2483340" cy="471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9659" y="3990823"/>
            <a:ext cx="2515098" cy="473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160" y="4639137"/>
            <a:ext cx="36957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49742" y="4593815"/>
            <a:ext cx="2826213" cy="1600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89727" y="4593200"/>
            <a:ext cx="2762417" cy="1581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0550" y="252301"/>
            <a:ext cx="7924799" cy="7129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ELCNN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C4D8-1F97-46CF-B8C4-20396F786C9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6" name="슬라이드 번호 개체 틀 3"/>
          <p:cNvSpPr txBox="1">
            <a:spLocks/>
          </p:cNvSpPr>
          <p:nvPr/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A2C4D8-1F97-46CF-B8C4-20396F786C9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910" y="1110733"/>
            <a:ext cx="52849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이 논문 상에는 자신들이 </a:t>
            </a:r>
            <a:r>
              <a:rPr lang="en-US" altLang="ko-KR" sz="1200" dirty="0" smtClean="0">
                <a:solidFill>
                  <a:srgbClr val="7030A0"/>
                </a:solidFill>
              </a:rPr>
              <a:t>ELM </a:t>
            </a:r>
            <a:r>
              <a:rPr lang="ko-KR" altLang="en-US" sz="1200" dirty="0" smtClean="0">
                <a:solidFill>
                  <a:srgbClr val="7030A0"/>
                </a:solidFill>
              </a:rPr>
              <a:t>을 적용하기 전 </a:t>
            </a:r>
            <a:r>
              <a:rPr lang="en-US" altLang="ko-KR" sz="1200" dirty="0" smtClean="0">
                <a:solidFill>
                  <a:srgbClr val="7030A0"/>
                </a:solidFill>
              </a:rPr>
              <a:t>BASE </a:t>
            </a:r>
            <a:r>
              <a:rPr lang="ko-KR" altLang="en-US" sz="1200" dirty="0" smtClean="0">
                <a:solidFill>
                  <a:srgbClr val="7030A0"/>
                </a:solidFill>
              </a:rPr>
              <a:t>가 되는 네트워크를 설명하고 있다</a:t>
            </a:r>
            <a:r>
              <a:rPr lang="en-US" altLang="ko-KR" sz="1200" dirty="0" smtClean="0">
                <a:solidFill>
                  <a:srgbClr val="7030A0"/>
                </a:solidFill>
              </a:rPr>
              <a:t>.</a:t>
            </a: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우리는 위의 네트워크를 기반으로 하여 데이터를 만들어 테스트를 진행해보면서 더 나은 결과를 위해 </a:t>
            </a:r>
            <a:r>
              <a:rPr lang="en-US" altLang="ko-KR" sz="1200" dirty="0" smtClean="0">
                <a:solidFill>
                  <a:srgbClr val="7030A0"/>
                </a:solidFill>
              </a:rPr>
              <a:t>batch normalization </a:t>
            </a:r>
            <a:r>
              <a:rPr lang="ko-KR" altLang="en-US" sz="1200" dirty="0" smtClean="0">
                <a:solidFill>
                  <a:srgbClr val="7030A0"/>
                </a:solidFill>
              </a:rPr>
              <a:t>등의 추가</a:t>
            </a:r>
            <a:r>
              <a:rPr lang="en-US" altLang="ko-KR" sz="1200" dirty="0" smtClean="0">
                <a:solidFill>
                  <a:srgbClr val="7030A0"/>
                </a:solidFill>
              </a:rPr>
              <a:t> </a:t>
            </a:r>
            <a:r>
              <a:rPr lang="ko-KR" altLang="en-US" sz="1200" dirty="0" smtClean="0">
                <a:solidFill>
                  <a:srgbClr val="7030A0"/>
                </a:solidFill>
              </a:rPr>
              <a:t>기법을</a:t>
            </a:r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도입해보는 것도 좋은 방안일 듯 하다</a:t>
            </a:r>
            <a:r>
              <a:rPr lang="en-US" altLang="ko-KR" sz="1200" dirty="0" smtClean="0">
                <a:solidFill>
                  <a:srgbClr val="7030A0"/>
                </a:solidFill>
              </a:rPr>
              <a:t>.</a:t>
            </a: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endParaRPr lang="en-US" altLang="ko-KR" sz="1200" dirty="0" smtClean="0">
              <a:solidFill>
                <a:srgbClr val="7030A0"/>
              </a:solidFill>
            </a:endParaRPr>
          </a:p>
          <a:p>
            <a:r>
              <a:rPr lang="ko-KR" altLang="en-US" sz="1200" b="1" dirty="0" smtClean="0">
                <a:solidFill>
                  <a:srgbClr val="7030A0"/>
                </a:solidFill>
              </a:rPr>
              <a:t>대략적인</a:t>
            </a:r>
            <a:endParaRPr lang="en-US" altLang="ko-KR" sz="1200" b="1" dirty="0" smtClean="0">
              <a:solidFill>
                <a:srgbClr val="7030A0"/>
              </a:solidFill>
            </a:endParaRP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네트워크 메모리 및 </a:t>
            </a:r>
            <a:r>
              <a:rPr lang="en-US" altLang="ko-KR" sz="1200" dirty="0" smtClean="0">
                <a:solidFill>
                  <a:srgbClr val="7030A0"/>
                </a:solidFill>
              </a:rPr>
              <a:t>Weight</a:t>
            </a:r>
            <a:r>
              <a:rPr lang="ko-KR" altLang="en-US" sz="1200" dirty="0" smtClean="0">
                <a:solidFill>
                  <a:srgbClr val="7030A0"/>
                </a:solidFill>
              </a:rPr>
              <a:t>를 계산해보면 우측과 같이 작은 크기의 네트워크가 나오므로 결과만 좋다면 우리가 사용하는 </a:t>
            </a:r>
            <a:r>
              <a:rPr lang="en-US" altLang="ko-KR" sz="1200" dirty="0" smtClean="0">
                <a:solidFill>
                  <a:srgbClr val="7030A0"/>
                </a:solidFill>
              </a:rPr>
              <a:t>ZCU102 </a:t>
            </a:r>
            <a:r>
              <a:rPr lang="ko-KR" altLang="en-US" sz="1200" dirty="0" smtClean="0">
                <a:solidFill>
                  <a:srgbClr val="7030A0"/>
                </a:solidFill>
              </a:rPr>
              <a:t>보드에도 충분히 올려볼 수 있을 것으로 보인다</a:t>
            </a:r>
            <a:r>
              <a:rPr lang="en-US" altLang="ko-KR" sz="1200" dirty="0" smtClean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547" y="1676854"/>
            <a:ext cx="5275154" cy="228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545399" y="1099455"/>
            <a:ext cx="3421620" cy="48397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7030A0"/>
                </a:solidFill>
              </a:rPr>
              <a:t>Input</a:t>
            </a:r>
          </a:p>
          <a:p>
            <a:r>
              <a:rPr lang="en-US" altLang="ko-KR" sz="1050" dirty="0" smtClean="0">
                <a:solidFill>
                  <a:srgbClr val="7030A0"/>
                </a:solidFill>
              </a:rPr>
              <a:t>MEM: 192 X 28 X 1 = 9,216 / W: 0</a:t>
            </a:r>
          </a:p>
          <a:p>
            <a:endParaRPr lang="en-US" altLang="ko-KR" sz="1100" dirty="0" smtClean="0">
              <a:solidFill>
                <a:srgbClr val="7030A0"/>
              </a:solidFill>
            </a:endParaRPr>
          </a:p>
          <a:p>
            <a:r>
              <a:rPr lang="en-US" altLang="ko-KR" sz="1100" b="1" dirty="0" smtClean="0">
                <a:solidFill>
                  <a:srgbClr val="7030A0"/>
                </a:solidFill>
              </a:rPr>
              <a:t>C1 layer</a:t>
            </a:r>
          </a:p>
          <a:p>
            <a:r>
              <a:rPr lang="en-US" altLang="ko-KR" sz="1050" dirty="0" smtClean="0">
                <a:solidFill>
                  <a:srgbClr val="7030A0"/>
                </a:solidFill>
              </a:rPr>
              <a:t>MEM: 192 X 28 X 6 = 55,296 / W : (3 X 3 X 1) X 6 = 54</a:t>
            </a:r>
          </a:p>
          <a:p>
            <a:endParaRPr lang="en-US" altLang="ko-KR" sz="1050" dirty="0" smtClean="0">
              <a:solidFill>
                <a:srgbClr val="7030A0"/>
              </a:solidFill>
            </a:endParaRPr>
          </a:p>
          <a:p>
            <a:r>
              <a:rPr lang="en-US" altLang="ko-KR" sz="1100" b="1" dirty="0" smtClean="0">
                <a:solidFill>
                  <a:srgbClr val="7030A0"/>
                </a:solidFill>
              </a:rPr>
              <a:t>S1 layer</a:t>
            </a:r>
          </a:p>
          <a:p>
            <a:r>
              <a:rPr lang="en-US" altLang="ko-KR" sz="1050" dirty="0" smtClean="0">
                <a:solidFill>
                  <a:srgbClr val="7030A0"/>
                </a:solidFill>
              </a:rPr>
              <a:t>MEM: 24 X 14 X 16(</a:t>
            </a:r>
            <a:r>
              <a:rPr lang="en-US" altLang="ko-KR" sz="1050" dirty="0" err="1" smtClean="0">
                <a:solidFill>
                  <a:srgbClr val="7030A0"/>
                </a:solidFill>
              </a:rPr>
              <a:t>concat</a:t>
            </a:r>
            <a:r>
              <a:rPr lang="en-US" altLang="ko-KR" sz="1050" dirty="0" smtClean="0">
                <a:solidFill>
                  <a:srgbClr val="7030A0"/>
                </a:solidFill>
              </a:rPr>
              <a:t>) X 6 = 32,256 / W : 0</a:t>
            </a:r>
          </a:p>
          <a:p>
            <a:endParaRPr lang="en-US" altLang="ko-KR" sz="1050" dirty="0" smtClean="0">
              <a:solidFill>
                <a:srgbClr val="7030A0"/>
              </a:solidFill>
            </a:endParaRPr>
          </a:p>
          <a:p>
            <a:r>
              <a:rPr lang="en-US" altLang="ko-KR" sz="1100" b="1" dirty="0" smtClean="0">
                <a:solidFill>
                  <a:srgbClr val="7030A0"/>
                </a:solidFill>
              </a:rPr>
              <a:t>C2 layer</a:t>
            </a:r>
          </a:p>
          <a:p>
            <a:r>
              <a:rPr lang="en-US" altLang="ko-KR" sz="1050" dirty="0" smtClean="0">
                <a:solidFill>
                  <a:srgbClr val="7030A0"/>
                </a:solidFill>
              </a:rPr>
              <a:t>MEM: 20 X 10 X 16 = 3,200</a:t>
            </a:r>
          </a:p>
          <a:p>
            <a:r>
              <a:rPr lang="en-US" altLang="ko-KR" sz="1050" dirty="0" smtClean="0">
                <a:solidFill>
                  <a:srgbClr val="7030A0"/>
                </a:solidFill>
              </a:rPr>
              <a:t>W : 4 X 4 X 16(</a:t>
            </a:r>
            <a:r>
              <a:rPr lang="en-US" altLang="ko-KR" sz="1050" dirty="0" err="1" smtClean="0">
                <a:solidFill>
                  <a:srgbClr val="7030A0"/>
                </a:solidFill>
              </a:rPr>
              <a:t>concat</a:t>
            </a:r>
            <a:r>
              <a:rPr lang="en-US" altLang="ko-KR" sz="1050" dirty="0" smtClean="0">
                <a:solidFill>
                  <a:srgbClr val="7030A0"/>
                </a:solidFill>
              </a:rPr>
              <a:t>) X 16 = 4,096</a:t>
            </a:r>
          </a:p>
          <a:p>
            <a:endParaRPr lang="en-US" altLang="ko-KR" sz="1050" dirty="0" smtClean="0">
              <a:solidFill>
                <a:srgbClr val="7030A0"/>
              </a:solidFill>
            </a:endParaRPr>
          </a:p>
          <a:p>
            <a:r>
              <a:rPr lang="en-US" altLang="ko-KR" sz="1100" b="1" dirty="0" smtClean="0">
                <a:solidFill>
                  <a:srgbClr val="7030A0"/>
                </a:solidFill>
              </a:rPr>
              <a:t>S2 layer</a:t>
            </a:r>
          </a:p>
          <a:p>
            <a:r>
              <a:rPr lang="en-US" altLang="ko-KR" sz="1050" dirty="0" smtClean="0">
                <a:solidFill>
                  <a:srgbClr val="7030A0"/>
                </a:solidFill>
              </a:rPr>
              <a:t>MEM: 5 X 5 X 8(</a:t>
            </a:r>
            <a:r>
              <a:rPr lang="en-US" altLang="ko-KR" sz="1050" dirty="0" err="1" smtClean="0">
                <a:solidFill>
                  <a:srgbClr val="7030A0"/>
                </a:solidFill>
              </a:rPr>
              <a:t>concat</a:t>
            </a:r>
            <a:r>
              <a:rPr lang="en-US" altLang="ko-KR" sz="1050" dirty="0" smtClean="0">
                <a:solidFill>
                  <a:srgbClr val="7030A0"/>
                </a:solidFill>
              </a:rPr>
              <a:t>) X 16 = 3,200 / W : 0</a:t>
            </a:r>
          </a:p>
          <a:p>
            <a:endParaRPr lang="en-US" altLang="ko-KR" sz="1050" dirty="0" smtClean="0">
              <a:solidFill>
                <a:srgbClr val="7030A0"/>
              </a:solidFill>
            </a:endParaRPr>
          </a:p>
          <a:p>
            <a:r>
              <a:rPr lang="en-US" altLang="ko-KR" sz="1100" b="1" dirty="0" smtClean="0">
                <a:solidFill>
                  <a:srgbClr val="7030A0"/>
                </a:solidFill>
              </a:rPr>
              <a:t>C3 layer</a:t>
            </a:r>
          </a:p>
          <a:p>
            <a:r>
              <a:rPr lang="en-US" altLang="ko-KR" sz="1050" dirty="0" smtClean="0">
                <a:solidFill>
                  <a:srgbClr val="7030A0"/>
                </a:solidFill>
              </a:rPr>
              <a:t>MEM: 1 X 1 X 120 = 120</a:t>
            </a:r>
          </a:p>
          <a:p>
            <a:r>
              <a:rPr lang="en-US" altLang="ko-KR" sz="1050" dirty="0" smtClean="0">
                <a:solidFill>
                  <a:srgbClr val="7030A0"/>
                </a:solidFill>
              </a:rPr>
              <a:t>W : 5 X 5 X 8(</a:t>
            </a:r>
            <a:r>
              <a:rPr lang="en-US" altLang="ko-KR" sz="1050" dirty="0" err="1" smtClean="0">
                <a:solidFill>
                  <a:srgbClr val="7030A0"/>
                </a:solidFill>
              </a:rPr>
              <a:t>concat</a:t>
            </a:r>
            <a:r>
              <a:rPr lang="en-US" altLang="ko-KR" sz="1050" dirty="0" smtClean="0">
                <a:solidFill>
                  <a:srgbClr val="7030A0"/>
                </a:solidFill>
              </a:rPr>
              <a:t>) X 120 = 24,000</a:t>
            </a:r>
          </a:p>
          <a:p>
            <a:endParaRPr lang="en-US" altLang="ko-KR" sz="1050" dirty="0" smtClean="0">
              <a:solidFill>
                <a:srgbClr val="7030A0"/>
              </a:solidFill>
            </a:endParaRPr>
          </a:p>
          <a:p>
            <a:r>
              <a:rPr lang="en-US" altLang="ko-KR" sz="1100" b="1" dirty="0" smtClean="0">
                <a:solidFill>
                  <a:srgbClr val="7030A0"/>
                </a:solidFill>
              </a:rPr>
              <a:t>FC layer</a:t>
            </a:r>
          </a:p>
          <a:p>
            <a:r>
              <a:rPr lang="en-US" altLang="ko-KR" sz="1050" dirty="0" smtClean="0">
                <a:solidFill>
                  <a:srgbClr val="7030A0"/>
                </a:solidFill>
              </a:rPr>
              <a:t>MEM: 1 X 1 X 1,500 = 1,500</a:t>
            </a:r>
          </a:p>
          <a:p>
            <a:r>
              <a:rPr lang="en-US" altLang="ko-KR" sz="1050" dirty="0" smtClean="0">
                <a:solidFill>
                  <a:srgbClr val="7030A0"/>
                </a:solidFill>
              </a:rPr>
              <a:t>W : 1 X 1 X 120 X 1,500 = 180,000</a:t>
            </a:r>
          </a:p>
          <a:p>
            <a:endParaRPr lang="en-US" altLang="ko-KR" sz="1050" dirty="0" smtClean="0">
              <a:solidFill>
                <a:srgbClr val="7030A0"/>
              </a:solidFill>
            </a:endParaRPr>
          </a:p>
          <a:p>
            <a:r>
              <a:rPr lang="en-US" altLang="ko-KR" sz="1050" b="1" dirty="0" smtClean="0">
                <a:solidFill>
                  <a:srgbClr val="7030A0"/>
                </a:solidFill>
              </a:rPr>
              <a:t>Total</a:t>
            </a:r>
          </a:p>
          <a:p>
            <a:r>
              <a:rPr lang="en-US" altLang="ko-KR" sz="1050" dirty="0" smtClean="0">
                <a:solidFill>
                  <a:srgbClr val="7030A0"/>
                </a:solidFill>
              </a:rPr>
              <a:t>MEM:  104,788</a:t>
            </a:r>
          </a:p>
          <a:p>
            <a:r>
              <a:rPr lang="en-US" altLang="ko-KR" sz="1050" dirty="0" smtClean="0">
                <a:solidFill>
                  <a:srgbClr val="7030A0"/>
                </a:solidFill>
              </a:rPr>
              <a:t>W: 208,150</a:t>
            </a:r>
          </a:p>
          <a:p>
            <a:endParaRPr lang="en-US" altLang="ko-KR" sz="1050" dirty="0" smtClean="0">
              <a:solidFill>
                <a:srgbClr val="7030A0"/>
              </a:solidFill>
            </a:endParaRPr>
          </a:p>
          <a:p>
            <a:r>
              <a:rPr lang="en-US" altLang="ko-KR" sz="1050" dirty="0" smtClean="0">
                <a:solidFill>
                  <a:srgbClr val="7030A0"/>
                </a:solidFill>
              </a:rPr>
              <a:t>SUM = 312,938 (313K)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무배경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회사깔끔_sy">
      <a:majorFont>
        <a:latin typeface="나눔스퀘어 Bold"/>
        <a:ea typeface="나눔스퀘어 Bold"/>
        <a:cs typeface=""/>
      </a:majorFont>
      <a:minorFont>
        <a:latin typeface="나눔바른고딕"/>
        <a:ea typeface="나눔바른고딕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무배경 테마" id="{0A03A7B7-A582-474A-A6AD-A25826BA5E11}" vid="{AEA265D6-7011-4A60-AB1E-5C228354D7D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53556</TotalTime>
  <Words>775</Words>
  <Application>Microsoft Office PowerPoint</Application>
  <PresentationFormat>화면 슬라이드 쇼(4:3)</PresentationFormat>
  <Paragraphs>187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무배경 테마</vt:lpstr>
      <vt:lpstr>슬라이드 1</vt:lpstr>
      <vt:lpstr>ELM (Extreme Learning Machine)</vt:lpstr>
      <vt:lpstr>ELM (Extreme Learning Machine)</vt:lpstr>
      <vt:lpstr>ELM (Extreme Learning Machine)</vt:lpstr>
      <vt:lpstr>ELCNN</vt:lpstr>
      <vt:lpstr>ELCNN</vt:lpstr>
      <vt:lpstr>ELCNN</vt:lpstr>
      <vt:lpstr>ELCNN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전공 소개서</dc:title>
  <dc:creator>박서영</dc:creator>
  <cp:lastModifiedBy>Windows 사용자</cp:lastModifiedBy>
  <cp:revision>2774</cp:revision>
  <dcterms:created xsi:type="dcterms:W3CDTF">2016-09-19T09:24:26Z</dcterms:created>
  <dcterms:modified xsi:type="dcterms:W3CDTF">2018-03-08T07:52:35Z</dcterms:modified>
</cp:coreProperties>
</file>