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2"/>
  </p:notesMasterIdLst>
  <p:sldIdLst>
    <p:sldId id="256" r:id="rId5"/>
    <p:sldId id="257" r:id="rId6"/>
    <p:sldId id="258" r:id="rId7"/>
    <p:sldId id="259" r:id="rId8"/>
    <p:sldId id="260" r:id="rId9"/>
    <p:sldId id="261" r:id="rId10"/>
    <p:sldId id="262" r:id="rId11"/>
    <p:sldId id="272" r:id="rId12"/>
    <p:sldId id="263" r:id="rId13"/>
    <p:sldId id="270" r:id="rId14"/>
    <p:sldId id="271" r:id="rId15"/>
    <p:sldId id="264" r:id="rId16"/>
    <p:sldId id="265" r:id="rId17"/>
    <p:sldId id="266" r:id="rId18"/>
    <p:sldId id="267" r:id="rId19"/>
    <p:sldId id="268" r:id="rId20"/>
    <p:sldId id="269" r:id="rId21"/>
  </p:sldIdLst>
  <p:sldSz cx="12192000" cy="6858000"/>
  <p:notesSz cx="6858000" cy="9144000"/>
  <p:embeddedFontLst>
    <p:embeddedFont>
      <p:font typeface="Century Gothic" panose="020B0502020202020204" pitchFamily="34" charset="0"/>
      <p:regular r:id="rId23"/>
      <p:bold r:id="rId24"/>
      <p:italic r:id="rId25"/>
      <p:boldItalic r:id="rId26"/>
    </p:embeddedFont>
  </p:embeddedFontLst>
  <p:custDataLst>
    <p:tags r:id="rId27"/>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8"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102" y="9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4.fntdata"/><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3.fntdata"/><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2.fntdata"/><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1.fntdata"/><Relationship Id="rId28" Type="http://customschemas.google.com/relationships/presentationmetadata" Target="meta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gs" Target="tags/tag1.xml"/><Relationship Id="rId30" Type="http://schemas.openxmlformats.org/officeDocument/2006/relationships/viewProps" Target="view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rebee, Kendall" userId="fc81784c-ea48-4b13-8512-ea49932f3a72" providerId="ADAL" clId="{E6B91C5C-1305-45DD-8FFF-180FF023915A}"/>
    <pc:docChg chg="undo redo custSel addSld modSld sldOrd">
      <pc:chgData name="Ferebee, Kendall" userId="fc81784c-ea48-4b13-8512-ea49932f3a72" providerId="ADAL" clId="{E6B91C5C-1305-45DD-8FFF-180FF023915A}" dt="2024-12-20T21:24:18.515" v="4340" actId="20577"/>
      <pc:docMkLst>
        <pc:docMk/>
      </pc:docMkLst>
      <pc:sldChg chg="modSp mod modNotesTx">
        <pc:chgData name="Ferebee, Kendall" userId="fc81784c-ea48-4b13-8512-ea49932f3a72" providerId="ADAL" clId="{E6B91C5C-1305-45DD-8FFF-180FF023915A}" dt="2024-12-18T20:53:28.307" v="3884"/>
        <pc:sldMkLst>
          <pc:docMk/>
          <pc:sldMk cId="0" sldId="256"/>
        </pc:sldMkLst>
        <pc:spChg chg="mod">
          <ac:chgData name="Ferebee, Kendall" userId="fc81784c-ea48-4b13-8512-ea49932f3a72" providerId="ADAL" clId="{E6B91C5C-1305-45DD-8FFF-180FF023915A}" dt="2024-12-17T21:40:40.837" v="23" actId="20577"/>
          <ac:spMkLst>
            <pc:docMk/>
            <pc:sldMk cId="0" sldId="256"/>
            <ac:spMk id="145" creationId="{00000000-0000-0000-0000-000000000000}"/>
          </ac:spMkLst>
        </pc:spChg>
      </pc:sldChg>
      <pc:sldChg chg="modSp mod modNotesTx">
        <pc:chgData name="Ferebee, Kendall" userId="fc81784c-ea48-4b13-8512-ea49932f3a72" providerId="ADAL" clId="{E6B91C5C-1305-45DD-8FFF-180FF023915A}" dt="2024-12-20T21:23:50.720" v="4331" actId="20577"/>
        <pc:sldMkLst>
          <pc:docMk/>
          <pc:sldMk cId="0" sldId="257"/>
        </pc:sldMkLst>
        <pc:spChg chg="mod">
          <ac:chgData name="Ferebee, Kendall" userId="fc81784c-ea48-4b13-8512-ea49932f3a72" providerId="ADAL" clId="{E6B91C5C-1305-45DD-8FFF-180FF023915A}" dt="2024-12-17T23:27:32.564" v="2866" actId="14100"/>
          <ac:spMkLst>
            <pc:docMk/>
            <pc:sldMk cId="0" sldId="257"/>
            <ac:spMk id="152" creationId="{00000000-0000-0000-0000-000000000000}"/>
          </ac:spMkLst>
        </pc:spChg>
        <pc:picChg chg="mod">
          <ac:chgData name="Ferebee, Kendall" userId="fc81784c-ea48-4b13-8512-ea49932f3a72" providerId="ADAL" clId="{E6B91C5C-1305-45DD-8FFF-180FF023915A}" dt="2024-12-17T23:27:38.129" v="2868" actId="14100"/>
          <ac:picMkLst>
            <pc:docMk/>
            <pc:sldMk cId="0" sldId="257"/>
            <ac:picMk id="153" creationId="{00000000-0000-0000-0000-000000000000}"/>
          </ac:picMkLst>
        </pc:picChg>
      </pc:sldChg>
      <pc:sldChg chg="modSp mod modNotesTx">
        <pc:chgData name="Ferebee, Kendall" userId="fc81784c-ea48-4b13-8512-ea49932f3a72" providerId="ADAL" clId="{E6B91C5C-1305-45DD-8FFF-180FF023915A}" dt="2024-12-20T21:23:54.060" v="4332" actId="20577"/>
        <pc:sldMkLst>
          <pc:docMk/>
          <pc:sldMk cId="0" sldId="258"/>
        </pc:sldMkLst>
        <pc:spChg chg="mod">
          <ac:chgData name="Ferebee, Kendall" userId="fc81784c-ea48-4b13-8512-ea49932f3a72" providerId="ADAL" clId="{E6B91C5C-1305-45DD-8FFF-180FF023915A}" dt="2024-12-20T19:33:25.174" v="4009" actId="27636"/>
          <ac:spMkLst>
            <pc:docMk/>
            <pc:sldMk cId="0" sldId="258"/>
            <ac:spMk id="160" creationId="{00000000-0000-0000-0000-000000000000}"/>
          </ac:spMkLst>
        </pc:spChg>
        <pc:graphicFrameChg chg="mod modGraphic">
          <ac:chgData name="Ferebee, Kendall" userId="fc81784c-ea48-4b13-8512-ea49932f3a72" providerId="ADAL" clId="{E6B91C5C-1305-45DD-8FFF-180FF023915A}" dt="2024-12-18T18:54:09.674" v="3752" actId="20577"/>
          <ac:graphicFrameMkLst>
            <pc:docMk/>
            <pc:sldMk cId="0" sldId="258"/>
            <ac:graphicFrameMk id="161" creationId="{00000000-0000-0000-0000-000000000000}"/>
          </ac:graphicFrameMkLst>
        </pc:graphicFrameChg>
      </pc:sldChg>
      <pc:sldChg chg="addSp delSp modSp mod chgLayout modNotesTx">
        <pc:chgData name="Ferebee, Kendall" userId="fc81784c-ea48-4b13-8512-ea49932f3a72" providerId="ADAL" clId="{E6B91C5C-1305-45DD-8FFF-180FF023915A}" dt="2024-12-20T21:23:56.952" v="4333" actId="20577"/>
        <pc:sldMkLst>
          <pc:docMk/>
          <pc:sldMk cId="0" sldId="259"/>
        </pc:sldMkLst>
        <pc:spChg chg="add del mod">
          <ac:chgData name="Ferebee, Kendall" userId="fc81784c-ea48-4b13-8512-ea49932f3a72" providerId="ADAL" clId="{E6B91C5C-1305-45DD-8FFF-180FF023915A}" dt="2024-12-20T20:11:45.902" v="4035" actId="478"/>
          <ac:spMkLst>
            <pc:docMk/>
            <pc:sldMk cId="0" sldId="259"/>
            <ac:spMk id="4" creationId="{EFEF8344-8D63-1A50-3F58-45C75DC61D65}"/>
          </ac:spMkLst>
        </pc:spChg>
        <pc:spChg chg="add del mod ord">
          <ac:chgData name="Ferebee, Kendall" userId="fc81784c-ea48-4b13-8512-ea49932f3a72" providerId="ADAL" clId="{E6B91C5C-1305-45DD-8FFF-180FF023915A}" dt="2024-12-20T21:10:22.095" v="4326" actId="20577"/>
          <ac:spMkLst>
            <pc:docMk/>
            <pc:sldMk cId="0" sldId="259"/>
            <ac:spMk id="5" creationId="{ACE945C5-160D-6AF2-9AFB-E510E79DE34D}"/>
          </ac:spMkLst>
        </pc:spChg>
        <pc:spChg chg="mod ord">
          <ac:chgData name="Ferebee, Kendall" userId="fc81784c-ea48-4b13-8512-ea49932f3a72" providerId="ADAL" clId="{E6B91C5C-1305-45DD-8FFF-180FF023915A}" dt="2024-12-20T20:11:43.795" v="4029" actId="1076"/>
          <ac:spMkLst>
            <pc:docMk/>
            <pc:sldMk cId="0" sldId="259"/>
            <ac:spMk id="167" creationId="{00000000-0000-0000-0000-000000000000}"/>
          </ac:spMkLst>
        </pc:spChg>
        <pc:graphicFrameChg chg="add mod modGraphic">
          <ac:chgData name="Ferebee, Kendall" userId="fc81784c-ea48-4b13-8512-ea49932f3a72" providerId="ADAL" clId="{E6B91C5C-1305-45DD-8FFF-180FF023915A}" dt="2024-12-20T20:11:46.605" v="4036" actId="207"/>
          <ac:graphicFrameMkLst>
            <pc:docMk/>
            <pc:sldMk cId="0" sldId="259"/>
            <ac:graphicFrameMk id="2" creationId="{FE473460-BAFA-BEA5-8FA0-C67CC02976F0}"/>
          </ac:graphicFrameMkLst>
        </pc:graphicFrameChg>
      </pc:sldChg>
      <pc:sldChg chg="addSp delSp modSp mod chgLayout modNotesTx">
        <pc:chgData name="Ferebee, Kendall" userId="fc81784c-ea48-4b13-8512-ea49932f3a72" providerId="ADAL" clId="{E6B91C5C-1305-45DD-8FFF-180FF023915A}" dt="2024-12-20T21:23:59.757" v="4334" actId="20577"/>
        <pc:sldMkLst>
          <pc:docMk/>
          <pc:sldMk cId="0" sldId="260"/>
        </pc:sldMkLst>
        <pc:spChg chg="add mod ord">
          <ac:chgData name="Ferebee, Kendall" userId="fc81784c-ea48-4b13-8512-ea49932f3a72" providerId="ADAL" clId="{E6B91C5C-1305-45DD-8FFF-180FF023915A}" dt="2024-12-20T21:06:16.729" v="4083" actId="20578"/>
          <ac:spMkLst>
            <pc:docMk/>
            <pc:sldMk cId="0" sldId="260"/>
            <ac:spMk id="5" creationId="{A565494A-1D21-9957-8118-341D6DB1FB7A}"/>
          </ac:spMkLst>
        </pc:spChg>
        <pc:spChg chg="mod ord">
          <ac:chgData name="Ferebee, Kendall" userId="fc81784c-ea48-4b13-8512-ea49932f3a72" providerId="ADAL" clId="{E6B91C5C-1305-45DD-8FFF-180FF023915A}" dt="2024-12-20T19:01:09.160" v="3909" actId="1076"/>
          <ac:spMkLst>
            <pc:docMk/>
            <pc:sldMk cId="0" sldId="260"/>
            <ac:spMk id="174" creationId="{00000000-0000-0000-0000-000000000000}"/>
          </ac:spMkLst>
        </pc:spChg>
      </pc:sldChg>
      <pc:sldChg chg="addSp delSp modSp mod chgLayout modNotesTx">
        <pc:chgData name="Ferebee, Kendall" userId="fc81784c-ea48-4b13-8512-ea49932f3a72" providerId="ADAL" clId="{E6B91C5C-1305-45DD-8FFF-180FF023915A}" dt="2024-12-20T21:24:02.072" v="4335" actId="20577"/>
        <pc:sldMkLst>
          <pc:docMk/>
          <pc:sldMk cId="0" sldId="261"/>
        </pc:sldMkLst>
        <pc:spChg chg="add mod ord">
          <ac:chgData name="Ferebee, Kendall" userId="fc81784c-ea48-4b13-8512-ea49932f3a72" providerId="ADAL" clId="{E6B91C5C-1305-45DD-8FFF-180FF023915A}" dt="2024-12-20T19:06:40.294" v="3989" actId="20577"/>
          <ac:spMkLst>
            <pc:docMk/>
            <pc:sldMk cId="0" sldId="261"/>
            <ac:spMk id="5" creationId="{2BFD54FE-F309-297E-2656-D8C6FCE21C81}"/>
          </ac:spMkLst>
        </pc:spChg>
        <pc:spChg chg="mod ord">
          <ac:chgData name="Ferebee, Kendall" userId="fc81784c-ea48-4b13-8512-ea49932f3a72" providerId="ADAL" clId="{E6B91C5C-1305-45DD-8FFF-180FF023915A}" dt="2024-12-17T22:25:32.767" v="1440" actId="700"/>
          <ac:spMkLst>
            <pc:docMk/>
            <pc:sldMk cId="0" sldId="261"/>
            <ac:spMk id="181" creationId="{00000000-0000-0000-0000-000000000000}"/>
          </ac:spMkLst>
        </pc:spChg>
      </pc:sldChg>
      <pc:sldChg chg="addSp delSp modSp mod chgLayout modNotesTx">
        <pc:chgData name="Ferebee, Kendall" userId="fc81784c-ea48-4b13-8512-ea49932f3a72" providerId="ADAL" clId="{E6B91C5C-1305-45DD-8FFF-180FF023915A}" dt="2024-12-20T21:24:04.332" v="4336" actId="20577"/>
        <pc:sldMkLst>
          <pc:docMk/>
          <pc:sldMk cId="0" sldId="262"/>
        </pc:sldMkLst>
        <pc:spChg chg="add mod ord">
          <ac:chgData name="Ferebee, Kendall" userId="fc81784c-ea48-4b13-8512-ea49932f3a72" providerId="ADAL" clId="{E6B91C5C-1305-45DD-8FFF-180FF023915A}" dt="2024-12-17T23:43:59.860" v="3193" actId="113"/>
          <ac:spMkLst>
            <pc:docMk/>
            <pc:sldMk cId="0" sldId="262"/>
            <ac:spMk id="5" creationId="{7BEB6779-7892-85E6-0FBC-4CDB6FAD5BF4}"/>
          </ac:spMkLst>
        </pc:spChg>
        <pc:spChg chg="mod ord">
          <ac:chgData name="Ferebee, Kendall" userId="fc81784c-ea48-4b13-8512-ea49932f3a72" providerId="ADAL" clId="{E6B91C5C-1305-45DD-8FFF-180FF023915A}" dt="2024-12-17T22:25:47.417" v="1444" actId="700"/>
          <ac:spMkLst>
            <pc:docMk/>
            <pc:sldMk cId="0" sldId="262"/>
            <ac:spMk id="188" creationId="{00000000-0000-0000-0000-000000000000}"/>
          </ac:spMkLst>
        </pc:spChg>
      </pc:sldChg>
      <pc:sldChg chg="addSp delSp modSp mod">
        <pc:chgData name="Ferebee, Kendall" userId="fc81784c-ea48-4b13-8512-ea49932f3a72" providerId="ADAL" clId="{E6B91C5C-1305-45DD-8FFF-180FF023915A}" dt="2024-12-18T02:37:59.736" v="3200" actId="1076"/>
        <pc:sldMkLst>
          <pc:docMk/>
          <pc:sldMk cId="0" sldId="263"/>
        </pc:sldMkLst>
        <pc:picChg chg="add mod">
          <ac:chgData name="Ferebee, Kendall" userId="fc81784c-ea48-4b13-8512-ea49932f3a72" providerId="ADAL" clId="{E6B91C5C-1305-45DD-8FFF-180FF023915A}" dt="2024-12-17T22:55:59.955" v="1522" actId="1076"/>
          <ac:picMkLst>
            <pc:docMk/>
            <pc:sldMk cId="0" sldId="263"/>
            <ac:picMk id="3" creationId="{D591EF37-15F7-7EF5-A574-9F3737338268}"/>
          </ac:picMkLst>
        </pc:picChg>
        <pc:picChg chg="add mod">
          <ac:chgData name="Ferebee, Kendall" userId="fc81784c-ea48-4b13-8512-ea49932f3a72" providerId="ADAL" clId="{E6B91C5C-1305-45DD-8FFF-180FF023915A}" dt="2024-12-18T02:37:59.736" v="3200" actId="1076"/>
          <ac:picMkLst>
            <pc:docMk/>
            <pc:sldMk cId="0" sldId="263"/>
            <ac:picMk id="5" creationId="{0E2C217E-E100-34A2-7249-E799C29A3B38}"/>
          </ac:picMkLst>
        </pc:picChg>
      </pc:sldChg>
      <pc:sldChg chg="modSp mod modNotesTx">
        <pc:chgData name="Ferebee, Kendall" userId="fc81784c-ea48-4b13-8512-ea49932f3a72" providerId="ADAL" clId="{E6B91C5C-1305-45DD-8FFF-180FF023915A}" dt="2024-12-20T21:24:12.946" v="4338" actId="20577"/>
        <pc:sldMkLst>
          <pc:docMk/>
          <pc:sldMk cId="0" sldId="264"/>
        </pc:sldMkLst>
        <pc:picChg chg="mod">
          <ac:chgData name="Ferebee, Kendall" userId="fc81784c-ea48-4b13-8512-ea49932f3a72" providerId="ADAL" clId="{E6B91C5C-1305-45DD-8FFF-180FF023915A}" dt="2024-12-17T22:56:00.698" v="1523" actId="1076"/>
          <ac:picMkLst>
            <pc:docMk/>
            <pc:sldMk cId="0" sldId="264"/>
            <ac:picMk id="203" creationId="{00000000-0000-0000-0000-000000000000}"/>
          </ac:picMkLst>
        </pc:picChg>
      </pc:sldChg>
      <pc:sldChg chg="modSp mod modNotesTx">
        <pc:chgData name="Ferebee, Kendall" userId="fc81784c-ea48-4b13-8512-ea49932f3a72" providerId="ADAL" clId="{E6B91C5C-1305-45DD-8FFF-180FF023915A}" dt="2024-12-20T21:24:15.781" v="4339" actId="20577"/>
        <pc:sldMkLst>
          <pc:docMk/>
          <pc:sldMk cId="0" sldId="265"/>
        </pc:sldMkLst>
        <pc:spChg chg="mod">
          <ac:chgData name="Ferebee, Kendall" userId="fc81784c-ea48-4b13-8512-ea49932f3a72" providerId="ADAL" clId="{E6B91C5C-1305-45DD-8FFF-180FF023915A}" dt="2024-12-17T23:43:26.161" v="3186" actId="113"/>
          <ac:spMkLst>
            <pc:docMk/>
            <pc:sldMk cId="0" sldId="265"/>
            <ac:spMk id="210" creationId="{00000000-0000-0000-0000-000000000000}"/>
          </ac:spMkLst>
        </pc:spChg>
      </pc:sldChg>
      <pc:sldChg chg="addSp delSp modSp mod modClrScheme chgLayout modNotesTx">
        <pc:chgData name="Ferebee, Kendall" userId="fc81784c-ea48-4b13-8512-ea49932f3a72" providerId="ADAL" clId="{E6B91C5C-1305-45DD-8FFF-180FF023915A}" dt="2024-12-20T20:21:26.672" v="4073"/>
        <pc:sldMkLst>
          <pc:docMk/>
          <pc:sldMk cId="0" sldId="266"/>
        </pc:sldMkLst>
        <pc:spChg chg="add mod ord">
          <ac:chgData name="Ferebee, Kendall" userId="fc81784c-ea48-4b13-8512-ea49932f3a72" providerId="ADAL" clId="{E6B91C5C-1305-45DD-8FFF-180FF023915A}" dt="2024-12-18T19:44:06.916" v="3862" actId="20577"/>
          <ac:spMkLst>
            <pc:docMk/>
            <pc:sldMk cId="0" sldId="266"/>
            <ac:spMk id="2" creationId="{01F2C525-1DCB-1887-38E9-063F7F7B1685}"/>
          </ac:spMkLst>
        </pc:spChg>
        <pc:spChg chg="add mod ord">
          <ac:chgData name="Ferebee, Kendall" userId="fc81784c-ea48-4b13-8512-ea49932f3a72" providerId="ADAL" clId="{E6B91C5C-1305-45DD-8FFF-180FF023915A}" dt="2024-12-18T19:44:11.030" v="3866" actId="20577"/>
          <ac:spMkLst>
            <pc:docMk/>
            <pc:sldMk cId="0" sldId="266"/>
            <ac:spMk id="4" creationId="{079BDF23-7369-C500-6265-362E04F56E80}"/>
          </ac:spMkLst>
        </pc:spChg>
        <pc:spChg chg="mod ord">
          <ac:chgData name="Ferebee, Kendall" userId="fc81784c-ea48-4b13-8512-ea49932f3a72" providerId="ADAL" clId="{E6B91C5C-1305-45DD-8FFF-180FF023915A}" dt="2024-12-17T23:18:24.424" v="1998" actId="700"/>
          <ac:spMkLst>
            <pc:docMk/>
            <pc:sldMk cId="0" sldId="266"/>
            <ac:spMk id="216" creationId="{00000000-0000-0000-0000-000000000000}"/>
          </ac:spMkLst>
        </pc:spChg>
        <pc:spChg chg="mod ord">
          <ac:chgData name="Ferebee, Kendall" userId="fc81784c-ea48-4b13-8512-ea49932f3a72" providerId="ADAL" clId="{E6B91C5C-1305-45DD-8FFF-180FF023915A}" dt="2024-12-17T23:43:41.765" v="3188" actId="113"/>
          <ac:spMkLst>
            <pc:docMk/>
            <pc:sldMk cId="0" sldId="266"/>
            <ac:spMk id="217" creationId="{00000000-0000-0000-0000-000000000000}"/>
          </ac:spMkLst>
        </pc:spChg>
      </pc:sldChg>
      <pc:sldChg chg="addSp modSp mod modNotesTx">
        <pc:chgData name="Ferebee, Kendall" userId="fc81784c-ea48-4b13-8512-ea49932f3a72" providerId="ADAL" clId="{E6B91C5C-1305-45DD-8FFF-180FF023915A}" dt="2024-12-20T20:21:34.897" v="4074"/>
        <pc:sldMkLst>
          <pc:docMk/>
          <pc:sldMk cId="0" sldId="267"/>
        </pc:sldMkLst>
        <pc:spChg chg="mod">
          <ac:chgData name="Ferebee, Kendall" userId="fc81784c-ea48-4b13-8512-ea49932f3a72" providerId="ADAL" clId="{E6B91C5C-1305-45DD-8FFF-180FF023915A}" dt="2024-12-20T19:29:11.331" v="4005" actId="20577"/>
          <ac:spMkLst>
            <pc:docMk/>
            <pc:sldMk cId="0" sldId="267"/>
            <ac:spMk id="224" creationId="{00000000-0000-0000-0000-000000000000}"/>
          </ac:spMkLst>
        </pc:spChg>
      </pc:sldChg>
      <pc:sldChg chg="modSp mod modNotesTx">
        <pc:chgData name="Ferebee, Kendall" userId="fc81784c-ea48-4b13-8512-ea49932f3a72" providerId="ADAL" clId="{E6B91C5C-1305-45DD-8FFF-180FF023915A}" dt="2024-12-20T20:21:42.921" v="4075"/>
        <pc:sldMkLst>
          <pc:docMk/>
          <pc:sldMk cId="0" sldId="268"/>
        </pc:sldMkLst>
        <pc:spChg chg="mod">
          <ac:chgData name="Ferebee, Kendall" userId="fc81784c-ea48-4b13-8512-ea49932f3a72" providerId="ADAL" clId="{E6B91C5C-1305-45DD-8FFF-180FF023915A}" dt="2024-12-17T23:43:00.540" v="3182" actId="255"/>
          <ac:spMkLst>
            <pc:docMk/>
            <pc:sldMk cId="0" sldId="268"/>
            <ac:spMk id="231" creationId="{00000000-0000-0000-0000-000000000000}"/>
          </ac:spMkLst>
        </pc:spChg>
      </pc:sldChg>
      <pc:sldChg chg="modSp mod modNotesTx">
        <pc:chgData name="Ferebee, Kendall" userId="fc81784c-ea48-4b13-8512-ea49932f3a72" providerId="ADAL" clId="{E6B91C5C-1305-45DD-8FFF-180FF023915A}" dt="2024-12-20T21:24:18.515" v="4340" actId="20577"/>
        <pc:sldMkLst>
          <pc:docMk/>
          <pc:sldMk cId="0" sldId="269"/>
        </pc:sldMkLst>
        <pc:spChg chg="mod">
          <ac:chgData name="Ferebee, Kendall" userId="fc81784c-ea48-4b13-8512-ea49932f3a72" providerId="ADAL" clId="{E6B91C5C-1305-45DD-8FFF-180FF023915A}" dt="2024-12-20T20:14:05.825" v="4042" actId="20577"/>
          <ac:spMkLst>
            <pc:docMk/>
            <pc:sldMk cId="0" sldId="269"/>
            <ac:spMk id="238" creationId="{00000000-0000-0000-0000-000000000000}"/>
          </ac:spMkLst>
        </pc:spChg>
      </pc:sldChg>
      <pc:sldChg chg="addSp modSp add mod">
        <pc:chgData name="Ferebee, Kendall" userId="fc81784c-ea48-4b13-8512-ea49932f3a72" providerId="ADAL" clId="{E6B91C5C-1305-45DD-8FFF-180FF023915A}" dt="2024-12-17T22:54:15.717" v="1505" actId="1076"/>
        <pc:sldMkLst>
          <pc:docMk/>
          <pc:sldMk cId="2480967054" sldId="270"/>
        </pc:sldMkLst>
        <pc:picChg chg="add mod">
          <ac:chgData name="Ferebee, Kendall" userId="fc81784c-ea48-4b13-8512-ea49932f3a72" providerId="ADAL" clId="{E6B91C5C-1305-45DD-8FFF-180FF023915A}" dt="2024-12-17T22:54:09.933" v="1503" actId="1076"/>
          <ac:picMkLst>
            <pc:docMk/>
            <pc:sldMk cId="2480967054" sldId="270"/>
            <ac:picMk id="3" creationId="{CC4E1DD7-B809-E26C-3821-D6B2350F47BB}"/>
          </ac:picMkLst>
        </pc:picChg>
        <pc:picChg chg="add mod">
          <ac:chgData name="Ferebee, Kendall" userId="fc81784c-ea48-4b13-8512-ea49932f3a72" providerId="ADAL" clId="{E6B91C5C-1305-45DD-8FFF-180FF023915A}" dt="2024-12-17T22:54:15.717" v="1505" actId="1076"/>
          <ac:picMkLst>
            <pc:docMk/>
            <pc:sldMk cId="2480967054" sldId="270"/>
            <ac:picMk id="5" creationId="{2FA82ACC-F810-CA09-F03B-74BBA4961D9C}"/>
          </ac:picMkLst>
        </pc:picChg>
      </pc:sldChg>
      <pc:sldChg chg="addSp delSp modSp add mod">
        <pc:chgData name="Ferebee, Kendall" userId="fc81784c-ea48-4b13-8512-ea49932f3a72" providerId="ADAL" clId="{E6B91C5C-1305-45DD-8FFF-180FF023915A}" dt="2024-12-18T02:37:44.055" v="3198" actId="1076"/>
        <pc:sldMkLst>
          <pc:docMk/>
          <pc:sldMk cId="599285177" sldId="271"/>
        </pc:sldMkLst>
        <pc:picChg chg="add mod">
          <ac:chgData name="Ferebee, Kendall" userId="fc81784c-ea48-4b13-8512-ea49932f3a72" providerId="ADAL" clId="{E6B91C5C-1305-45DD-8FFF-180FF023915A}" dt="2024-12-18T02:37:41.833" v="3197" actId="1076"/>
          <ac:picMkLst>
            <pc:docMk/>
            <pc:sldMk cId="599285177" sldId="271"/>
            <ac:picMk id="3" creationId="{50CD7980-9CB3-48A0-D302-3857F055AA30}"/>
          </ac:picMkLst>
        </pc:picChg>
        <pc:picChg chg="add mod">
          <ac:chgData name="Ferebee, Kendall" userId="fc81784c-ea48-4b13-8512-ea49932f3a72" providerId="ADAL" clId="{E6B91C5C-1305-45DD-8FFF-180FF023915A}" dt="2024-12-18T02:37:44.055" v="3198" actId="1076"/>
          <ac:picMkLst>
            <pc:docMk/>
            <pc:sldMk cId="599285177" sldId="271"/>
            <ac:picMk id="7" creationId="{9AAF57B5-61B8-A7B0-4F0F-D355212620B1}"/>
          </ac:picMkLst>
        </pc:picChg>
      </pc:sldChg>
      <pc:sldChg chg="addSp modSp add mod ord modNotesTx">
        <pc:chgData name="Ferebee, Kendall" userId="fc81784c-ea48-4b13-8512-ea49932f3a72" providerId="ADAL" clId="{E6B91C5C-1305-45DD-8FFF-180FF023915A}" dt="2024-12-20T21:24:06.888" v="4337" actId="20577"/>
        <pc:sldMkLst>
          <pc:docMk/>
          <pc:sldMk cId="3464410299" sldId="272"/>
        </pc:sldMkLst>
        <pc:picChg chg="add mod">
          <ac:chgData name="Ferebee, Kendall" userId="fc81784c-ea48-4b13-8512-ea49932f3a72" providerId="ADAL" clId="{E6B91C5C-1305-45DD-8FFF-180FF023915A}" dt="2024-12-20T21:11:04.392" v="4330" actId="1076"/>
          <ac:picMkLst>
            <pc:docMk/>
            <pc:sldMk cId="3464410299" sldId="272"/>
            <ac:picMk id="3" creationId="{F2683172-0B73-A77A-1F61-0DE5FF62C004}"/>
          </ac:picMkLst>
        </pc:picChg>
        <pc:picChg chg="add mod">
          <ac:chgData name="Ferebee, Kendall" userId="fc81784c-ea48-4b13-8512-ea49932f3a72" providerId="ADAL" clId="{E6B91C5C-1305-45DD-8FFF-180FF023915A}" dt="2024-12-20T21:11:02.011" v="4329" actId="1076"/>
          <ac:picMkLst>
            <pc:docMk/>
            <pc:sldMk cId="3464410299" sldId="272"/>
            <ac:picMk id="5" creationId="{F916D82A-E41B-4395-A53F-9ACF2158FDA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a:extLst>
            <a:ext uri="{FF2B5EF4-FFF2-40B4-BE49-F238E27FC236}">
              <a16:creationId xmlns:a16="http://schemas.microsoft.com/office/drawing/2014/main" id="{C56A7559-81D2-F123-EB51-8DA265481017}"/>
            </a:ext>
          </a:extLst>
        </p:cNvPr>
        <p:cNvGrpSpPr/>
        <p:nvPr/>
      </p:nvGrpSpPr>
      <p:grpSpPr>
        <a:xfrm>
          <a:off x="0" y="0"/>
          <a:ext cx="0" cy="0"/>
          <a:chOff x="0" y="0"/>
          <a:chExt cx="0" cy="0"/>
        </a:xfrm>
      </p:grpSpPr>
      <p:sp>
        <p:nvSpPr>
          <p:cNvPr id="192" name="Google Shape;192;g9504e29505_0_0:notes">
            <a:extLst>
              <a:ext uri="{FF2B5EF4-FFF2-40B4-BE49-F238E27FC236}">
                <a16:creationId xmlns:a16="http://schemas.microsoft.com/office/drawing/2014/main" id="{5D5C7EE0-B446-6CF4-1801-DBFC0962633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a:extLst>
              <a:ext uri="{FF2B5EF4-FFF2-40B4-BE49-F238E27FC236}">
                <a16:creationId xmlns:a16="http://schemas.microsoft.com/office/drawing/2014/main" id="{EC343F8E-7F61-75ED-5DF8-FD032A2F9032}"/>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08357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a:extLst>
            <a:ext uri="{FF2B5EF4-FFF2-40B4-BE49-F238E27FC236}">
              <a16:creationId xmlns:a16="http://schemas.microsoft.com/office/drawing/2014/main" id="{A8C74674-40FB-FEC6-9465-AD0B658DAEAA}"/>
            </a:ext>
          </a:extLst>
        </p:cNvPr>
        <p:cNvGrpSpPr/>
        <p:nvPr/>
      </p:nvGrpSpPr>
      <p:grpSpPr>
        <a:xfrm>
          <a:off x="0" y="0"/>
          <a:ext cx="0" cy="0"/>
          <a:chOff x="0" y="0"/>
          <a:chExt cx="0" cy="0"/>
        </a:xfrm>
      </p:grpSpPr>
      <p:sp>
        <p:nvSpPr>
          <p:cNvPr id="192" name="Google Shape;192;g9504e29505_0_0:notes">
            <a:extLst>
              <a:ext uri="{FF2B5EF4-FFF2-40B4-BE49-F238E27FC236}">
                <a16:creationId xmlns:a16="http://schemas.microsoft.com/office/drawing/2014/main" id="{914B1BCB-80DE-D79A-A18E-2DCF377755B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a:extLst>
              <a:ext uri="{FF2B5EF4-FFF2-40B4-BE49-F238E27FC236}">
                <a16:creationId xmlns:a16="http://schemas.microsoft.com/office/drawing/2014/main" id="{0747B42A-E64C-70CD-E0A7-4B547FBD9F76}"/>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446098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Should you act now or wait?</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Software and systems will always have risks, especially with new technologies. These can be mitigated through practices like the Triple-A and Defense in Depth, which strengthen defenses, reduce breach costs, and identify vulnerabilities early. Implementing security from the outset makes systems more resilient.</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However, some challenges include upfront costs, labor, and added complexity to management impacting workflows. But despite these, the long-term benefits—reduced threats, cost savings, and stronger systems—make early adoption a strategic choice.</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endParaRPr dirty="0"/>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While establishing rules are important, effectively communicating them to programmers can be challenging. Therefore, it's essential to keep policies clear, consistent, and easy to follow. Rather than relying on occasional audits, security principles should be integrated throughout the development process. Regularly updating dependencies, scanning for vulnerabilities, encrypting sensitive data when necessary, and applying the Principle of Least Privilege ensure that security remains a continuous focus, helping to protect systems from emerging threats.</a:t>
            </a:r>
            <a:endParaRPr dirty="0"/>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With the standards outlined in this presentation and the guidelines provided in the security specification, we can effectively implement and enforce best practices to prevent security threats. However, security must be integrated at all levels. For any specification or standard to be successful, it requires full buy-in from everyone involved, ensuring that best practices are consistently applied across all systems and software.</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endParaRPr dirty="0"/>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lang="en-US" dirty="0"/>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a:extLst>
            <a:ext uri="{FF2B5EF4-FFF2-40B4-BE49-F238E27FC236}">
              <a16:creationId xmlns:a16="http://schemas.microsoft.com/office/drawing/2014/main" id="{A3038EB1-85AD-8960-9FA3-73D5E6876955}"/>
            </a:ext>
          </a:extLst>
        </p:cNvPr>
        <p:cNvGrpSpPr/>
        <p:nvPr/>
      </p:nvGrpSpPr>
      <p:grpSpPr>
        <a:xfrm>
          <a:off x="0" y="0"/>
          <a:ext cx="0" cy="0"/>
          <a:chOff x="0" y="0"/>
          <a:chExt cx="0" cy="0"/>
        </a:xfrm>
      </p:grpSpPr>
      <p:sp>
        <p:nvSpPr>
          <p:cNvPr id="192" name="Google Shape;192;g9504e29505_0_0:notes">
            <a:extLst>
              <a:ext uri="{FF2B5EF4-FFF2-40B4-BE49-F238E27FC236}">
                <a16:creationId xmlns:a16="http://schemas.microsoft.com/office/drawing/2014/main" id="{FA58C587-CF95-D965-EB56-FC993252385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a:extLst>
              <a:ext uri="{FF2B5EF4-FFF2-40B4-BE49-F238E27FC236}">
                <a16:creationId xmlns:a16="http://schemas.microsoft.com/office/drawing/2014/main" id="{6C371112-728F-A6E8-5F79-166806D292F6}"/>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8462233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5" Type="http://schemas.openxmlformats.org/officeDocument/2006/relationships/image" Target="../media/image3.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ags" Target="../tags/tag15.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 Id="rId5" Type="http://schemas.openxmlformats.org/officeDocument/2006/relationships/image" Target="../media/image3.png"/><Relationship Id="rId4" Type="http://schemas.openxmlformats.org/officeDocument/2006/relationships/hyperlink" Target="https://www.perforce.com/blog/kw/devsecops-pipeline-overview"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Kendall Ferebee</a:t>
            </a:r>
            <a:endParaRPr sz="1850" i="1"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a:extLst>
            <a:ext uri="{FF2B5EF4-FFF2-40B4-BE49-F238E27FC236}">
              <a16:creationId xmlns:a16="http://schemas.microsoft.com/office/drawing/2014/main" id="{AE68D78C-AD88-6E1E-7F9C-2B3C5D87F722}"/>
            </a:ext>
          </a:extLst>
        </p:cNvPr>
        <p:cNvGrpSpPr/>
        <p:nvPr/>
      </p:nvGrpSpPr>
      <p:grpSpPr>
        <a:xfrm>
          <a:off x="0" y="0"/>
          <a:ext cx="0" cy="0"/>
          <a:chOff x="0" y="0"/>
          <a:chExt cx="0" cy="0"/>
        </a:xfrm>
      </p:grpSpPr>
      <p:sp>
        <p:nvSpPr>
          <p:cNvPr id="195" name="Google Shape;195;g9504e29505_0_0">
            <a:extLst>
              <a:ext uri="{FF2B5EF4-FFF2-40B4-BE49-F238E27FC236}">
                <a16:creationId xmlns:a16="http://schemas.microsoft.com/office/drawing/2014/main" id="{9430E547-E448-9648-90D9-F386E99DB620}"/>
              </a:ext>
            </a:extLst>
          </p:cNvPr>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a:t>
            </a:r>
            <a:endParaRPr dirty="0"/>
          </a:p>
        </p:txBody>
      </p:sp>
      <p:pic>
        <p:nvPicPr>
          <p:cNvPr id="197" name="Google Shape;197;g9504e29505_0_0" descr="Green Pace logo">
            <a:extLst>
              <a:ext uri="{FF2B5EF4-FFF2-40B4-BE49-F238E27FC236}">
                <a16:creationId xmlns:a16="http://schemas.microsoft.com/office/drawing/2014/main" id="{F7014E5A-58E7-7AE8-B5D0-8E6683B02414}"/>
              </a:ext>
            </a:extLst>
          </p:cNvPr>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a:extLst>
              <a:ext uri="{FF2B5EF4-FFF2-40B4-BE49-F238E27FC236}">
                <a16:creationId xmlns:a16="http://schemas.microsoft.com/office/drawing/2014/main" id="{CC4E1DD7-B809-E26C-3821-D6B2350F47BB}"/>
              </a:ext>
            </a:extLst>
          </p:cNvPr>
          <p:cNvPicPr>
            <a:picLocks noChangeAspect="1"/>
          </p:cNvPicPr>
          <p:nvPr/>
        </p:nvPicPr>
        <p:blipFill>
          <a:blip r:embed="rId5"/>
          <a:stretch>
            <a:fillRect/>
          </a:stretch>
        </p:blipFill>
        <p:spPr>
          <a:xfrm>
            <a:off x="916020" y="2682652"/>
            <a:ext cx="9995063" cy="1445440"/>
          </a:xfrm>
          <a:prstGeom prst="rect">
            <a:avLst/>
          </a:prstGeom>
        </p:spPr>
      </p:pic>
      <p:pic>
        <p:nvPicPr>
          <p:cNvPr id="5" name="Picture 4">
            <a:extLst>
              <a:ext uri="{FF2B5EF4-FFF2-40B4-BE49-F238E27FC236}">
                <a16:creationId xmlns:a16="http://schemas.microsoft.com/office/drawing/2014/main" id="{2FA82ACC-F810-CA09-F03B-74BBA4961D9C}"/>
              </a:ext>
            </a:extLst>
          </p:cNvPr>
          <p:cNvPicPr>
            <a:picLocks noChangeAspect="1"/>
          </p:cNvPicPr>
          <p:nvPr/>
        </p:nvPicPr>
        <p:blipFill>
          <a:blip r:embed="rId6"/>
          <a:stretch>
            <a:fillRect/>
          </a:stretch>
        </p:blipFill>
        <p:spPr>
          <a:xfrm>
            <a:off x="4042599" y="4128092"/>
            <a:ext cx="6868484" cy="362001"/>
          </a:xfrm>
          <a:prstGeom prst="rect">
            <a:avLst/>
          </a:prstGeom>
        </p:spPr>
      </p:pic>
    </p:spTree>
    <p:custDataLst>
      <p:tags r:id="rId1"/>
    </p:custDataLst>
    <p:extLst>
      <p:ext uri="{BB962C8B-B14F-4D97-AF65-F5344CB8AC3E}">
        <p14:creationId xmlns:p14="http://schemas.microsoft.com/office/powerpoint/2010/main" val="2480967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a:extLst>
            <a:ext uri="{FF2B5EF4-FFF2-40B4-BE49-F238E27FC236}">
              <a16:creationId xmlns:a16="http://schemas.microsoft.com/office/drawing/2014/main" id="{40015FB9-139F-C74C-9B59-4AF4303A3C08}"/>
            </a:ext>
          </a:extLst>
        </p:cNvPr>
        <p:cNvGrpSpPr/>
        <p:nvPr/>
      </p:nvGrpSpPr>
      <p:grpSpPr>
        <a:xfrm>
          <a:off x="0" y="0"/>
          <a:ext cx="0" cy="0"/>
          <a:chOff x="0" y="0"/>
          <a:chExt cx="0" cy="0"/>
        </a:xfrm>
      </p:grpSpPr>
      <p:sp>
        <p:nvSpPr>
          <p:cNvPr id="195" name="Google Shape;195;g9504e29505_0_0">
            <a:extLst>
              <a:ext uri="{FF2B5EF4-FFF2-40B4-BE49-F238E27FC236}">
                <a16:creationId xmlns:a16="http://schemas.microsoft.com/office/drawing/2014/main" id="{15168E60-5448-D7CB-A392-274A91DCD984}"/>
              </a:ext>
            </a:extLst>
          </p:cNvPr>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a:t>
            </a:r>
            <a:endParaRPr dirty="0"/>
          </a:p>
        </p:txBody>
      </p:sp>
      <p:pic>
        <p:nvPicPr>
          <p:cNvPr id="197" name="Google Shape;197;g9504e29505_0_0" descr="Green Pace logo">
            <a:extLst>
              <a:ext uri="{FF2B5EF4-FFF2-40B4-BE49-F238E27FC236}">
                <a16:creationId xmlns:a16="http://schemas.microsoft.com/office/drawing/2014/main" id="{04281C73-72CE-1DDE-D901-59E01861DF1C}"/>
              </a:ext>
            </a:extLst>
          </p:cNvPr>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a:extLst>
              <a:ext uri="{FF2B5EF4-FFF2-40B4-BE49-F238E27FC236}">
                <a16:creationId xmlns:a16="http://schemas.microsoft.com/office/drawing/2014/main" id="{50CD7980-9CB3-48A0-D302-3857F055AA30}"/>
              </a:ext>
            </a:extLst>
          </p:cNvPr>
          <p:cNvPicPr>
            <a:picLocks noChangeAspect="1"/>
          </p:cNvPicPr>
          <p:nvPr/>
        </p:nvPicPr>
        <p:blipFill>
          <a:blip r:embed="rId5"/>
          <a:stretch>
            <a:fillRect/>
          </a:stretch>
        </p:blipFill>
        <p:spPr>
          <a:xfrm>
            <a:off x="1268544" y="2057373"/>
            <a:ext cx="9654912" cy="1918279"/>
          </a:xfrm>
          <a:prstGeom prst="rect">
            <a:avLst/>
          </a:prstGeom>
        </p:spPr>
      </p:pic>
      <p:pic>
        <p:nvPicPr>
          <p:cNvPr id="7" name="Picture 6">
            <a:extLst>
              <a:ext uri="{FF2B5EF4-FFF2-40B4-BE49-F238E27FC236}">
                <a16:creationId xmlns:a16="http://schemas.microsoft.com/office/drawing/2014/main" id="{9AAF57B5-61B8-A7B0-4F0F-D355212620B1}"/>
              </a:ext>
            </a:extLst>
          </p:cNvPr>
          <p:cNvPicPr>
            <a:picLocks noChangeAspect="1"/>
          </p:cNvPicPr>
          <p:nvPr/>
        </p:nvPicPr>
        <p:blipFill>
          <a:blip r:embed="rId6"/>
          <a:stretch>
            <a:fillRect/>
          </a:stretch>
        </p:blipFill>
        <p:spPr>
          <a:xfrm>
            <a:off x="2637347" y="3975652"/>
            <a:ext cx="8286109" cy="437323"/>
          </a:xfrm>
          <a:prstGeom prst="rect">
            <a:avLst/>
          </a:prstGeom>
        </p:spPr>
      </p:pic>
    </p:spTree>
    <p:custDataLst>
      <p:tags r:id="rId1"/>
    </p:custDataLst>
    <p:extLst>
      <p:ext uri="{BB962C8B-B14F-4D97-AF65-F5344CB8AC3E}">
        <p14:creationId xmlns:p14="http://schemas.microsoft.com/office/powerpoint/2010/main" val="5992851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021233" y="2186228"/>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TOOLS</a:t>
            </a:r>
            <a:endParaRPr dirty="0"/>
          </a:p>
        </p:txBody>
      </p:sp>
      <p:sp>
        <p:nvSpPr>
          <p:cNvPr id="210" name="Google Shape;210;p10"/>
          <p:cNvSpPr txBox="1">
            <a:spLocks noGrp="1"/>
          </p:cNvSpPr>
          <p:nvPr>
            <p:ph type="body" idx="1"/>
          </p:nvPr>
        </p:nvSpPr>
        <p:spPr>
          <a:xfrm>
            <a:off x="685800" y="1749288"/>
            <a:ext cx="10820400" cy="4469398"/>
          </a:xfrm>
          <a:prstGeom prst="rect">
            <a:avLst/>
          </a:prstGeom>
          <a:noFill/>
          <a:ln>
            <a:noFill/>
          </a:ln>
        </p:spPr>
        <p:txBody>
          <a:bodyPr spcFirstLastPara="1" wrap="square" lIns="91425" tIns="45700" rIns="91425" bIns="45700" anchor="t" anchorCtr="0">
            <a:normAutofit fontScale="92500" lnSpcReduction="20000"/>
          </a:bodyPr>
          <a:lstStyle/>
          <a:p>
            <a:pPr marL="457200" lvl="1" indent="0" algn="l" rtl="0">
              <a:lnSpc>
                <a:spcPct val="90000"/>
              </a:lnSpc>
              <a:spcBef>
                <a:spcPts val="0"/>
              </a:spcBef>
              <a:spcAft>
                <a:spcPts val="0"/>
              </a:spcAft>
              <a:buClr>
                <a:schemeClr val="lt1"/>
              </a:buClr>
              <a:buSzPts val="2000"/>
              <a:buNone/>
            </a:pPr>
            <a:r>
              <a:rPr lang="en-US" dirty="0" err="1">
                <a:latin typeface="Century Gothic" panose="020B0502020202020204" pitchFamily="34" charset="0"/>
              </a:rPr>
              <a:t>DevSecOps</a:t>
            </a:r>
            <a:r>
              <a:rPr lang="en-US" dirty="0">
                <a:latin typeface="Century Gothic" panose="020B0502020202020204" pitchFamily="34" charset="0"/>
              </a:rPr>
              <a:t> pipeline integrates security practices, such as scanning, policy enforcement, and compliance validation, into every stage of development, ensuring security is embedded throughout the software development lifecycle rather than added as an afterthought.</a:t>
            </a:r>
          </a:p>
          <a:p>
            <a:pPr marL="685800" lvl="1" indent="-228600" algn="l" rtl="0">
              <a:lnSpc>
                <a:spcPct val="90000"/>
              </a:lnSpc>
              <a:spcBef>
                <a:spcPts val="0"/>
              </a:spcBef>
              <a:spcAft>
                <a:spcPts val="0"/>
              </a:spcAft>
              <a:buClr>
                <a:schemeClr val="lt1"/>
              </a:buClr>
              <a:buSzPts val="2000"/>
              <a:buChar char="•"/>
            </a:pPr>
            <a:endParaRPr lang="en-US" dirty="0">
              <a:latin typeface="Century Gothic" panose="020B0502020202020204" pitchFamily="34" charset="0"/>
            </a:endParaRPr>
          </a:p>
          <a:p>
            <a:pPr marL="114300" indent="0">
              <a:buNone/>
            </a:pPr>
            <a:r>
              <a:rPr lang="en-US" b="1" dirty="0">
                <a:latin typeface="Century Gothic" panose="020B0502020202020204" pitchFamily="34" charset="0"/>
              </a:rPr>
              <a:t>External Tools and Usage</a:t>
            </a:r>
            <a:r>
              <a:rPr lang="en-US" dirty="0">
                <a:latin typeface="Century Gothic" panose="020B0502020202020204" pitchFamily="34" charset="0"/>
              </a:rPr>
              <a:t>:</a:t>
            </a:r>
          </a:p>
          <a:p>
            <a:pPr>
              <a:buFont typeface="Arial" panose="020B0604020202020204" pitchFamily="34" charset="0"/>
              <a:buChar char="•"/>
            </a:pPr>
            <a:r>
              <a:rPr lang="en-US" b="1" dirty="0">
                <a:latin typeface="Century Gothic" panose="020B0502020202020204" pitchFamily="34" charset="0"/>
              </a:rPr>
              <a:t>Static Analysis Tools (e.g., SonarQube, </a:t>
            </a:r>
            <a:r>
              <a:rPr lang="en-US" b="1" dirty="0" err="1">
                <a:latin typeface="Century Gothic" panose="020B0502020202020204" pitchFamily="34" charset="0"/>
              </a:rPr>
              <a:t>Checkmarx</a:t>
            </a:r>
            <a:r>
              <a:rPr lang="en-US" b="1" dirty="0">
                <a:latin typeface="Century Gothic" panose="020B0502020202020204" pitchFamily="34" charset="0"/>
              </a:rPr>
              <a:t>)</a:t>
            </a:r>
            <a:r>
              <a:rPr lang="en-US" dirty="0">
                <a:latin typeface="Century Gothic" panose="020B0502020202020204" pitchFamily="34" charset="0"/>
              </a:rPr>
              <a:t>: Used in the </a:t>
            </a:r>
            <a:r>
              <a:rPr lang="en-US" b="1" dirty="0">
                <a:latin typeface="Century Gothic" panose="020B0502020202020204" pitchFamily="34" charset="0"/>
              </a:rPr>
              <a:t>Develop</a:t>
            </a:r>
            <a:r>
              <a:rPr lang="en-US" dirty="0">
                <a:latin typeface="Century Gothic" panose="020B0502020202020204" pitchFamily="34" charset="0"/>
              </a:rPr>
              <a:t> and </a:t>
            </a:r>
            <a:r>
              <a:rPr lang="en-US" b="1" dirty="0">
                <a:latin typeface="Century Gothic" panose="020B0502020202020204" pitchFamily="34" charset="0"/>
              </a:rPr>
              <a:t>Build</a:t>
            </a:r>
            <a:r>
              <a:rPr lang="en-US" dirty="0">
                <a:latin typeface="Century Gothic" panose="020B0502020202020204" pitchFamily="34" charset="0"/>
              </a:rPr>
              <a:t> stages to detect vulnerabilities in source code.</a:t>
            </a:r>
          </a:p>
          <a:p>
            <a:pPr>
              <a:buFont typeface="Arial" panose="020B0604020202020204" pitchFamily="34" charset="0"/>
              <a:buChar char="•"/>
            </a:pPr>
            <a:r>
              <a:rPr lang="en-US" b="1" dirty="0">
                <a:latin typeface="Century Gothic" panose="020B0502020202020204" pitchFamily="34" charset="0"/>
              </a:rPr>
              <a:t>Dynamic Analysis Tools (e.g., OWASP ZAP, Burp Suite)</a:t>
            </a:r>
            <a:r>
              <a:rPr lang="en-US" dirty="0">
                <a:latin typeface="Century Gothic" panose="020B0502020202020204" pitchFamily="34" charset="0"/>
              </a:rPr>
              <a:t>: Deployed during the </a:t>
            </a:r>
            <a:r>
              <a:rPr lang="en-US" b="1" dirty="0">
                <a:latin typeface="Century Gothic" panose="020B0502020202020204" pitchFamily="34" charset="0"/>
              </a:rPr>
              <a:t>Test</a:t>
            </a:r>
            <a:r>
              <a:rPr lang="en-US" dirty="0">
                <a:latin typeface="Century Gothic" panose="020B0502020202020204" pitchFamily="34" charset="0"/>
              </a:rPr>
              <a:t> phase to scan applications in runtime.</a:t>
            </a:r>
          </a:p>
          <a:p>
            <a:pPr>
              <a:buFont typeface="Arial" panose="020B0604020202020204" pitchFamily="34" charset="0"/>
              <a:buChar char="•"/>
            </a:pPr>
            <a:r>
              <a:rPr lang="en-US" b="1" dirty="0">
                <a:latin typeface="Century Gothic" panose="020B0502020202020204" pitchFamily="34" charset="0"/>
              </a:rPr>
              <a:t>CI/CD Tools (e.g., Jenkins, GitLab CI)</a:t>
            </a:r>
            <a:r>
              <a:rPr lang="en-US" dirty="0">
                <a:latin typeface="Century Gothic" panose="020B0502020202020204" pitchFamily="34" charset="0"/>
              </a:rPr>
              <a:t>: Automate the pipeline, ensuring security checks are integrated across stages.</a:t>
            </a:r>
          </a:p>
          <a:p>
            <a:pPr>
              <a:buFont typeface="Arial" panose="020B0604020202020204" pitchFamily="34" charset="0"/>
              <a:buChar char="•"/>
            </a:pPr>
            <a:r>
              <a:rPr lang="en-US" b="1" dirty="0">
                <a:latin typeface="Century Gothic" panose="020B0502020202020204" pitchFamily="34" charset="0"/>
              </a:rPr>
              <a:t>Container Security Tools (e.g., Aqua, </a:t>
            </a:r>
            <a:r>
              <a:rPr lang="en-US" b="1" dirty="0" err="1">
                <a:latin typeface="Century Gothic" panose="020B0502020202020204" pitchFamily="34" charset="0"/>
              </a:rPr>
              <a:t>Twistlock</a:t>
            </a:r>
            <a:r>
              <a:rPr lang="en-US" b="1" dirty="0">
                <a:latin typeface="Century Gothic" panose="020B0502020202020204" pitchFamily="34" charset="0"/>
              </a:rPr>
              <a:t>)</a:t>
            </a:r>
            <a:r>
              <a:rPr lang="en-US" dirty="0">
                <a:latin typeface="Century Gothic" panose="020B0502020202020204" pitchFamily="34" charset="0"/>
              </a:rPr>
              <a:t>: Monitor and scan containerized applications in the </a:t>
            </a:r>
            <a:r>
              <a:rPr lang="en-US" b="1" dirty="0">
                <a:latin typeface="Century Gothic" panose="020B0502020202020204" pitchFamily="34" charset="0"/>
              </a:rPr>
              <a:t>Deploy</a:t>
            </a:r>
            <a:r>
              <a:rPr lang="en-US" dirty="0">
                <a:latin typeface="Century Gothic" panose="020B0502020202020204" pitchFamily="34" charset="0"/>
              </a:rPr>
              <a:t> and </a:t>
            </a:r>
            <a:r>
              <a:rPr lang="en-US" b="1" dirty="0">
                <a:latin typeface="Century Gothic" panose="020B0502020202020204" pitchFamily="34" charset="0"/>
              </a:rPr>
              <a:t>Operate</a:t>
            </a:r>
            <a:r>
              <a:rPr lang="en-US" dirty="0">
                <a:latin typeface="Century Gothic" panose="020B0502020202020204" pitchFamily="34" charset="0"/>
              </a:rPr>
              <a:t> phases.</a:t>
            </a:r>
          </a:p>
          <a:p>
            <a:pPr>
              <a:buFont typeface="Arial" panose="020B0604020202020204" pitchFamily="34" charset="0"/>
              <a:buChar char="•"/>
            </a:pPr>
            <a:r>
              <a:rPr lang="en-US" b="1" dirty="0">
                <a:latin typeface="Century Gothic" panose="020B0502020202020204" pitchFamily="34" charset="0"/>
              </a:rPr>
              <a:t>Monitoring Tools (e.g., Splunk, Datadog)</a:t>
            </a:r>
            <a:r>
              <a:rPr lang="en-US" dirty="0">
                <a:latin typeface="Century Gothic" panose="020B0502020202020204" pitchFamily="34" charset="0"/>
              </a:rPr>
              <a:t>: Used in the </a:t>
            </a:r>
            <a:r>
              <a:rPr lang="en-US" b="1" dirty="0">
                <a:latin typeface="Century Gothic" panose="020B0502020202020204" pitchFamily="34" charset="0"/>
              </a:rPr>
              <a:t>Operate</a:t>
            </a:r>
            <a:r>
              <a:rPr lang="en-US" dirty="0">
                <a:latin typeface="Century Gothic" panose="020B0502020202020204" pitchFamily="34" charset="0"/>
              </a:rPr>
              <a:t> stage for continuous security logging and monitoring.</a:t>
            </a:r>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RISKS AND BENEFITS</a:t>
            </a:r>
            <a:endParaRPr dirty="0"/>
          </a:p>
        </p:txBody>
      </p:sp>
      <p:sp>
        <p:nvSpPr>
          <p:cNvPr id="217" name="Google Shape;217;p11"/>
          <p:cNvSpPr txBox="1">
            <a:spLocks noGrp="1"/>
          </p:cNvSpPr>
          <p:nvPr>
            <p:ph type="body" idx="1"/>
          </p:nvPr>
        </p:nvSpPr>
        <p:spPr>
          <a:xfrm>
            <a:off x="3632204" y="2057400"/>
            <a:ext cx="5079991" cy="82391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lt1"/>
              </a:buClr>
              <a:buSzPts val="2000"/>
              <a:buNone/>
            </a:pPr>
            <a:r>
              <a:rPr lang="en-US" sz="4000" dirty="0"/>
              <a:t>Act </a:t>
            </a:r>
            <a:r>
              <a:rPr lang="en-US" sz="4000" b="1" dirty="0"/>
              <a:t>now</a:t>
            </a:r>
            <a:r>
              <a:rPr lang="en-US" sz="4000" dirty="0"/>
              <a:t> or </a:t>
            </a:r>
            <a:r>
              <a:rPr lang="en-US" sz="4000" b="1" dirty="0"/>
              <a:t>wait</a:t>
            </a:r>
            <a:r>
              <a:rPr lang="en-US" sz="4000" dirty="0"/>
              <a:t>?</a:t>
            </a:r>
            <a:endParaRPr sz="4000" dirty="0"/>
          </a:p>
        </p:txBody>
      </p:sp>
      <p:sp>
        <p:nvSpPr>
          <p:cNvPr id="2" name="Text Placeholder 1">
            <a:extLst>
              <a:ext uri="{FF2B5EF4-FFF2-40B4-BE49-F238E27FC236}">
                <a16:creationId xmlns:a16="http://schemas.microsoft.com/office/drawing/2014/main" id="{01F2C525-1DCB-1887-38E9-063F7F7B1685}"/>
              </a:ext>
            </a:extLst>
          </p:cNvPr>
          <p:cNvSpPr>
            <a:spLocks noGrp="1"/>
          </p:cNvSpPr>
          <p:nvPr>
            <p:ph type="body" idx="2"/>
          </p:nvPr>
        </p:nvSpPr>
        <p:spPr/>
        <p:txBody>
          <a:bodyPr>
            <a:normAutofit lnSpcReduction="10000"/>
          </a:bodyPr>
          <a:lstStyle/>
          <a:p>
            <a:pPr marL="114300" indent="0" algn="ctr">
              <a:buNone/>
            </a:pPr>
            <a:r>
              <a:rPr lang="en-US" b="1" dirty="0"/>
              <a:t>Benefits</a:t>
            </a:r>
          </a:p>
          <a:p>
            <a:r>
              <a:rPr lang="en-US" dirty="0"/>
              <a:t>Preventative nature</a:t>
            </a:r>
          </a:p>
          <a:p>
            <a:r>
              <a:rPr lang="en-US" dirty="0"/>
              <a:t>Saves money lost in case of security breach</a:t>
            </a:r>
          </a:p>
          <a:p>
            <a:r>
              <a:rPr lang="en-US" dirty="0"/>
              <a:t>Early implementation is more effective</a:t>
            </a:r>
          </a:p>
          <a:p>
            <a:r>
              <a:rPr lang="en-US" dirty="0"/>
              <a:t>Greater layer of defense against attackers</a:t>
            </a:r>
          </a:p>
        </p:txBody>
      </p:sp>
      <p:sp>
        <p:nvSpPr>
          <p:cNvPr id="4" name="Text Placeholder 3">
            <a:extLst>
              <a:ext uri="{FF2B5EF4-FFF2-40B4-BE49-F238E27FC236}">
                <a16:creationId xmlns:a16="http://schemas.microsoft.com/office/drawing/2014/main" id="{079BDF23-7369-C500-6265-362E04F56E80}"/>
              </a:ext>
            </a:extLst>
          </p:cNvPr>
          <p:cNvSpPr>
            <a:spLocks noGrp="1"/>
          </p:cNvSpPr>
          <p:nvPr>
            <p:ph type="body" idx="4"/>
          </p:nvPr>
        </p:nvSpPr>
        <p:spPr/>
        <p:txBody>
          <a:bodyPr/>
          <a:lstStyle/>
          <a:p>
            <a:pPr marL="114300" indent="0" algn="ctr">
              <a:buNone/>
            </a:pPr>
            <a:r>
              <a:rPr lang="en-US" b="1" dirty="0"/>
              <a:t>Risk</a:t>
            </a:r>
          </a:p>
          <a:p>
            <a:r>
              <a:rPr lang="en-US" dirty="0"/>
              <a:t>Upfront Cost</a:t>
            </a:r>
          </a:p>
          <a:p>
            <a:r>
              <a:rPr lang="en-US" dirty="0"/>
              <a:t>Labor Hours</a:t>
            </a:r>
          </a:p>
          <a:p>
            <a:r>
              <a:rPr lang="en-US" dirty="0"/>
              <a:t>Experience required</a:t>
            </a:r>
          </a:p>
          <a:p>
            <a:r>
              <a:rPr lang="en-US" dirty="0"/>
              <a:t>Adds a layer of complexity to management and production</a:t>
            </a:r>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fontScale="92500"/>
          </a:bodyPr>
          <a:lstStyle/>
          <a:p>
            <a:pPr marL="1143000" lvl="2" indent="-228600" algn="l" rtl="0">
              <a:lnSpc>
                <a:spcPct val="90000"/>
              </a:lnSpc>
              <a:spcBef>
                <a:spcPts val="0"/>
              </a:spcBef>
              <a:spcAft>
                <a:spcPts val="0"/>
              </a:spcAft>
              <a:buClr>
                <a:schemeClr val="lt1"/>
              </a:buClr>
              <a:buSzPts val="1800"/>
              <a:buChar char="•"/>
            </a:pPr>
            <a:r>
              <a:rPr lang="en-US" sz="2400" dirty="0"/>
              <a:t>Keep policies clear, consistent, and easy to follow</a:t>
            </a:r>
          </a:p>
          <a:p>
            <a:pPr marL="1143000" lvl="2" indent="-228600" algn="l" rtl="0">
              <a:lnSpc>
                <a:spcPct val="90000"/>
              </a:lnSpc>
              <a:spcBef>
                <a:spcPts val="0"/>
              </a:spcBef>
              <a:spcAft>
                <a:spcPts val="0"/>
              </a:spcAft>
              <a:buClr>
                <a:schemeClr val="lt1"/>
              </a:buClr>
              <a:buSzPts val="1800"/>
              <a:buChar char="•"/>
            </a:pPr>
            <a:endParaRPr lang="en-US" sz="2400" dirty="0"/>
          </a:p>
          <a:p>
            <a:pPr marL="1143000" lvl="2" indent="-228600" algn="l" rtl="0">
              <a:lnSpc>
                <a:spcPct val="90000"/>
              </a:lnSpc>
              <a:spcBef>
                <a:spcPts val="0"/>
              </a:spcBef>
              <a:spcAft>
                <a:spcPts val="0"/>
              </a:spcAft>
              <a:buClr>
                <a:schemeClr val="lt1"/>
              </a:buClr>
              <a:buSzPts val="1800"/>
              <a:buChar char="•"/>
            </a:pPr>
            <a:r>
              <a:rPr lang="en-US" sz="2400" dirty="0"/>
              <a:t>Security principles should be integrated throughout the development process</a:t>
            </a:r>
          </a:p>
          <a:p>
            <a:pPr marL="1143000" lvl="2" indent="-228600" algn="l" rtl="0">
              <a:lnSpc>
                <a:spcPct val="90000"/>
              </a:lnSpc>
              <a:spcBef>
                <a:spcPts val="0"/>
              </a:spcBef>
              <a:spcAft>
                <a:spcPts val="0"/>
              </a:spcAft>
              <a:buClr>
                <a:schemeClr val="lt1"/>
              </a:buClr>
              <a:buSzPts val="1800"/>
              <a:buChar char="•"/>
            </a:pPr>
            <a:endParaRPr lang="en-US" sz="2400" dirty="0"/>
          </a:p>
          <a:p>
            <a:pPr marL="1143000" lvl="2" indent="-228600" algn="l" rtl="0">
              <a:lnSpc>
                <a:spcPct val="90000"/>
              </a:lnSpc>
              <a:spcBef>
                <a:spcPts val="0"/>
              </a:spcBef>
              <a:spcAft>
                <a:spcPts val="0"/>
              </a:spcAft>
              <a:buClr>
                <a:schemeClr val="lt1"/>
              </a:buClr>
              <a:buSzPts val="1800"/>
              <a:buChar char="•"/>
            </a:pPr>
            <a:r>
              <a:rPr lang="en-US" sz="2400" dirty="0"/>
              <a:t>Updating dependencies regularly to avoid known vulnerabilities.</a:t>
            </a:r>
          </a:p>
          <a:p>
            <a:pPr marL="1143000" lvl="2" indent="-228600" algn="l" rtl="0">
              <a:lnSpc>
                <a:spcPct val="90000"/>
              </a:lnSpc>
              <a:spcBef>
                <a:spcPts val="0"/>
              </a:spcBef>
              <a:spcAft>
                <a:spcPts val="0"/>
              </a:spcAft>
              <a:buClr>
                <a:schemeClr val="lt1"/>
              </a:buClr>
              <a:buSzPts val="1800"/>
              <a:buChar char="•"/>
            </a:pPr>
            <a:endParaRPr lang="en-US" sz="2400" dirty="0"/>
          </a:p>
          <a:p>
            <a:pPr marL="1143000" lvl="2" indent="-228600" algn="l" rtl="0">
              <a:lnSpc>
                <a:spcPct val="90000"/>
              </a:lnSpc>
              <a:spcBef>
                <a:spcPts val="0"/>
              </a:spcBef>
              <a:spcAft>
                <a:spcPts val="0"/>
              </a:spcAft>
              <a:buClr>
                <a:schemeClr val="lt1"/>
              </a:buClr>
              <a:buSzPts val="1800"/>
              <a:buChar char="•"/>
            </a:pPr>
            <a:r>
              <a:rPr lang="en-US" sz="2400" dirty="0"/>
              <a:t>Scanning for vulnerabilities frequently to address issues quickly.</a:t>
            </a:r>
          </a:p>
          <a:p>
            <a:pPr marL="1143000" lvl="2" indent="-228600" algn="l" rtl="0">
              <a:lnSpc>
                <a:spcPct val="90000"/>
              </a:lnSpc>
              <a:spcBef>
                <a:spcPts val="0"/>
              </a:spcBef>
              <a:spcAft>
                <a:spcPts val="0"/>
              </a:spcAft>
              <a:buClr>
                <a:schemeClr val="lt1"/>
              </a:buClr>
              <a:buSzPts val="1800"/>
              <a:buChar char="•"/>
            </a:pPr>
            <a:endParaRPr lang="en-US" sz="2400" dirty="0"/>
          </a:p>
          <a:p>
            <a:pPr marL="1143000" lvl="2" indent="-228600" algn="l" rtl="0">
              <a:lnSpc>
                <a:spcPct val="90000"/>
              </a:lnSpc>
              <a:spcBef>
                <a:spcPts val="0"/>
              </a:spcBef>
              <a:spcAft>
                <a:spcPts val="0"/>
              </a:spcAft>
              <a:buClr>
                <a:schemeClr val="lt1"/>
              </a:buClr>
              <a:buSzPts val="1800"/>
              <a:buChar char="•"/>
            </a:pPr>
            <a:r>
              <a:rPr lang="en-US" sz="2400" dirty="0"/>
              <a:t>Encrypting sensitive data to protect it during storage and transmission.</a:t>
            </a:r>
          </a:p>
          <a:p>
            <a:pPr marL="1143000" lvl="2" indent="-228600" algn="l" rtl="0">
              <a:lnSpc>
                <a:spcPct val="90000"/>
              </a:lnSpc>
              <a:spcBef>
                <a:spcPts val="0"/>
              </a:spcBef>
              <a:spcAft>
                <a:spcPts val="0"/>
              </a:spcAft>
              <a:buClr>
                <a:schemeClr val="lt1"/>
              </a:buClr>
              <a:buSzPts val="1800"/>
              <a:buChar char="•"/>
            </a:pPr>
            <a:endParaRPr lang="en-US" sz="2400" dirty="0"/>
          </a:p>
          <a:p>
            <a:pPr marL="1143000" lvl="2" indent="-228600" algn="l" rtl="0">
              <a:lnSpc>
                <a:spcPct val="90000"/>
              </a:lnSpc>
              <a:spcBef>
                <a:spcPts val="0"/>
              </a:spcBef>
              <a:spcAft>
                <a:spcPts val="0"/>
              </a:spcAft>
              <a:buClr>
                <a:schemeClr val="lt1"/>
              </a:buClr>
              <a:buSzPts val="1800"/>
              <a:buChar char="•"/>
            </a:pPr>
            <a:r>
              <a:rPr lang="en-US" sz="2400" dirty="0"/>
              <a:t>Applying the Principle of Least Privilege by granting only necessary access.</a:t>
            </a:r>
            <a:endParaRPr sz="2400" dirty="0"/>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CONCLUSIONS</a:t>
            </a:r>
            <a:endParaRPr dirty="0"/>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sz="2800" dirty="0"/>
              <a:t>Security must be considered from the beginning </a:t>
            </a:r>
          </a:p>
          <a:p>
            <a:pPr marL="228600" lvl="0" indent="-228600" algn="l" rtl="0">
              <a:lnSpc>
                <a:spcPct val="90000"/>
              </a:lnSpc>
              <a:spcBef>
                <a:spcPts val="0"/>
              </a:spcBef>
              <a:spcAft>
                <a:spcPts val="0"/>
              </a:spcAft>
              <a:buClr>
                <a:schemeClr val="lt1"/>
              </a:buClr>
              <a:buSzPts val="2200"/>
              <a:buChar char="•"/>
            </a:pPr>
            <a:endParaRPr lang="en-US" sz="2800" dirty="0"/>
          </a:p>
          <a:p>
            <a:pPr marL="228600" lvl="0" indent="-228600" algn="l" rtl="0">
              <a:lnSpc>
                <a:spcPct val="90000"/>
              </a:lnSpc>
              <a:spcBef>
                <a:spcPts val="0"/>
              </a:spcBef>
              <a:spcAft>
                <a:spcPts val="0"/>
              </a:spcAft>
              <a:buClr>
                <a:schemeClr val="lt1"/>
              </a:buClr>
              <a:buSzPts val="2200"/>
              <a:buChar char="•"/>
            </a:pPr>
            <a:r>
              <a:rPr lang="en-US" sz="2800" dirty="0"/>
              <a:t>Training must be provided on security and the security policy</a:t>
            </a:r>
          </a:p>
          <a:p>
            <a:pPr marL="228600" lvl="0" indent="-228600" algn="l" rtl="0">
              <a:lnSpc>
                <a:spcPct val="90000"/>
              </a:lnSpc>
              <a:spcBef>
                <a:spcPts val="0"/>
              </a:spcBef>
              <a:spcAft>
                <a:spcPts val="0"/>
              </a:spcAft>
              <a:buClr>
                <a:schemeClr val="lt1"/>
              </a:buClr>
              <a:buSzPts val="2200"/>
              <a:buChar char="•"/>
            </a:pPr>
            <a:endParaRPr lang="en-US" sz="2800" dirty="0"/>
          </a:p>
          <a:p>
            <a:pPr marL="228600" lvl="0" indent="-228600" algn="l" rtl="0">
              <a:lnSpc>
                <a:spcPct val="90000"/>
              </a:lnSpc>
              <a:spcBef>
                <a:spcPts val="0"/>
              </a:spcBef>
              <a:spcAft>
                <a:spcPts val="0"/>
              </a:spcAft>
              <a:buClr>
                <a:schemeClr val="lt1"/>
              </a:buClr>
              <a:buSzPts val="2200"/>
              <a:buChar char="•"/>
            </a:pPr>
            <a:r>
              <a:rPr lang="en-US" sz="2800" dirty="0"/>
              <a:t>Enforcement mechanisms should be in place to ensure the security policy is followed</a:t>
            </a:r>
          </a:p>
          <a:p>
            <a:pPr marL="228600" lvl="0" indent="-228600" algn="l" rtl="0">
              <a:lnSpc>
                <a:spcPct val="90000"/>
              </a:lnSpc>
              <a:spcBef>
                <a:spcPts val="0"/>
              </a:spcBef>
              <a:spcAft>
                <a:spcPts val="0"/>
              </a:spcAft>
              <a:buClr>
                <a:schemeClr val="lt1"/>
              </a:buClr>
              <a:buSzPts val="2200"/>
              <a:buChar char="•"/>
            </a:pPr>
            <a:endParaRPr lang="en-US" sz="2800" dirty="0"/>
          </a:p>
          <a:p>
            <a:pPr marL="228600" lvl="0" indent="-228600" algn="l" rtl="0">
              <a:lnSpc>
                <a:spcPct val="90000"/>
              </a:lnSpc>
              <a:spcBef>
                <a:spcPts val="0"/>
              </a:spcBef>
              <a:spcAft>
                <a:spcPts val="0"/>
              </a:spcAft>
              <a:buClr>
                <a:schemeClr val="lt1"/>
              </a:buClr>
              <a:buSzPts val="2200"/>
              <a:buChar char="•"/>
            </a:pPr>
            <a:r>
              <a:rPr lang="en-US" sz="2800" dirty="0"/>
              <a:t>Security policy should be regularly reviewed and updated as needed</a:t>
            </a:r>
            <a:endParaRPr sz="2800" dirty="0"/>
          </a:p>
          <a:p>
            <a:pPr marL="228600" lvl="0" indent="-88900" algn="l" rtl="0">
              <a:lnSpc>
                <a:spcPct val="90000"/>
              </a:lnSpc>
              <a:spcBef>
                <a:spcPts val="1000"/>
              </a:spcBef>
              <a:spcAft>
                <a:spcPts val="0"/>
              </a:spcAft>
              <a:buClr>
                <a:schemeClr val="lt1"/>
              </a:buClr>
              <a:buSzPts val="2200"/>
              <a:buNone/>
            </a:pPr>
            <a:endParaRPr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REFERENCES</a:t>
            </a:r>
            <a:endParaRPr dirty="0"/>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r>
              <a:rPr lang="en-US" dirty="0"/>
              <a:t>Foster, S. (2021, January 22). </a:t>
            </a:r>
            <a:r>
              <a:rPr lang="en-US" dirty="0" err="1"/>
              <a:t>DevSecOps</a:t>
            </a:r>
            <a:r>
              <a:rPr lang="en-US" dirty="0"/>
              <a:t> Pipeline Overview: </a:t>
            </a:r>
            <a:r>
              <a:rPr lang="en-US" dirty="0" err="1"/>
              <a:t>DevSecOps</a:t>
            </a:r>
            <a:r>
              <a:rPr lang="en-US" dirty="0"/>
              <a:t> Simplified. Perforce Software. </a:t>
            </a:r>
            <a:r>
              <a:rPr lang="en-US" dirty="0">
                <a:hlinkClick r:id="rId4"/>
              </a:rPr>
              <a:t>https://www.perforce.com/blog/kw/devsecops-pipeline-overview</a:t>
            </a:r>
            <a:r>
              <a:rPr lang="en-US" dirty="0"/>
              <a:t>.  </a:t>
            </a:r>
            <a:endParaRPr lang="en-US" dirty="0">
              <a:effectLst/>
            </a:endParaRPr>
          </a:p>
          <a:p>
            <a:r>
              <a:rPr lang="en-US" dirty="0">
                <a:effectLst/>
              </a:rPr>
              <a:t>Kirsh, A. (2022, August 16). </a:t>
            </a:r>
            <a:r>
              <a:rPr lang="en-US" i="1" dirty="0">
                <a:effectLst/>
              </a:rPr>
              <a:t>Top 10 secure C++ coding practices</a:t>
            </a:r>
            <a:r>
              <a:rPr lang="en-US" dirty="0">
                <a:effectLst/>
              </a:rPr>
              <a:t>.</a:t>
            </a:r>
          </a:p>
        </p:txBody>
      </p:sp>
      <p:pic>
        <p:nvPicPr>
          <p:cNvPr id="239" name="Google Shape;239;p14"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685800" y="2194560"/>
            <a:ext cx="3435626" cy="4024125"/>
          </a:xfrm>
          <a:prstGeom prst="rect">
            <a:avLst/>
          </a:prstGeom>
          <a:noFill/>
          <a:ln>
            <a:noFill/>
          </a:ln>
        </p:spPr>
        <p:txBody>
          <a:bodyPr spcFirstLastPara="1" wrap="square" lIns="91425" tIns="45700" rIns="91425" bIns="45700" anchor="t" anchorCtr="0">
            <a:normAutofit/>
          </a:bodyPr>
          <a:lstStyle/>
          <a:p>
            <a:pPr marL="685800" lvl="0" indent="0" algn="l" rtl="0">
              <a:lnSpc>
                <a:spcPct val="90000"/>
              </a:lnSpc>
              <a:spcBef>
                <a:spcPts val="0"/>
              </a:spcBef>
              <a:spcAft>
                <a:spcPts val="0"/>
              </a:spcAft>
              <a:buSzPts val="1800"/>
              <a:buNone/>
            </a:pPr>
            <a:r>
              <a:rPr lang="en-US" dirty="0"/>
              <a:t>Security policy is a collection of standards and best practices to maintain the safety of our software and data. The different parts of this policy makes up some of the layers the Defense in Depth strategy.</a:t>
            </a:r>
            <a:endParaRPr sz="1600" dirty="0"/>
          </a:p>
          <a:p>
            <a:pPr marL="0" lvl="0" indent="0" algn="l" rtl="0">
              <a:lnSpc>
                <a:spcPct val="90000"/>
              </a:lnSpc>
              <a:spcBef>
                <a:spcPts val="1000"/>
              </a:spcBef>
              <a:spcAft>
                <a:spcPts val="0"/>
              </a:spcAft>
              <a:buClr>
                <a:schemeClr val="lt1"/>
              </a:buClr>
              <a:buSzPts val="2200"/>
              <a:buNone/>
            </a:pPr>
            <a:endParaRPr dirty="0"/>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4593810" y="2232919"/>
            <a:ext cx="6490263" cy="398576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THREATS MATRIX</a:t>
            </a:r>
            <a:endParaRPr dirty="0"/>
          </a:p>
        </p:txBody>
      </p:sp>
      <p:sp>
        <p:nvSpPr>
          <p:cNvPr id="160" name="Google Shape;160;p4"/>
          <p:cNvSpPr txBox="1">
            <a:spLocks noGrp="1"/>
          </p:cNvSpPr>
          <p:nvPr>
            <p:ph type="body" idx="1"/>
          </p:nvPr>
        </p:nvSpPr>
        <p:spPr>
          <a:xfrm>
            <a:off x="409500" y="1613125"/>
            <a:ext cx="2486100" cy="4024200"/>
          </a:xfrm>
          <a:prstGeom prst="rect">
            <a:avLst/>
          </a:prstGeom>
          <a:noFill/>
          <a:ln>
            <a:noFill/>
          </a:ln>
        </p:spPr>
        <p:txBody>
          <a:bodyPr spcFirstLastPara="1" wrap="square" lIns="91425" tIns="45700" rIns="91425" bIns="45700" anchor="t" anchorCtr="0">
            <a:normAutofit fontScale="85000" lnSpcReduction="20000"/>
          </a:bodyPr>
          <a:lstStyle/>
          <a:p>
            <a:pPr marL="228600" lvl="0" indent="0" algn="l" rtl="0">
              <a:lnSpc>
                <a:spcPct val="107916"/>
              </a:lnSpc>
              <a:spcBef>
                <a:spcPts val="0"/>
              </a:spcBef>
              <a:spcAft>
                <a:spcPts val="0"/>
              </a:spcAft>
              <a:buSzPts val="1800"/>
              <a:buNone/>
            </a:pPr>
            <a:endParaRPr lang="en-US" sz="2000" dirty="0">
              <a:solidFill>
                <a:srgbClr val="FFFFFF"/>
              </a:solidFill>
            </a:endParaRPr>
          </a:p>
          <a:p>
            <a:pPr marL="228600" lvl="0" indent="0" algn="l" rtl="0">
              <a:lnSpc>
                <a:spcPct val="107916"/>
              </a:lnSpc>
              <a:spcBef>
                <a:spcPts val="0"/>
              </a:spcBef>
              <a:spcAft>
                <a:spcPts val="0"/>
              </a:spcAft>
              <a:buSzPts val="1800"/>
              <a:buNone/>
            </a:pPr>
            <a:r>
              <a:rPr lang="en-US" sz="2000" dirty="0">
                <a:solidFill>
                  <a:srgbClr val="FFFFFF"/>
                </a:solidFill>
              </a:rPr>
              <a:t>Likely: Likely to happen with low severity </a:t>
            </a:r>
          </a:p>
          <a:p>
            <a:pPr marL="228600" lvl="0" indent="0" algn="l" rtl="0">
              <a:lnSpc>
                <a:spcPct val="107916"/>
              </a:lnSpc>
              <a:spcBef>
                <a:spcPts val="0"/>
              </a:spcBef>
              <a:spcAft>
                <a:spcPts val="0"/>
              </a:spcAft>
              <a:buSzPts val="1800"/>
              <a:buNone/>
            </a:pPr>
            <a:endParaRPr lang="en-US" sz="2000" dirty="0">
              <a:solidFill>
                <a:srgbClr val="FFFFFF"/>
              </a:solidFill>
            </a:endParaRPr>
          </a:p>
          <a:p>
            <a:pPr marL="228600" lvl="0" indent="0" algn="l" rtl="0">
              <a:lnSpc>
                <a:spcPct val="107916"/>
              </a:lnSpc>
              <a:spcBef>
                <a:spcPts val="0"/>
              </a:spcBef>
              <a:spcAft>
                <a:spcPts val="0"/>
              </a:spcAft>
              <a:buSzPts val="1800"/>
              <a:buNone/>
            </a:pPr>
            <a:r>
              <a:rPr lang="en-US" sz="2000" dirty="0">
                <a:solidFill>
                  <a:srgbClr val="FFFFFF"/>
                </a:solidFill>
              </a:rPr>
              <a:t>Unlikely: Unlikely to happen with high severity</a:t>
            </a:r>
          </a:p>
          <a:p>
            <a:pPr marL="228600" lvl="0" indent="0" algn="l" rtl="0">
              <a:lnSpc>
                <a:spcPct val="107916"/>
              </a:lnSpc>
              <a:spcBef>
                <a:spcPts val="0"/>
              </a:spcBef>
              <a:spcAft>
                <a:spcPts val="0"/>
              </a:spcAft>
              <a:buSzPts val="1800"/>
              <a:buNone/>
            </a:pPr>
            <a:endParaRPr lang="en-US" sz="2000" dirty="0">
              <a:solidFill>
                <a:srgbClr val="FFFFFF"/>
              </a:solidFill>
            </a:endParaRPr>
          </a:p>
          <a:p>
            <a:pPr marL="228600" indent="0">
              <a:lnSpc>
                <a:spcPct val="107916"/>
              </a:lnSpc>
              <a:spcBef>
                <a:spcPts val="0"/>
              </a:spcBef>
              <a:buNone/>
            </a:pPr>
            <a:r>
              <a:rPr lang="en-US" sz="2000" dirty="0">
                <a:solidFill>
                  <a:srgbClr val="FFFFFF"/>
                </a:solidFill>
              </a:rPr>
              <a:t>Low Priority: Unlikely to happen with low severity</a:t>
            </a:r>
          </a:p>
          <a:p>
            <a:pPr marL="228600" lvl="0" indent="0" algn="l" rtl="0">
              <a:lnSpc>
                <a:spcPct val="107916"/>
              </a:lnSpc>
              <a:spcBef>
                <a:spcPts val="0"/>
              </a:spcBef>
              <a:spcAft>
                <a:spcPts val="0"/>
              </a:spcAft>
              <a:buSzPts val="1800"/>
              <a:buNone/>
            </a:pPr>
            <a:endParaRPr lang="en-US" sz="2000" dirty="0">
              <a:solidFill>
                <a:srgbClr val="FFFFFF"/>
              </a:solidFill>
            </a:endParaRPr>
          </a:p>
          <a:p>
            <a:pPr marL="228600" lvl="0" indent="0" algn="l" rtl="0">
              <a:lnSpc>
                <a:spcPct val="107916"/>
              </a:lnSpc>
              <a:spcBef>
                <a:spcPts val="0"/>
              </a:spcBef>
              <a:spcAft>
                <a:spcPts val="0"/>
              </a:spcAft>
              <a:buSzPts val="1800"/>
              <a:buNone/>
            </a:pPr>
            <a:r>
              <a:rPr lang="en-US" sz="2000" dirty="0">
                <a:solidFill>
                  <a:srgbClr val="FFFFFF"/>
                </a:solidFill>
              </a:rPr>
              <a:t>Priority: Likely to happen with high severity</a:t>
            </a:r>
            <a:endParaRPr sz="2000" dirty="0"/>
          </a:p>
          <a:p>
            <a:pPr marL="228600" lvl="0" indent="-88900" algn="l" rtl="0">
              <a:lnSpc>
                <a:spcPct val="90000"/>
              </a:lnSpc>
              <a:spcBef>
                <a:spcPts val="1000"/>
              </a:spcBef>
              <a:spcAft>
                <a:spcPts val="0"/>
              </a:spcAft>
              <a:buClr>
                <a:schemeClr val="lt1"/>
              </a:buClr>
              <a:buSzPts val="2200"/>
              <a:buNone/>
            </a:pPr>
            <a:endParaRPr dirty="0"/>
          </a:p>
        </p:txBody>
      </p:sp>
      <p:graphicFrame>
        <p:nvGraphicFramePr>
          <p:cNvPr id="161" name="Google Shape;161;p4" descr="Alt text required"/>
          <p:cNvGraphicFramePr/>
          <p:nvPr>
            <p:extLst>
              <p:ext uri="{D42A27DB-BD31-4B8C-83A1-F6EECF244321}">
                <p14:modId xmlns:p14="http://schemas.microsoft.com/office/powerpoint/2010/main" val="4234025017"/>
              </p:ext>
            </p:extLst>
          </p:nvPr>
        </p:nvGraphicFramePr>
        <p:xfrm>
          <a:off x="3171900" y="1943486"/>
          <a:ext cx="8328333" cy="4206180"/>
        </p:xfrm>
        <a:graphic>
          <a:graphicData uri="http://schemas.openxmlformats.org/drawingml/2006/table">
            <a:tbl>
              <a:tblPr firstRow="1" firstCol="1">
                <a:noFill/>
                <a:tableStyleId>{802198C4-3087-4945-87E3-76CBB3509B7E}</a:tableStyleId>
              </a:tblPr>
              <a:tblGrid>
                <a:gridCol w="3950103">
                  <a:extLst>
                    <a:ext uri="{9D8B030D-6E8A-4147-A177-3AD203B41FA5}">
                      <a16:colId xmlns:a16="http://schemas.microsoft.com/office/drawing/2014/main" val="20000"/>
                    </a:ext>
                  </a:extLst>
                </a:gridCol>
                <a:gridCol w="4378230">
                  <a:extLst>
                    <a:ext uri="{9D8B030D-6E8A-4147-A177-3AD203B41FA5}">
                      <a16:colId xmlns:a16="http://schemas.microsoft.com/office/drawing/2014/main" val="20001"/>
                    </a:ext>
                  </a:extLst>
                </a:gridCol>
              </a:tblGrid>
              <a:tr h="159969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Likely</a:t>
                      </a:r>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STD-001-CPP</a:t>
                      </a:r>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STD-002-CPP</a:t>
                      </a:r>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STD-007-CPP</a:t>
                      </a:r>
                      <a:endParaRPr lang="en-US"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Priority</a:t>
                      </a:r>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STD-003-CPP</a:t>
                      </a:r>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STD-004-CPP</a:t>
                      </a:r>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STD-005-CPP</a:t>
                      </a:r>
                      <a:endParaRPr lang="en-US"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70317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Low priority</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3600" u="none" strike="noStrike" cap="none" dirty="0">
                          <a:solidFill>
                            <a:srgbClr val="FFD966"/>
                          </a:solidFill>
                        </a:rPr>
                        <a:t>STD-006-CPP</a:t>
                      </a:r>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STD-008-CPP</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Unlikely</a:t>
                      </a:r>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STD-006-CPP</a:t>
                      </a:r>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STD-008-CPP</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10 PRINCIPLES</a:t>
            </a:r>
            <a:endParaRPr dirty="0"/>
          </a:p>
        </p:txBody>
      </p:sp>
      <p:sp>
        <p:nvSpPr>
          <p:cNvPr id="5" name="Text Placeholder 4">
            <a:extLst>
              <a:ext uri="{FF2B5EF4-FFF2-40B4-BE49-F238E27FC236}">
                <a16:creationId xmlns:a16="http://schemas.microsoft.com/office/drawing/2014/main" id="{ACE945C5-160D-6AF2-9AFB-E510E79DE34D}"/>
              </a:ext>
            </a:extLst>
          </p:cNvPr>
          <p:cNvSpPr>
            <a:spLocks noGrp="1"/>
          </p:cNvSpPr>
          <p:nvPr>
            <p:ph type="body" idx="1"/>
          </p:nvPr>
        </p:nvSpPr>
        <p:spPr/>
        <p:txBody>
          <a:bodyPr>
            <a:normAutofit lnSpcReduction="10000"/>
          </a:bodyPr>
          <a:lstStyle/>
          <a:p>
            <a:pPr marL="0" indent="0" fontAlgn="t">
              <a:buClr>
                <a:srgbClr val="000000"/>
              </a:buClr>
              <a:buSzPts val="1400"/>
              <a:buNone/>
            </a:pPr>
            <a:r>
              <a:rPr lang="en-US" sz="2000" b="0" i="0" u="none" strike="noStrike" dirty="0">
                <a:solidFill>
                  <a:schemeClr val="bg1"/>
                </a:solidFill>
                <a:effectLst/>
                <a:latin typeface="Century Gothic" panose="020B0502020202020204" pitchFamily="34" charset="0"/>
                <a:ea typeface="Arial" panose="020B0604020202020204" pitchFamily="34" charset="0"/>
                <a:cs typeface="Arial" panose="020B0604020202020204" pitchFamily="34" charset="0"/>
              </a:rPr>
              <a:t>Validate Input Data : 					STD-001-CPP, STD-008-CPP</a:t>
            </a:r>
            <a:endParaRPr lang="en-US" sz="2000" dirty="0">
              <a:solidFill>
                <a:schemeClr val="bg1"/>
              </a:solidFill>
              <a:latin typeface="Century Gothic" panose="020B0502020202020204" pitchFamily="34" charset="0"/>
              <a:ea typeface="Arial" panose="020B0604020202020204" pitchFamily="34" charset="0"/>
              <a:cs typeface="Arial" panose="020B0604020202020204" pitchFamily="34" charset="0"/>
            </a:endParaRPr>
          </a:p>
          <a:p>
            <a:pPr marL="0" indent="0" fontAlgn="t">
              <a:buClr>
                <a:srgbClr val="000000"/>
              </a:buClr>
              <a:buSzPts val="1400"/>
              <a:buNone/>
            </a:pPr>
            <a:r>
              <a:rPr lang="en-US" sz="2000" b="0" i="0" u="none" strike="noStrike" dirty="0">
                <a:solidFill>
                  <a:schemeClr val="bg1"/>
                </a:solidFill>
                <a:effectLst/>
                <a:latin typeface="Century Gothic" panose="020B0502020202020204" pitchFamily="34" charset="0"/>
                <a:ea typeface="Arial" panose="020B0604020202020204" pitchFamily="34" charset="0"/>
                <a:cs typeface="Arial" panose="020B0604020202020204" pitchFamily="34" charset="0"/>
              </a:rPr>
              <a:t>Heed Compiler Warnings: 				STD-010-CPP, STD-006-CPP</a:t>
            </a:r>
            <a:endParaRPr lang="en-US" sz="2000" b="0" i="0" u="none" strike="noStrike" dirty="0">
              <a:solidFill>
                <a:schemeClr val="bg1"/>
              </a:solidFill>
              <a:effectLst/>
              <a:latin typeface="Century Gothic" panose="020B0502020202020204" pitchFamily="34" charset="0"/>
            </a:endParaRPr>
          </a:p>
          <a:p>
            <a:pPr marL="0" indent="0" fontAlgn="t">
              <a:buNone/>
            </a:pPr>
            <a:r>
              <a:rPr lang="en-US" sz="2000" b="0" i="0" u="none" strike="noStrike" dirty="0">
                <a:solidFill>
                  <a:schemeClr val="bg1"/>
                </a:solidFill>
                <a:effectLst/>
                <a:latin typeface="Century Gothic" panose="020B0502020202020204" pitchFamily="34" charset="0"/>
                <a:ea typeface="Arial" panose="020B0604020202020204" pitchFamily="34" charset="0"/>
                <a:cs typeface="Arial" panose="020B0604020202020204" pitchFamily="34" charset="0"/>
              </a:rPr>
              <a:t>Architect and Design for Security Policies : 		STD-002-CPP</a:t>
            </a:r>
            <a:endParaRPr lang="en-US" sz="2000" b="0" i="0" u="none" strike="noStrike" dirty="0">
              <a:solidFill>
                <a:schemeClr val="bg1"/>
              </a:solidFill>
              <a:effectLst/>
              <a:latin typeface="Century Gothic" panose="020B0502020202020204" pitchFamily="34" charset="0"/>
            </a:endParaRPr>
          </a:p>
          <a:p>
            <a:pPr marL="0" indent="0" fontAlgn="t">
              <a:buNone/>
            </a:pPr>
            <a:r>
              <a:rPr lang="en-US" sz="2000" b="0" i="0" u="none" strike="noStrike" dirty="0">
                <a:solidFill>
                  <a:schemeClr val="bg1"/>
                </a:solidFill>
                <a:effectLst/>
                <a:latin typeface="Century Gothic" panose="020B0502020202020204" pitchFamily="34" charset="0"/>
                <a:ea typeface="Arial" panose="020B0604020202020204" pitchFamily="34" charset="0"/>
                <a:cs typeface="Arial" panose="020B0604020202020204" pitchFamily="34" charset="0"/>
              </a:rPr>
              <a:t>Keep It Simple: 					STD-007-CPP</a:t>
            </a:r>
            <a:endParaRPr lang="en-US" sz="2000" b="0" i="0" u="none" strike="noStrike" dirty="0">
              <a:solidFill>
                <a:schemeClr val="bg1"/>
              </a:solidFill>
              <a:effectLst/>
              <a:latin typeface="Century Gothic" panose="020B0502020202020204" pitchFamily="34" charset="0"/>
            </a:endParaRPr>
          </a:p>
          <a:p>
            <a:pPr marL="0" indent="0" fontAlgn="t">
              <a:buNone/>
            </a:pPr>
            <a:r>
              <a:rPr lang="en-US" sz="2000" b="0" i="0" u="none" strike="noStrike" dirty="0">
                <a:solidFill>
                  <a:schemeClr val="bg1"/>
                </a:solidFill>
                <a:effectLst/>
                <a:latin typeface="Century Gothic" panose="020B0502020202020204" pitchFamily="34" charset="0"/>
                <a:ea typeface="Arial" panose="020B0604020202020204" pitchFamily="34" charset="0"/>
                <a:cs typeface="Arial" panose="020B0604020202020204" pitchFamily="34" charset="0"/>
              </a:rPr>
              <a:t>Default Deny: 						STD-005-CPP</a:t>
            </a:r>
            <a:endParaRPr lang="en-US" sz="2000" b="0" i="0" u="none" strike="noStrike" dirty="0">
              <a:solidFill>
                <a:schemeClr val="bg1"/>
              </a:solidFill>
              <a:effectLst/>
              <a:latin typeface="Century Gothic" panose="020B0502020202020204" pitchFamily="34" charset="0"/>
            </a:endParaRPr>
          </a:p>
          <a:p>
            <a:pPr marL="0" indent="0" fontAlgn="t">
              <a:buNone/>
            </a:pPr>
            <a:r>
              <a:rPr lang="en-US" sz="2000" b="0" i="0" u="none" strike="noStrike" dirty="0">
                <a:solidFill>
                  <a:schemeClr val="bg1"/>
                </a:solidFill>
                <a:effectLst/>
                <a:latin typeface="Century Gothic" panose="020B0502020202020204" pitchFamily="34" charset="0"/>
                <a:ea typeface="Arial" panose="020B0604020202020204" pitchFamily="34" charset="0"/>
                <a:cs typeface="Arial" panose="020B0604020202020204" pitchFamily="34" charset="0"/>
              </a:rPr>
              <a:t>Adhere to the Principle of Least Privilege: 		STD-009-CPP</a:t>
            </a:r>
            <a:endParaRPr lang="en-US" sz="2000" b="0" i="0" u="none" strike="noStrike" dirty="0">
              <a:solidFill>
                <a:schemeClr val="bg1"/>
              </a:solidFill>
              <a:effectLst/>
              <a:latin typeface="Century Gothic" panose="020B0502020202020204" pitchFamily="34" charset="0"/>
            </a:endParaRPr>
          </a:p>
          <a:p>
            <a:pPr marL="0" indent="0" fontAlgn="t">
              <a:buNone/>
            </a:pPr>
            <a:r>
              <a:rPr lang="en-US" sz="2000" b="0" i="0" u="none" strike="noStrike" dirty="0">
                <a:solidFill>
                  <a:schemeClr val="bg1"/>
                </a:solidFill>
                <a:effectLst/>
                <a:latin typeface="Century Gothic" panose="020B0502020202020204" pitchFamily="34" charset="0"/>
                <a:ea typeface="Arial" panose="020B0604020202020204" pitchFamily="34" charset="0"/>
                <a:cs typeface="Arial" panose="020B0604020202020204" pitchFamily="34" charset="0"/>
              </a:rPr>
              <a:t>Sanitize Data Sent to Other Systems: 			STD-004-CPP</a:t>
            </a:r>
            <a:endParaRPr lang="en-US" sz="2000" b="0" i="0" u="none" strike="noStrike" dirty="0">
              <a:solidFill>
                <a:schemeClr val="bg1"/>
              </a:solidFill>
              <a:effectLst/>
              <a:latin typeface="Century Gothic" panose="020B0502020202020204" pitchFamily="34" charset="0"/>
            </a:endParaRPr>
          </a:p>
          <a:p>
            <a:pPr marL="0" indent="0" fontAlgn="t">
              <a:buNone/>
            </a:pPr>
            <a:r>
              <a:rPr lang="en-US" sz="2000" b="0" i="0" u="none" strike="noStrike" dirty="0">
                <a:solidFill>
                  <a:schemeClr val="bg1"/>
                </a:solidFill>
                <a:effectLst/>
                <a:latin typeface="Century Gothic" panose="020B0502020202020204" pitchFamily="34" charset="0"/>
                <a:ea typeface="Arial" panose="020B0604020202020204" pitchFamily="34" charset="0"/>
                <a:cs typeface="Arial" panose="020B0604020202020204" pitchFamily="34" charset="0"/>
              </a:rPr>
              <a:t>Practice Defense in Depth : 				STD-003-CPP, STD-007-CPP</a:t>
            </a:r>
            <a:endParaRPr lang="en-US" sz="2000" b="0" i="0" u="none" strike="noStrike" dirty="0">
              <a:solidFill>
                <a:schemeClr val="bg1"/>
              </a:solidFill>
              <a:effectLst/>
              <a:latin typeface="Century Gothic" panose="020B0502020202020204" pitchFamily="34" charset="0"/>
            </a:endParaRPr>
          </a:p>
          <a:p>
            <a:pPr marL="0" indent="0" fontAlgn="t">
              <a:buNone/>
            </a:pPr>
            <a:r>
              <a:rPr lang="en-US" sz="2000" b="0" i="0" u="none" strike="noStrike" dirty="0">
                <a:solidFill>
                  <a:schemeClr val="bg1"/>
                </a:solidFill>
                <a:effectLst/>
                <a:latin typeface="Century Gothic" panose="020B0502020202020204" pitchFamily="34" charset="0"/>
                <a:ea typeface="Arial" panose="020B0604020202020204" pitchFamily="34" charset="0"/>
                <a:cs typeface="Arial" panose="020B0604020202020204" pitchFamily="34" charset="0"/>
              </a:rPr>
              <a:t>Use Effective Quality Assurance Techniques: 		STD-006-CPP, STD-007-CPP</a:t>
            </a:r>
            <a:endParaRPr lang="en-US" sz="2000" b="0" i="0" u="none" strike="noStrike" dirty="0">
              <a:solidFill>
                <a:schemeClr val="bg1"/>
              </a:solidFill>
              <a:effectLst/>
              <a:latin typeface="Century Gothic" panose="020B0502020202020204" pitchFamily="34" charset="0"/>
            </a:endParaRPr>
          </a:p>
          <a:p>
            <a:pPr marL="0" indent="0" fontAlgn="t">
              <a:buNone/>
            </a:pPr>
            <a:r>
              <a:rPr lang="en-US" sz="2000" b="0" i="0" u="none" strike="noStrike" dirty="0">
                <a:solidFill>
                  <a:schemeClr val="bg1"/>
                </a:solidFill>
                <a:effectLst/>
                <a:latin typeface="Century Gothic" panose="020B0502020202020204" pitchFamily="34" charset="0"/>
                <a:ea typeface="Arial" panose="020B0604020202020204" pitchFamily="34" charset="0"/>
                <a:cs typeface="Arial" panose="020B0604020202020204" pitchFamily="34" charset="0"/>
              </a:rPr>
              <a:t>Adopt a Secure Coding Standard: 			STD-005-CPP, STD-001-CPP</a:t>
            </a:r>
            <a:endParaRPr lang="en-US" sz="2000" b="0" i="0" u="none" strike="noStrike" dirty="0">
              <a:solidFill>
                <a:schemeClr val="bg1"/>
              </a:solidFill>
              <a:effectLst/>
              <a:latin typeface="Century Gothic" panose="020B0502020202020204" pitchFamily="34" charset="0"/>
            </a:endParaRPr>
          </a:p>
          <a:p>
            <a:endParaRPr lang="en-US" dirty="0"/>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3581400" y="0"/>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CODING STANDARDS</a:t>
            </a:r>
            <a:endParaRPr dirty="0"/>
          </a:p>
        </p:txBody>
      </p:sp>
      <p:sp>
        <p:nvSpPr>
          <p:cNvPr id="5" name="Text Placeholder 4">
            <a:extLst>
              <a:ext uri="{FF2B5EF4-FFF2-40B4-BE49-F238E27FC236}">
                <a16:creationId xmlns:a16="http://schemas.microsoft.com/office/drawing/2014/main" id="{A565494A-1D21-9957-8118-341D6DB1FB7A}"/>
              </a:ext>
            </a:extLst>
          </p:cNvPr>
          <p:cNvSpPr>
            <a:spLocks noGrp="1"/>
          </p:cNvSpPr>
          <p:nvPr>
            <p:ph type="body" idx="1"/>
          </p:nvPr>
        </p:nvSpPr>
        <p:spPr>
          <a:xfrm>
            <a:off x="706974" y="1046439"/>
            <a:ext cx="10820400" cy="5645909"/>
          </a:xfrm>
        </p:spPr>
        <p:txBody>
          <a:bodyPr>
            <a:noAutofit/>
          </a:bodyPr>
          <a:lstStyle/>
          <a:p>
            <a:pPr marL="114300" indent="0">
              <a:buNone/>
            </a:pPr>
            <a:r>
              <a:rPr lang="en-US" sz="1600" b="1" i="1" u="sng" dirty="0"/>
              <a:t>SQL Injection</a:t>
            </a:r>
            <a:r>
              <a:rPr lang="en-US" sz="1600" dirty="0"/>
              <a:t>: STD-004-CPP - </a:t>
            </a:r>
            <a:r>
              <a:rPr lang="en-US" sz="1600" dirty="0">
                <a:latin typeface="Calibri" panose="020F0502020204030204" pitchFamily="34" charset="0"/>
                <a:ea typeface="Calibri" panose="020F0502020204030204" pitchFamily="34" charset="0"/>
              </a:rPr>
              <a:t>Prevent SQL injection by using prepared statements and parameterized queries to safeguard against malicious attacks.</a:t>
            </a:r>
            <a:endParaRPr lang="en-US" sz="1600" dirty="0"/>
          </a:p>
          <a:p>
            <a:pPr marL="114300" indent="0">
              <a:buNone/>
            </a:pPr>
            <a:r>
              <a:rPr lang="en-US" sz="1600" b="1" i="1" u="sng" dirty="0"/>
              <a:t>Memory Protection : </a:t>
            </a:r>
            <a:r>
              <a:rPr lang="en-US" sz="1600" dirty="0"/>
              <a:t>STD-005-CPP - </a:t>
            </a:r>
            <a:r>
              <a:rPr lang="en-US" sz="1600" dirty="0">
                <a:latin typeface="Calibri" panose="020F0502020204030204" pitchFamily="34" charset="0"/>
                <a:ea typeface="Calibri" panose="020F0502020204030204" pitchFamily="34" charset="0"/>
              </a:rPr>
              <a:t>Detect and handle memory allocation errors to avoid memory leaks and segmentation faults.</a:t>
            </a:r>
            <a:endParaRPr lang="en-US" sz="1600" dirty="0"/>
          </a:p>
          <a:p>
            <a:pPr marL="114300" indent="0">
              <a:buNone/>
            </a:pPr>
            <a:r>
              <a:rPr lang="en-US" sz="1600" b="1" i="1" u="sng" dirty="0"/>
              <a:t>String Correctness </a:t>
            </a:r>
            <a:r>
              <a:rPr lang="en-US" sz="1600" dirty="0"/>
              <a:t>: STD-003-CPP - </a:t>
            </a:r>
            <a:r>
              <a:rPr lang="en-US" sz="1600" dirty="0">
                <a:latin typeface="Calibri" panose="020F0502020204030204" pitchFamily="34" charset="0"/>
                <a:ea typeface="Calibri" panose="020F0502020204030204" pitchFamily="34" charset="0"/>
              </a:rPr>
              <a:t>Always perform range checks on element access to prevent buffer overflows and data corruption.</a:t>
            </a:r>
            <a:endParaRPr lang="en-US" sz="1600" dirty="0"/>
          </a:p>
          <a:p>
            <a:pPr marL="114300" indent="0">
              <a:buNone/>
            </a:pPr>
            <a:r>
              <a:rPr lang="en-US" sz="1600" b="1" i="1" u="sng" dirty="0"/>
              <a:t>Object Oriented Programming</a:t>
            </a:r>
            <a:r>
              <a:rPr lang="en-US" sz="1600" dirty="0"/>
              <a:t>: STD-008-CPP - </a:t>
            </a:r>
            <a:r>
              <a:rPr lang="en-US" sz="1600" dirty="0">
                <a:latin typeface="Calibri" panose="020F0502020204030204" pitchFamily="34" charset="0"/>
                <a:ea typeface="Calibri" panose="020F0502020204030204" pitchFamily="34" charset="0"/>
              </a:rPr>
              <a:t>Write constructor member initializers in the canonical order to improve readability and prevent errors.</a:t>
            </a:r>
            <a:endParaRPr lang="en-US" sz="1600" dirty="0"/>
          </a:p>
          <a:p>
            <a:pPr marL="114300" indent="0">
              <a:buNone/>
            </a:pPr>
            <a:r>
              <a:rPr lang="en-US" sz="1600" b="1" i="1" u="sng" dirty="0"/>
              <a:t>Data Type </a:t>
            </a:r>
            <a:r>
              <a:rPr lang="en-US" sz="1600" dirty="0"/>
              <a:t>: STD-001-CPP - </a:t>
            </a:r>
            <a:r>
              <a:rPr lang="en-US" sz="1600" dirty="0">
                <a:effectLst/>
                <a:latin typeface="Calibri" panose="020F0502020204030204" pitchFamily="34" charset="0"/>
                <a:ea typeface="Calibri" panose="020F0502020204030204" pitchFamily="34" charset="0"/>
              </a:rPr>
              <a:t>Avoid ambiguous declarations to ensure clarity and correctness in data representation.</a:t>
            </a:r>
            <a:endParaRPr lang="en-US" sz="1600" dirty="0"/>
          </a:p>
          <a:p>
            <a:pPr marL="114300" indent="0">
              <a:buNone/>
            </a:pPr>
            <a:r>
              <a:rPr lang="en-US" sz="1600" b="1" i="1" u="sng" dirty="0"/>
              <a:t>Input Output (I/O</a:t>
            </a:r>
            <a:r>
              <a:rPr lang="en-US" sz="1600" b="1" dirty="0"/>
              <a:t>): </a:t>
            </a:r>
            <a:r>
              <a:rPr lang="en-US" sz="1600" dirty="0"/>
              <a:t>STD-009-CPP  -  </a:t>
            </a:r>
            <a:r>
              <a:rPr lang="en-US" sz="1600" dirty="0">
                <a:latin typeface="Calibri" panose="020F0502020204030204" pitchFamily="34" charset="0"/>
                <a:ea typeface="Times New Roman" panose="02020603050405020304" pitchFamily="18" charset="0"/>
              </a:rPr>
              <a:t>Close files when they are no longer needed to avoid resource leaks and potential system crashes.</a:t>
            </a:r>
            <a:endParaRPr lang="en-US" sz="1600" dirty="0">
              <a:latin typeface="Times New Roman" panose="02020603050405020304" pitchFamily="18" charset="0"/>
              <a:ea typeface="Times New Roman" panose="02020603050405020304" pitchFamily="18" charset="0"/>
            </a:endParaRPr>
          </a:p>
          <a:p>
            <a:pPr marL="114300" indent="0">
              <a:buNone/>
            </a:pPr>
            <a:r>
              <a:rPr lang="en-US" sz="1600" b="1" i="1" u="sng" dirty="0"/>
              <a:t>Exception</a:t>
            </a:r>
            <a:r>
              <a:rPr lang="en-US" sz="1600" dirty="0"/>
              <a:t> : STD-007-CPP - </a:t>
            </a:r>
            <a:r>
              <a:rPr lang="en-US" sz="1600" dirty="0">
                <a:latin typeface="Calibri" panose="020F0502020204030204" pitchFamily="34" charset="0"/>
                <a:ea typeface="Times New Roman" panose="02020603050405020304" pitchFamily="18" charset="0"/>
              </a:rPr>
              <a:t>Never abruptly terminate the program. Ensure proper exception handling to maintain stability and graceful error recovery.</a:t>
            </a:r>
            <a:endParaRPr lang="en-US" sz="1600" dirty="0"/>
          </a:p>
          <a:p>
            <a:pPr marL="114300" indent="0">
              <a:buNone/>
            </a:pPr>
            <a:r>
              <a:rPr lang="en-US" sz="1600" b="1" u="sng" dirty="0"/>
              <a:t>Data Value </a:t>
            </a:r>
            <a:r>
              <a:rPr lang="en-US" sz="1600" dirty="0"/>
              <a:t>: STD-002-CPP - </a:t>
            </a:r>
            <a:r>
              <a:rPr lang="en-US" sz="1600" dirty="0">
                <a:effectLst/>
                <a:latin typeface="Calibri" panose="020F0502020204030204" pitchFamily="34" charset="0"/>
                <a:ea typeface="Calibri" panose="020F0502020204030204" pitchFamily="34" charset="0"/>
              </a:rPr>
              <a:t>Never access an object outside of its lifetime, as this can lead to undefined behavior or system instability.</a:t>
            </a:r>
            <a:endParaRPr lang="en-US" sz="1600" dirty="0"/>
          </a:p>
          <a:p>
            <a:pPr marL="114300" indent="0">
              <a:buNone/>
            </a:pPr>
            <a:r>
              <a:rPr lang="en-US" sz="1600" b="1" i="1" u="sng" dirty="0"/>
              <a:t>Declaration: </a:t>
            </a:r>
            <a:r>
              <a:rPr lang="en-US" sz="1600" dirty="0"/>
              <a:t>STD-010-CPP - </a:t>
            </a:r>
            <a:r>
              <a:rPr lang="en-US" sz="1600" dirty="0">
                <a:latin typeface="Calibri" panose="020F0502020204030204" pitchFamily="34" charset="0"/>
                <a:ea typeface="Times New Roman" panose="02020603050405020304" pitchFamily="18" charset="0"/>
              </a:rPr>
              <a:t>Follow the one-definition rule to ensure that variables are declared and initialized correctly, preventing conflicting definitions. </a:t>
            </a:r>
            <a:endParaRPr lang="en-US" sz="1600" dirty="0">
              <a:latin typeface="Times New Roman" panose="02020603050405020304" pitchFamily="18" charset="0"/>
              <a:ea typeface="Times New Roman" panose="02020603050405020304" pitchFamily="18" charset="0"/>
            </a:endParaRPr>
          </a:p>
          <a:p>
            <a:pPr marL="114300" indent="0">
              <a:buNone/>
            </a:pPr>
            <a:r>
              <a:rPr lang="en-US" sz="1600" b="1" i="1" u="sng" dirty="0"/>
              <a:t>Assertions</a:t>
            </a:r>
            <a:r>
              <a:rPr lang="en-US" sz="1600" dirty="0"/>
              <a:t> : STD-006-CPP - </a:t>
            </a:r>
            <a:r>
              <a:rPr lang="en-US" sz="1600" dirty="0">
                <a:effectLst/>
                <a:latin typeface="Calibri" panose="020F0502020204030204" pitchFamily="34" charset="0"/>
                <a:ea typeface="Calibri" panose="020F0502020204030204" pitchFamily="34" charset="0"/>
              </a:rPr>
              <a:t>Use static assertions to test the value of constant expressions during compilation, ensuring correctness early in the development process</a:t>
            </a:r>
            <a:endParaRPr lang="en-US" sz="1600" dirty="0"/>
          </a:p>
          <a:p>
            <a:pPr marL="114300" indent="0">
              <a:buNone/>
            </a:pPr>
            <a:endParaRPr lang="en-US" sz="1800" dirty="0"/>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ENCRYPTION POLICIES</a:t>
            </a:r>
            <a:endParaRPr dirty="0"/>
          </a:p>
        </p:txBody>
      </p:sp>
      <p:sp>
        <p:nvSpPr>
          <p:cNvPr id="5" name="Text Placeholder 4">
            <a:extLst>
              <a:ext uri="{FF2B5EF4-FFF2-40B4-BE49-F238E27FC236}">
                <a16:creationId xmlns:a16="http://schemas.microsoft.com/office/drawing/2014/main" id="{2BFD54FE-F309-297E-2656-D8C6FCE21C81}"/>
              </a:ext>
            </a:extLst>
          </p:cNvPr>
          <p:cNvSpPr>
            <a:spLocks noGrp="1"/>
          </p:cNvSpPr>
          <p:nvPr>
            <p:ph type="body" idx="1"/>
          </p:nvPr>
        </p:nvSpPr>
        <p:spPr/>
        <p:txBody>
          <a:bodyPr>
            <a:normAutofit/>
          </a:bodyPr>
          <a:lstStyle/>
          <a:p>
            <a:r>
              <a:rPr lang="en-US" sz="2800" b="1" dirty="0"/>
              <a:t>Encryption at Rest </a:t>
            </a:r>
            <a:r>
              <a:rPr lang="en-US" sz="2800" dirty="0"/>
              <a:t>– Ensures that data is encrypted when stores.</a:t>
            </a:r>
          </a:p>
          <a:p>
            <a:endParaRPr lang="en-US" sz="2800" dirty="0"/>
          </a:p>
          <a:p>
            <a:r>
              <a:rPr lang="en-US" sz="2800" b="1" dirty="0"/>
              <a:t>Encryption at Flight </a:t>
            </a:r>
            <a:r>
              <a:rPr lang="en-US" sz="2800" dirty="0"/>
              <a:t>– Ensures that data is encrypted while being transmitted.</a:t>
            </a:r>
          </a:p>
          <a:p>
            <a:endParaRPr lang="en-US" sz="2800" dirty="0"/>
          </a:p>
          <a:p>
            <a:r>
              <a:rPr lang="en-US" sz="2800" b="1" dirty="0"/>
              <a:t>Encryption in Use </a:t>
            </a:r>
            <a:r>
              <a:rPr lang="en-US" sz="2800" dirty="0"/>
              <a:t>– Ensure that sensitive data is encrypted at all stages.</a:t>
            </a:r>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TRIPLE-A POLICIES</a:t>
            </a:r>
            <a:endParaRPr dirty="0"/>
          </a:p>
        </p:txBody>
      </p:sp>
      <p:sp>
        <p:nvSpPr>
          <p:cNvPr id="5" name="Text Placeholder 4">
            <a:extLst>
              <a:ext uri="{FF2B5EF4-FFF2-40B4-BE49-F238E27FC236}">
                <a16:creationId xmlns:a16="http://schemas.microsoft.com/office/drawing/2014/main" id="{7BEB6779-7892-85E6-0FBC-4CDB6FAD5BF4}"/>
              </a:ext>
            </a:extLst>
          </p:cNvPr>
          <p:cNvSpPr>
            <a:spLocks noGrp="1"/>
          </p:cNvSpPr>
          <p:nvPr>
            <p:ph type="body" idx="1"/>
          </p:nvPr>
        </p:nvSpPr>
        <p:spPr/>
        <p:txBody>
          <a:bodyPr>
            <a:normAutofit/>
          </a:bodyPr>
          <a:lstStyle/>
          <a:p>
            <a:r>
              <a:rPr lang="en-US" sz="2800" b="1" dirty="0"/>
              <a:t>Authentication</a:t>
            </a:r>
            <a:r>
              <a:rPr lang="en-US" sz="2800" dirty="0"/>
              <a:t> – involves confirming the right person is accessing the system.</a:t>
            </a:r>
          </a:p>
          <a:p>
            <a:endParaRPr lang="en-US" sz="2800" dirty="0"/>
          </a:p>
          <a:p>
            <a:r>
              <a:rPr lang="en-US" sz="2800" b="1" dirty="0"/>
              <a:t>Authorization</a:t>
            </a:r>
            <a:r>
              <a:rPr lang="en-US" sz="2800" dirty="0"/>
              <a:t> – refers to an authenticated user’s right and privileges.</a:t>
            </a:r>
          </a:p>
          <a:p>
            <a:endParaRPr lang="en-US" sz="2800" dirty="0"/>
          </a:p>
          <a:p>
            <a:r>
              <a:rPr lang="en-US" sz="2800" b="1" dirty="0"/>
              <a:t>Accounting</a:t>
            </a:r>
            <a:r>
              <a:rPr lang="en-US" sz="2800" dirty="0"/>
              <a:t> – monitoring activates and recording actions for compliance and security purposes.</a:t>
            </a:r>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a:extLst>
            <a:ext uri="{FF2B5EF4-FFF2-40B4-BE49-F238E27FC236}">
              <a16:creationId xmlns:a16="http://schemas.microsoft.com/office/drawing/2014/main" id="{56905E2E-E99F-B2C2-D7F5-8FB440C22738}"/>
            </a:ext>
          </a:extLst>
        </p:cNvPr>
        <p:cNvGrpSpPr/>
        <p:nvPr/>
      </p:nvGrpSpPr>
      <p:grpSpPr>
        <a:xfrm>
          <a:off x="0" y="0"/>
          <a:ext cx="0" cy="0"/>
          <a:chOff x="0" y="0"/>
          <a:chExt cx="0" cy="0"/>
        </a:xfrm>
      </p:grpSpPr>
      <p:sp>
        <p:nvSpPr>
          <p:cNvPr id="195" name="Google Shape;195;g9504e29505_0_0">
            <a:extLst>
              <a:ext uri="{FF2B5EF4-FFF2-40B4-BE49-F238E27FC236}">
                <a16:creationId xmlns:a16="http://schemas.microsoft.com/office/drawing/2014/main" id="{142AAC4A-D20F-BE96-66B2-797E2C579D70}"/>
              </a:ext>
            </a:extLst>
          </p:cNvPr>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a:t>
            </a:r>
            <a:endParaRPr dirty="0"/>
          </a:p>
        </p:txBody>
      </p:sp>
      <p:pic>
        <p:nvPicPr>
          <p:cNvPr id="197" name="Google Shape;197;g9504e29505_0_0" descr="Green Pace logo">
            <a:extLst>
              <a:ext uri="{FF2B5EF4-FFF2-40B4-BE49-F238E27FC236}">
                <a16:creationId xmlns:a16="http://schemas.microsoft.com/office/drawing/2014/main" id="{72E1EACE-C231-C723-ADDD-ECC69FCF4A8C}"/>
              </a:ext>
            </a:extLst>
          </p:cNvPr>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a:extLst>
              <a:ext uri="{FF2B5EF4-FFF2-40B4-BE49-F238E27FC236}">
                <a16:creationId xmlns:a16="http://schemas.microsoft.com/office/drawing/2014/main" id="{F2683172-0B73-A77A-1F61-0DE5FF62C004}"/>
              </a:ext>
            </a:extLst>
          </p:cNvPr>
          <p:cNvPicPr>
            <a:picLocks noChangeAspect="1"/>
          </p:cNvPicPr>
          <p:nvPr/>
        </p:nvPicPr>
        <p:blipFill>
          <a:blip r:embed="rId5"/>
          <a:stretch>
            <a:fillRect/>
          </a:stretch>
        </p:blipFill>
        <p:spPr>
          <a:xfrm>
            <a:off x="595880" y="3188495"/>
            <a:ext cx="11000239" cy="914341"/>
          </a:xfrm>
          <a:prstGeom prst="rect">
            <a:avLst/>
          </a:prstGeom>
        </p:spPr>
      </p:pic>
      <p:pic>
        <p:nvPicPr>
          <p:cNvPr id="5" name="Picture 4">
            <a:extLst>
              <a:ext uri="{FF2B5EF4-FFF2-40B4-BE49-F238E27FC236}">
                <a16:creationId xmlns:a16="http://schemas.microsoft.com/office/drawing/2014/main" id="{F916D82A-E41B-4395-A53F-9ACF2158FDA9}"/>
              </a:ext>
            </a:extLst>
          </p:cNvPr>
          <p:cNvPicPr>
            <a:picLocks noChangeAspect="1"/>
          </p:cNvPicPr>
          <p:nvPr/>
        </p:nvPicPr>
        <p:blipFill>
          <a:blip r:embed="rId6"/>
          <a:stretch>
            <a:fillRect/>
          </a:stretch>
        </p:blipFill>
        <p:spPr>
          <a:xfrm>
            <a:off x="1867073" y="4102836"/>
            <a:ext cx="9729046" cy="371092"/>
          </a:xfrm>
          <a:prstGeom prst="rect">
            <a:avLst/>
          </a:prstGeom>
        </p:spPr>
      </p:pic>
    </p:spTree>
    <p:custDataLst>
      <p:tags r:id="rId1"/>
    </p:custDataLst>
    <p:extLst>
      <p:ext uri="{BB962C8B-B14F-4D97-AF65-F5344CB8AC3E}">
        <p14:creationId xmlns:p14="http://schemas.microsoft.com/office/powerpoint/2010/main" val="3464410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a:extLst>
              <a:ext uri="{FF2B5EF4-FFF2-40B4-BE49-F238E27FC236}">
                <a16:creationId xmlns:a16="http://schemas.microsoft.com/office/drawing/2014/main" id="{D591EF37-15F7-7EF5-A574-9F3737338268}"/>
              </a:ext>
            </a:extLst>
          </p:cNvPr>
          <p:cNvPicPr>
            <a:picLocks noChangeAspect="1"/>
          </p:cNvPicPr>
          <p:nvPr/>
        </p:nvPicPr>
        <p:blipFill>
          <a:blip r:embed="rId5"/>
          <a:stretch>
            <a:fillRect/>
          </a:stretch>
        </p:blipFill>
        <p:spPr>
          <a:xfrm>
            <a:off x="1490679" y="1978884"/>
            <a:ext cx="8945598" cy="4036254"/>
          </a:xfrm>
          <a:prstGeom prst="rect">
            <a:avLst/>
          </a:prstGeom>
        </p:spPr>
      </p:pic>
      <p:pic>
        <p:nvPicPr>
          <p:cNvPr id="5" name="Picture 4">
            <a:extLst>
              <a:ext uri="{FF2B5EF4-FFF2-40B4-BE49-F238E27FC236}">
                <a16:creationId xmlns:a16="http://schemas.microsoft.com/office/drawing/2014/main" id="{0E2C217E-E100-34A2-7249-E799C29A3B38}"/>
              </a:ext>
            </a:extLst>
          </p:cNvPr>
          <p:cNvPicPr>
            <a:picLocks noChangeAspect="1"/>
          </p:cNvPicPr>
          <p:nvPr/>
        </p:nvPicPr>
        <p:blipFill>
          <a:blip r:embed="rId6"/>
          <a:stretch>
            <a:fillRect/>
          </a:stretch>
        </p:blipFill>
        <p:spPr>
          <a:xfrm>
            <a:off x="1755723" y="6015138"/>
            <a:ext cx="8708129" cy="455798"/>
          </a:xfrm>
          <a:prstGeom prst="rect">
            <a:avLst/>
          </a:prstGeom>
        </p:spPr>
      </p:pic>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customXml/itemProps3.xml><?xml version="1.0" encoding="utf-8"?>
<ds:datastoreItem xmlns:ds="http://schemas.openxmlformats.org/officeDocument/2006/customXml" ds:itemID="{F398236C-7FA9-40C9-B456-AA158A506A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1529</TotalTime>
  <Words>1145</Words>
  <Application>Microsoft Office PowerPoint</Application>
  <PresentationFormat>Widescreen</PresentationFormat>
  <Paragraphs>118</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Century Gothic</vt:lpstr>
      <vt:lpstr>Calibri</vt:lpstr>
      <vt:lpstr>Arial</vt:lpstr>
      <vt:lpstr>Times New Roman</vt:lpstr>
      <vt:lpstr>Vapor Trail</vt:lpstr>
      <vt:lpstr>Green Pace</vt:lpstr>
      <vt:lpstr>OVERVIEW: DEFENSE IN DEPTH</vt:lpstr>
      <vt:lpstr>THREATS MATRIX</vt:lpstr>
      <vt:lpstr>10 PRINCIPLES</vt:lpstr>
      <vt:lpstr>CODING STANDARDS</vt:lpstr>
      <vt:lpstr>ENCRYPTION POLICIES</vt:lpstr>
      <vt:lpstr>TRIPLE-A POLICIES</vt:lpstr>
      <vt:lpstr>Unit Testing</vt:lpstr>
      <vt:lpstr>Unit Testing</vt:lpstr>
      <vt:lpstr>Unit Testing</vt:lpstr>
      <vt:lpstr>Unit Testing</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Ferebee, Kendall</cp:lastModifiedBy>
  <cp:revision>4</cp:revision>
  <dcterms:created xsi:type="dcterms:W3CDTF">2020-08-19T17:59:24Z</dcterms:created>
  <dcterms:modified xsi:type="dcterms:W3CDTF">2024-12-20T21:24:20Z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