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F8C9-4170-4346-A317-D2B08B221B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413C-5263-4226-80B1-838AC5E4EE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9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4413C-5263-4226-80B1-838AC5E4EE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02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067175" y="3860800"/>
            <a:ext cx="5076825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48150" y="3644900"/>
            <a:ext cx="6227763" cy="1109663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48150" y="4387850"/>
            <a:ext cx="6227763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960" y="4077072"/>
            <a:ext cx="4787900" cy="760413"/>
          </a:xfrm>
        </p:spPr>
        <p:txBody>
          <a:bodyPr/>
          <a:lstStyle/>
          <a:p>
            <a:r>
              <a:rPr lang="en-US" b="1" dirty="0">
                <a:latin typeface="Franklin Gothic Demi Cond" panose="020B0603020102020204" pitchFamily="34" charset="0"/>
              </a:rPr>
              <a:t>White Wine Quality Prediction using Machine Learning</a:t>
            </a:r>
            <a:endParaRPr lang="uk-UA" b="1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14975" y="6453336"/>
            <a:ext cx="3629025" cy="503238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Andy de Wind &amp; Karin Ferrada</a:t>
            </a:r>
            <a:endParaRPr lang="uk-UA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Model Deployment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Flask app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492896"/>
            <a:ext cx="7776864" cy="36004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Joblib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saved model and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X_scaler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were utilised in the flask app to allow a wine maker to predict the quality of their wine using values for the 11 (X value) characteristics.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Flask “app.py” renders all our HTML templates and guides the wine maker to the “predict_new_wine.html”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On this page the wine maker enters the 11 characteristics on the form</a:t>
            </a:r>
          </a:p>
          <a:p>
            <a:endParaRPr lang="en-US" sz="1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5124" name="Picture 4" descr="Flask Python Logo, HD Png Download - kindpng">
            <a:extLst>
              <a:ext uri="{FF2B5EF4-FFF2-40B4-BE49-F238E27FC236}">
                <a16:creationId xmlns:a16="http://schemas.microsoft.com/office/drawing/2014/main" id="{B057AD48-E4F5-B468-81A9-22B32809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0" y="3441509"/>
            <a:ext cx="984105" cy="7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EEFB2-728F-B206-65A4-FE4D12F6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87995"/>
            <a:ext cx="2760518" cy="2592287"/>
          </a:xfrm>
          <a:prstGeom prst="rect">
            <a:avLst/>
          </a:prstGeom>
        </p:spPr>
      </p:pic>
      <p:pic>
        <p:nvPicPr>
          <p:cNvPr id="12" name="Picture 2" descr="Joblib: running Python functions as pipeline jobs — joblib 1.2.0.dev0  documentation">
            <a:extLst>
              <a:ext uri="{FF2B5EF4-FFF2-40B4-BE49-F238E27FC236}">
                <a16:creationId xmlns:a16="http://schemas.microsoft.com/office/drawing/2014/main" id="{1B16A86E-111E-335D-FB7E-1852490C7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02390" cy="7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Deployment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HTML &amp; Heroku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492896"/>
            <a:ext cx="7776864" cy="36004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prediction is run by obtaining the inputs via the “POST” method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Inputs put into a dictionary which the model is then run to predict the quality of wine and rendered to the HTML page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Gunicorn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was utilised to serve the Flask application at Heroku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Heroku platform was utilised as it allows the applications to run directly in the cloud and allow any user to submit a request</a:t>
            </a:r>
          </a:p>
          <a:p>
            <a:endParaRPr lang="en-US" sz="1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6146" name="Picture 2" descr="W3C HTML5 Logo">
            <a:extLst>
              <a:ext uri="{FF2B5EF4-FFF2-40B4-BE49-F238E27FC236}">
                <a16:creationId xmlns:a16="http://schemas.microsoft.com/office/drawing/2014/main" id="{01F8D54C-E88C-F571-F839-45D6AA59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0" y="2636912"/>
            <a:ext cx="999554" cy="9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eroku Logo Vector EPS, SVG, PDF, Ai, CDR Free Download, size 419.38 KB">
            <a:extLst>
              <a:ext uri="{FF2B5EF4-FFF2-40B4-BE49-F238E27FC236}">
                <a16:creationId xmlns:a16="http://schemas.microsoft.com/office/drawing/2014/main" id="{F08BE5FC-F74C-6731-605A-94C39333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" y="4763955"/>
            <a:ext cx="1139291" cy="11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76D06D-24D1-6F8E-1CDE-2D53FB2F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45" y="3861048"/>
            <a:ext cx="9631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dirty="0">
                <a:latin typeface="Tahoma" charset="0"/>
              </a:rPr>
              <a:t>Conclusion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Findings/Limitations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492896"/>
            <a:ext cx="8640960" cy="36004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Model successfully created via Machine Learning to predict the quality of wine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characteristics that were utilised in this model are an objective measure whilst the quality of wine is a subjective measure and is an established by an individual</a:t>
            </a:r>
          </a:p>
          <a:p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Utilise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other models to predict a quality of wine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Obtain further data from different wine regions around the world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Flask deployment and utilising the “POST” method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Heroku deployment and it being fully functional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More time on HTML &amp; CSS</a:t>
            </a:r>
          </a:p>
          <a:p>
            <a:endParaRPr lang="en-US" sz="1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9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1772816"/>
            <a:ext cx="4608958" cy="649288"/>
          </a:xfrm>
        </p:spPr>
        <p:txBody>
          <a:bodyPr/>
          <a:lstStyle/>
          <a:p>
            <a:r>
              <a:rPr lang="en-AU" sz="3200" dirty="0">
                <a:latin typeface="Tahoma" charset="0"/>
              </a:rPr>
              <a:t>PROJECT OBJECTIVE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2492375"/>
            <a:ext cx="8352606" cy="40322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This project will use a Machine Learning technique to predict the quality of white wine and is completed in the following steps: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Collect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Load the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Clean and Transform  the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Select wine characteristics to train the data on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Scale and </a:t>
            </a:r>
            <a:r>
              <a:rPr lang="en-US" altLang="ko-KR" sz="18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Normalise</a:t>
            </a: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the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Choose a machine learning model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Fit the Model to the scaled training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Quantify the model and compare the fit of trained to test data</a:t>
            </a:r>
          </a:p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Save the model to enable predictions using the scaled test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 - NumFOCUS">
            <a:extLst>
              <a:ext uri="{FF2B5EF4-FFF2-40B4-BE49-F238E27FC236}">
                <a16:creationId xmlns:a16="http://schemas.microsoft.com/office/drawing/2014/main" id="{3A00231A-0964-5D84-104D-78CA1A76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49237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7" y="2492374"/>
            <a:ext cx="7704534" cy="417698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csv file was read into a Pandas data frame and the following done to the data frame:</a:t>
            </a:r>
          </a:p>
          <a:p>
            <a:r>
              <a:rPr lang="en-A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Drop the null columns where all values are null</a:t>
            </a:r>
            <a:endParaRPr lang="en-A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Drop the null rows</a:t>
            </a:r>
            <a:endParaRPr lang="en-A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Columns were renamed to remove spaces in the column names</a:t>
            </a:r>
          </a:p>
          <a:p>
            <a:pPr marL="0" indent="0">
              <a:buNone/>
            </a:pP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white_wine_df</a:t>
            </a:r>
            <a:r>
              <a:rPr lang="en-A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AU" sz="1200" dirty="0">
                <a:solidFill>
                  <a:srgbClr val="CE9178"/>
                </a:solidFill>
                <a:latin typeface="Consolas" panose="020B0609020204030204" pitchFamily="49" charset="0"/>
              </a:rPr>
              <a:t>'fixed acidity’</a:t>
            </a:r>
            <a:r>
              <a:rPr lang="en-AU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fixed_acidity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'volatile acidity'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volatile_acidity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'citric acid'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citric_acid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'residual sugar'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residual_sugar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'free 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sulfur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dioxide'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free_sulfur_dioxide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'total 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sulfur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dioxide'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total_sulfur_dioxide</a:t>
            </a:r>
            <a:r>
              <a:rPr lang="en-A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Min and Max values for each characteristic were extracted using the describe() function and written to a file. This was to be used later in the prediction web page.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Clean and Transform</a:t>
            </a:r>
            <a:endParaRPr lang="uk-UA" sz="3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Explore the data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2492375"/>
            <a:ext cx="8352606" cy="40322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Using Matplotlib and Tableau a Frequency histogram was drawn to see the range of quality: Most of the wine samples were in the 5-7 quality range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F3546-C3DB-B4C7-67CC-D2CC1987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17032"/>
            <a:ext cx="7313079" cy="2940270"/>
          </a:xfrm>
          <a:prstGeom prst="rect">
            <a:avLst/>
          </a:prstGeom>
        </p:spPr>
      </p:pic>
      <p:pic>
        <p:nvPicPr>
          <p:cNvPr id="2052" name="Picture 4" descr="Matplotlib logo — Matplotlib 3.1.0 documentation">
            <a:extLst>
              <a:ext uri="{FF2B5EF4-FFF2-40B4-BE49-F238E27FC236}">
                <a16:creationId xmlns:a16="http://schemas.microsoft.com/office/drawing/2014/main" id="{021DFCE5-0832-7EEB-E5BB-252D7D6DC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348"/>
            <a:ext cx="2179513" cy="4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053A27-442A-F70C-FEE8-C1EFD066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8" y="3137929"/>
            <a:ext cx="2179513" cy="4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Tableau </a:t>
            </a:r>
            <a:r>
              <a:rPr lang="en-US" sz="2000" dirty="0" err="1">
                <a:latin typeface="Tahoma" charset="0"/>
              </a:rPr>
              <a:t>Visualisations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636912"/>
            <a:ext cx="6912447" cy="4032250"/>
          </a:xfrm>
        </p:spPr>
        <p:txBody>
          <a:bodyPr/>
          <a:lstStyle/>
          <a:p>
            <a:pPr marL="0" indent="0">
              <a:buNone/>
            </a:pP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Using Tableau bar charts were created by plotting quality against each of the 11 characteristics to better understand the data visually.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On the next slide are samples of the bar charts of quality plotted against the various characteristics within the dataset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3074" name="Picture 2" descr="Tableau Logo, symbol, meaning, history, PNG">
            <a:extLst>
              <a:ext uri="{FF2B5EF4-FFF2-40B4-BE49-F238E27FC236}">
                <a16:creationId xmlns:a16="http://schemas.microsoft.com/office/drawing/2014/main" id="{EEB71873-79C4-EDB8-A4B5-1DBD1B78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9" y="4437112"/>
            <a:ext cx="1685921" cy="9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0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Tableau </a:t>
            </a:r>
            <a:r>
              <a:rPr lang="en-US" sz="2000" dirty="0" err="1">
                <a:latin typeface="Tahoma" charset="0"/>
              </a:rPr>
              <a:t>Visualisations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2492375"/>
            <a:ext cx="8568630" cy="4032250"/>
          </a:xfrm>
        </p:spPr>
        <p:txBody>
          <a:bodyPr/>
          <a:lstStyle/>
          <a:p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What was uncovered was that  :   Alcohol, Citric Acid , Sulphates, Density and Residual Sugar were highest in the most common quality wines   i.e. the 5-7 bracket</a:t>
            </a:r>
          </a:p>
          <a:p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lowest rating characteristics in this quality bracket are : Fixed Acidity,  Volatile Acidity, Chlorides, Free 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Sulfur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Dioxide, Total 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Sulfur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 Dioxide and pH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28417-1B18-7B05-562D-1655531B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50" y="3928270"/>
            <a:ext cx="2013011" cy="2852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7EB60D-BE2D-BB8C-15A6-F1A403F3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261" y="3928270"/>
            <a:ext cx="1991478" cy="2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Scale and </a:t>
            </a:r>
            <a:r>
              <a:rPr lang="en-US" sz="2000" dirty="0" err="1">
                <a:latin typeface="Tahoma" charset="0"/>
              </a:rPr>
              <a:t>Normalise</a:t>
            </a:r>
            <a:r>
              <a:rPr lang="en-US" sz="2000" dirty="0">
                <a:latin typeface="Tahoma" charset="0"/>
              </a:rPr>
              <a:t> the Data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564904"/>
            <a:ext cx="7272486" cy="4032250"/>
          </a:xfrm>
        </p:spPr>
        <p:txBody>
          <a:bodyPr/>
          <a:lstStyle/>
          <a:p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It was decided that all 11 characteristics would be used to train the model (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X_train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and 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X_test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) and quality would be the y value</a:t>
            </a:r>
          </a:p>
          <a:p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sklearn’s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train_test_split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was used on the X and y data to train the data. A random percentage of the dataset would be used for training and the rest for testing.</a:t>
            </a:r>
          </a:p>
          <a:p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 </a:t>
            </a:r>
            <a:r>
              <a:rPr lang="en-AU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StandardScaler</a:t>
            </a:r>
            <a:r>
              <a:rPr lang="en-AU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was used to normalise and transform the data so that all X characteristics values would be scaled to have similar means and standard deviations.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FEE5EFD-8D64-EDAE-5902-13F494C0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53136"/>
            <a:ext cx="133542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4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Scale and </a:t>
            </a:r>
            <a:r>
              <a:rPr lang="en-US" sz="2000" dirty="0" err="1">
                <a:latin typeface="Tahoma" charset="0"/>
              </a:rPr>
              <a:t>Normalise</a:t>
            </a:r>
            <a:r>
              <a:rPr lang="en-US" sz="2000" dirty="0">
                <a:latin typeface="Tahoma" charset="0"/>
              </a:rPr>
              <a:t> the Data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780928"/>
            <a:ext cx="3816424" cy="64807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Alcohol values before and after Scaling and </a:t>
            </a:r>
            <a:r>
              <a:rPr lang="en-US" sz="1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Normalisation</a:t>
            </a: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038D86-8D6A-58A3-1CBE-0E1F1F43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3056"/>
            <a:ext cx="4265578" cy="223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E62D9-F9C6-1FE2-D4F6-592E59AA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933056"/>
            <a:ext cx="4264421" cy="223583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70BA83C-B335-D63F-FAF0-23881E50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981" y="2783430"/>
            <a:ext cx="38164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Sulphates values before and after Scaling and </a:t>
            </a:r>
            <a:r>
              <a:rPr lang="en-US" sz="1600" kern="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Normalisation</a:t>
            </a: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FontTx/>
              <a:buNone/>
            </a:pPr>
            <a:endParaRPr lang="en-US" sz="16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ko-KR" sz="2000" kern="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65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772816"/>
            <a:ext cx="4824536" cy="649288"/>
          </a:xfrm>
        </p:spPr>
        <p:txBody>
          <a:bodyPr/>
          <a:lstStyle/>
          <a:p>
            <a:pPr algn="r"/>
            <a:r>
              <a:rPr lang="en-US" sz="3200" dirty="0">
                <a:latin typeface="Tahoma" charset="0"/>
              </a:rPr>
              <a:t>DATA PREPARATION </a:t>
            </a:r>
            <a:br>
              <a:rPr lang="en-US" sz="32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Train &amp; fit the model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492896"/>
            <a:ext cx="7776864" cy="36004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Next step was to fit the Model to  the scaled training data  and  make predictions using the  scaled test data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model chosen was  the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LinearRegression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supervised  model. It was chosen because the data had independent values (characteristics) which led to a single discrete value (quality)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Each of the characteristics were independent but together they resulted in a single value. Below is a plot of the model comparing the fit between the training and test data. Pretty good fit!</a:t>
            </a:r>
          </a:p>
          <a:p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The model and the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X_scaler</a:t>
            </a:r>
            <a:r>
              <a:rPr lang="en-US" sz="14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were then saved for future use using the python library </a:t>
            </a:r>
            <a:r>
              <a:rPr lang="en-US" sz="14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joblib</a:t>
            </a:r>
            <a:endParaRPr lang="en-US" sz="1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3A038-843A-FEAD-FDD7-8C0710AE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715506"/>
            <a:ext cx="2808312" cy="2118458"/>
          </a:xfrm>
          <a:prstGeom prst="rect">
            <a:avLst/>
          </a:prstGeom>
        </p:spPr>
      </p:pic>
      <p:pic>
        <p:nvPicPr>
          <p:cNvPr id="5122" name="Picture 2" descr="Joblib: running Python functions as pipeline jobs — joblib 1.2.0.dev0  documentation">
            <a:extLst>
              <a:ext uri="{FF2B5EF4-FFF2-40B4-BE49-F238E27FC236}">
                <a16:creationId xmlns:a16="http://schemas.microsoft.com/office/drawing/2014/main" id="{65B84FC4-4D59-5498-D9DA-2BDEE1A6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02390" cy="7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7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907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Demi Cond</vt:lpstr>
      <vt:lpstr>Tahoma</vt:lpstr>
      <vt:lpstr>Verdana</vt:lpstr>
      <vt:lpstr>template</vt:lpstr>
      <vt:lpstr>White Wine Quality Prediction using Machine Learning</vt:lpstr>
      <vt:lpstr>PROJECT OBJECTIVE</vt:lpstr>
      <vt:lpstr>DATA PREPARATION  Clean and Transform</vt:lpstr>
      <vt:lpstr>DATA PREPARATION  Explore the data</vt:lpstr>
      <vt:lpstr>DATA PREPARATION  Tableau Visualisations</vt:lpstr>
      <vt:lpstr>DATA PREPARATION  Tableau Visualisations</vt:lpstr>
      <vt:lpstr>DATA PREPARATION  Scale and Normalise the Data</vt:lpstr>
      <vt:lpstr>DATA PREPARATION  Scale and Normalise the Data</vt:lpstr>
      <vt:lpstr>DATA PREPARATION  Train &amp; fit the model</vt:lpstr>
      <vt:lpstr>Model Deployment Flask app</vt:lpstr>
      <vt:lpstr>Deployment HTML &amp; Heroku</vt:lpstr>
      <vt:lpstr>Conclusion Findings/Limitations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Karin Ferrada</cp:lastModifiedBy>
  <cp:revision>8</cp:revision>
  <dcterms:created xsi:type="dcterms:W3CDTF">2005-10-14T11:35:58Z</dcterms:created>
  <dcterms:modified xsi:type="dcterms:W3CDTF">2022-08-29T09:40:11Z</dcterms:modified>
</cp:coreProperties>
</file>