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3" r:id="rId8"/>
    <p:sldId id="264" r:id="rId9"/>
    <p:sldId id="265" r:id="rId10"/>
    <p:sldId id="267"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C831-B475-4BEF-A901-6291D60DF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2A1D681-7BCB-4F04-9160-1EF3764A3D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B5C6350-CA2D-4DDC-87FB-22AE24CFFF31}"/>
              </a:ext>
            </a:extLst>
          </p:cNvPr>
          <p:cNvSpPr>
            <a:spLocks noGrp="1"/>
          </p:cNvSpPr>
          <p:nvPr>
            <p:ph type="dt" sz="half" idx="10"/>
          </p:nvPr>
        </p:nvSpPr>
        <p:spPr/>
        <p:txBody>
          <a:bodyPr/>
          <a:lstStyle/>
          <a:p>
            <a:fld id="{CB4237D0-A231-4969-B135-14A885E87E7A}" type="datetimeFigureOut">
              <a:rPr lang="en-AU" smtClean="0"/>
              <a:t>3/05/2022</a:t>
            </a:fld>
            <a:endParaRPr lang="en-AU"/>
          </a:p>
        </p:txBody>
      </p:sp>
      <p:sp>
        <p:nvSpPr>
          <p:cNvPr id="5" name="Footer Placeholder 4">
            <a:extLst>
              <a:ext uri="{FF2B5EF4-FFF2-40B4-BE49-F238E27FC236}">
                <a16:creationId xmlns:a16="http://schemas.microsoft.com/office/drawing/2014/main" id="{EA6CF1F6-81F6-4C79-865B-2DBD3EDE37C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B5626CC-A6B4-4E88-9B7E-D6100E86408F}"/>
              </a:ext>
            </a:extLst>
          </p:cNvPr>
          <p:cNvSpPr>
            <a:spLocks noGrp="1"/>
          </p:cNvSpPr>
          <p:nvPr>
            <p:ph type="sldNum" sz="quarter" idx="12"/>
          </p:nvPr>
        </p:nvSpPr>
        <p:spPr/>
        <p:txBody>
          <a:bodyPr/>
          <a:lstStyle/>
          <a:p>
            <a:fld id="{98DF10CA-A50D-47BD-91E2-FC811355249D}" type="slidenum">
              <a:rPr lang="en-AU" smtClean="0"/>
              <a:t>‹#›</a:t>
            </a:fld>
            <a:endParaRPr lang="en-AU"/>
          </a:p>
        </p:txBody>
      </p:sp>
    </p:spTree>
    <p:extLst>
      <p:ext uri="{BB962C8B-B14F-4D97-AF65-F5344CB8AC3E}">
        <p14:creationId xmlns:p14="http://schemas.microsoft.com/office/powerpoint/2010/main" val="3538188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1BA8-BD5A-4E93-9832-ED7E90D37E3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CB3E942-84CD-430E-9647-5B497B7135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F0AE363-F2B2-4458-833B-AC5B6A0129F8}"/>
              </a:ext>
            </a:extLst>
          </p:cNvPr>
          <p:cNvSpPr>
            <a:spLocks noGrp="1"/>
          </p:cNvSpPr>
          <p:nvPr>
            <p:ph type="dt" sz="half" idx="10"/>
          </p:nvPr>
        </p:nvSpPr>
        <p:spPr/>
        <p:txBody>
          <a:bodyPr/>
          <a:lstStyle/>
          <a:p>
            <a:fld id="{CB4237D0-A231-4969-B135-14A885E87E7A}" type="datetimeFigureOut">
              <a:rPr lang="en-AU" smtClean="0"/>
              <a:t>3/05/2022</a:t>
            </a:fld>
            <a:endParaRPr lang="en-AU"/>
          </a:p>
        </p:txBody>
      </p:sp>
      <p:sp>
        <p:nvSpPr>
          <p:cNvPr id="5" name="Footer Placeholder 4">
            <a:extLst>
              <a:ext uri="{FF2B5EF4-FFF2-40B4-BE49-F238E27FC236}">
                <a16:creationId xmlns:a16="http://schemas.microsoft.com/office/drawing/2014/main" id="{540FA931-E2BC-4A40-B37F-C2B5753E0CC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5011E6E-2294-457B-8527-3C7838A24FF9}"/>
              </a:ext>
            </a:extLst>
          </p:cNvPr>
          <p:cNvSpPr>
            <a:spLocks noGrp="1"/>
          </p:cNvSpPr>
          <p:nvPr>
            <p:ph type="sldNum" sz="quarter" idx="12"/>
          </p:nvPr>
        </p:nvSpPr>
        <p:spPr/>
        <p:txBody>
          <a:bodyPr/>
          <a:lstStyle/>
          <a:p>
            <a:fld id="{98DF10CA-A50D-47BD-91E2-FC811355249D}" type="slidenum">
              <a:rPr lang="en-AU" smtClean="0"/>
              <a:t>‹#›</a:t>
            </a:fld>
            <a:endParaRPr lang="en-AU"/>
          </a:p>
        </p:txBody>
      </p:sp>
    </p:spTree>
    <p:extLst>
      <p:ext uri="{BB962C8B-B14F-4D97-AF65-F5344CB8AC3E}">
        <p14:creationId xmlns:p14="http://schemas.microsoft.com/office/powerpoint/2010/main" val="122519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50C0B5-78AD-4086-B397-0E03FB49F5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732B20D-BA8A-409C-8A3D-B31B3084F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6BAC243-044D-4BC6-B6B1-5E3316A2A25E}"/>
              </a:ext>
            </a:extLst>
          </p:cNvPr>
          <p:cNvSpPr>
            <a:spLocks noGrp="1"/>
          </p:cNvSpPr>
          <p:nvPr>
            <p:ph type="dt" sz="half" idx="10"/>
          </p:nvPr>
        </p:nvSpPr>
        <p:spPr/>
        <p:txBody>
          <a:bodyPr/>
          <a:lstStyle/>
          <a:p>
            <a:fld id="{CB4237D0-A231-4969-B135-14A885E87E7A}" type="datetimeFigureOut">
              <a:rPr lang="en-AU" smtClean="0"/>
              <a:t>3/05/2022</a:t>
            </a:fld>
            <a:endParaRPr lang="en-AU"/>
          </a:p>
        </p:txBody>
      </p:sp>
      <p:sp>
        <p:nvSpPr>
          <p:cNvPr id="5" name="Footer Placeholder 4">
            <a:extLst>
              <a:ext uri="{FF2B5EF4-FFF2-40B4-BE49-F238E27FC236}">
                <a16:creationId xmlns:a16="http://schemas.microsoft.com/office/drawing/2014/main" id="{F6962834-C549-4D0D-BAA6-0DF069EC06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278672-9805-4295-89AB-FCECAE2F474A}"/>
              </a:ext>
            </a:extLst>
          </p:cNvPr>
          <p:cNvSpPr>
            <a:spLocks noGrp="1"/>
          </p:cNvSpPr>
          <p:nvPr>
            <p:ph type="sldNum" sz="quarter" idx="12"/>
          </p:nvPr>
        </p:nvSpPr>
        <p:spPr/>
        <p:txBody>
          <a:bodyPr/>
          <a:lstStyle/>
          <a:p>
            <a:fld id="{98DF10CA-A50D-47BD-91E2-FC811355249D}" type="slidenum">
              <a:rPr lang="en-AU" smtClean="0"/>
              <a:t>‹#›</a:t>
            </a:fld>
            <a:endParaRPr lang="en-AU"/>
          </a:p>
        </p:txBody>
      </p:sp>
    </p:spTree>
    <p:extLst>
      <p:ext uri="{BB962C8B-B14F-4D97-AF65-F5344CB8AC3E}">
        <p14:creationId xmlns:p14="http://schemas.microsoft.com/office/powerpoint/2010/main" val="2670215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C4D8-5483-422A-8246-C4337F39006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6449A74-63EE-4007-9673-E8DFCC31B7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1669102-DBF4-42E9-A4B6-ACE0A26B359E}"/>
              </a:ext>
            </a:extLst>
          </p:cNvPr>
          <p:cNvSpPr>
            <a:spLocks noGrp="1"/>
          </p:cNvSpPr>
          <p:nvPr>
            <p:ph type="dt" sz="half" idx="10"/>
          </p:nvPr>
        </p:nvSpPr>
        <p:spPr/>
        <p:txBody>
          <a:bodyPr/>
          <a:lstStyle/>
          <a:p>
            <a:fld id="{CB4237D0-A231-4969-B135-14A885E87E7A}" type="datetimeFigureOut">
              <a:rPr lang="en-AU" smtClean="0"/>
              <a:t>3/05/2022</a:t>
            </a:fld>
            <a:endParaRPr lang="en-AU"/>
          </a:p>
        </p:txBody>
      </p:sp>
      <p:sp>
        <p:nvSpPr>
          <p:cNvPr id="5" name="Footer Placeholder 4">
            <a:extLst>
              <a:ext uri="{FF2B5EF4-FFF2-40B4-BE49-F238E27FC236}">
                <a16:creationId xmlns:a16="http://schemas.microsoft.com/office/drawing/2014/main" id="{F5B35BFE-F7B2-4895-A52F-3977423CE80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D8F6FEE-438B-4FE3-9FF8-8F422659F690}"/>
              </a:ext>
            </a:extLst>
          </p:cNvPr>
          <p:cNvSpPr>
            <a:spLocks noGrp="1"/>
          </p:cNvSpPr>
          <p:nvPr>
            <p:ph type="sldNum" sz="quarter" idx="12"/>
          </p:nvPr>
        </p:nvSpPr>
        <p:spPr/>
        <p:txBody>
          <a:bodyPr/>
          <a:lstStyle/>
          <a:p>
            <a:fld id="{98DF10CA-A50D-47BD-91E2-FC811355249D}" type="slidenum">
              <a:rPr lang="en-AU" smtClean="0"/>
              <a:t>‹#›</a:t>
            </a:fld>
            <a:endParaRPr lang="en-AU"/>
          </a:p>
        </p:txBody>
      </p:sp>
    </p:spTree>
    <p:extLst>
      <p:ext uri="{BB962C8B-B14F-4D97-AF65-F5344CB8AC3E}">
        <p14:creationId xmlns:p14="http://schemas.microsoft.com/office/powerpoint/2010/main" val="54881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CE375-2929-44DC-AD7A-3AF9807ADD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FAB5E22-439B-4E6B-A5D4-91DAD3898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5BCB01-A695-4E71-90D9-9AC30130EF18}"/>
              </a:ext>
            </a:extLst>
          </p:cNvPr>
          <p:cNvSpPr>
            <a:spLocks noGrp="1"/>
          </p:cNvSpPr>
          <p:nvPr>
            <p:ph type="dt" sz="half" idx="10"/>
          </p:nvPr>
        </p:nvSpPr>
        <p:spPr/>
        <p:txBody>
          <a:bodyPr/>
          <a:lstStyle/>
          <a:p>
            <a:fld id="{CB4237D0-A231-4969-B135-14A885E87E7A}" type="datetimeFigureOut">
              <a:rPr lang="en-AU" smtClean="0"/>
              <a:t>3/05/2022</a:t>
            </a:fld>
            <a:endParaRPr lang="en-AU"/>
          </a:p>
        </p:txBody>
      </p:sp>
      <p:sp>
        <p:nvSpPr>
          <p:cNvPr id="5" name="Footer Placeholder 4">
            <a:extLst>
              <a:ext uri="{FF2B5EF4-FFF2-40B4-BE49-F238E27FC236}">
                <a16:creationId xmlns:a16="http://schemas.microsoft.com/office/drawing/2014/main" id="{390ED0AF-B9B7-4902-99DF-61DC28EE412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9A2CCD6-C738-4E52-9F1A-1AC095750C74}"/>
              </a:ext>
            </a:extLst>
          </p:cNvPr>
          <p:cNvSpPr>
            <a:spLocks noGrp="1"/>
          </p:cNvSpPr>
          <p:nvPr>
            <p:ph type="sldNum" sz="quarter" idx="12"/>
          </p:nvPr>
        </p:nvSpPr>
        <p:spPr/>
        <p:txBody>
          <a:bodyPr/>
          <a:lstStyle/>
          <a:p>
            <a:fld id="{98DF10CA-A50D-47BD-91E2-FC811355249D}" type="slidenum">
              <a:rPr lang="en-AU" smtClean="0"/>
              <a:t>‹#›</a:t>
            </a:fld>
            <a:endParaRPr lang="en-AU"/>
          </a:p>
        </p:txBody>
      </p:sp>
    </p:spTree>
    <p:extLst>
      <p:ext uri="{BB962C8B-B14F-4D97-AF65-F5344CB8AC3E}">
        <p14:creationId xmlns:p14="http://schemas.microsoft.com/office/powerpoint/2010/main" val="38136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DA40-7C8E-4F7F-86D6-E764E9BE275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859F9C3-299C-46DC-8B8F-8C53DA5F51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3EDDD33-7B3C-40BC-A906-510FE3CE3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2811349-E1C6-4DAE-B1A4-17E99E01BD9D}"/>
              </a:ext>
            </a:extLst>
          </p:cNvPr>
          <p:cNvSpPr>
            <a:spLocks noGrp="1"/>
          </p:cNvSpPr>
          <p:nvPr>
            <p:ph type="dt" sz="half" idx="10"/>
          </p:nvPr>
        </p:nvSpPr>
        <p:spPr/>
        <p:txBody>
          <a:bodyPr/>
          <a:lstStyle/>
          <a:p>
            <a:fld id="{CB4237D0-A231-4969-B135-14A885E87E7A}" type="datetimeFigureOut">
              <a:rPr lang="en-AU" smtClean="0"/>
              <a:t>3/05/2022</a:t>
            </a:fld>
            <a:endParaRPr lang="en-AU"/>
          </a:p>
        </p:txBody>
      </p:sp>
      <p:sp>
        <p:nvSpPr>
          <p:cNvPr id="6" name="Footer Placeholder 5">
            <a:extLst>
              <a:ext uri="{FF2B5EF4-FFF2-40B4-BE49-F238E27FC236}">
                <a16:creationId xmlns:a16="http://schemas.microsoft.com/office/drawing/2014/main" id="{98B34826-9616-469A-A02B-B9AB8167E7A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D203298-16EE-4DB4-9F77-2AB109AFDA59}"/>
              </a:ext>
            </a:extLst>
          </p:cNvPr>
          <p:cNvSpPr>
            <a:spLocks noGrp="1"/>
          </p:cNvSpPr>
          <p:nvPr>
            <p:ph type="sldNum" sz="quarter" idx="12"/>
          </p:nvPr>
        </p:nvSpPr>
        <p:spPr/>
        <p:txBody>
          <a:bodyPr/>
          <a:lstStyle/>
          <a:p>
            <a:fld id="{98DF10CA-A50D-47BD-91E2-FC811355249D}" type="slidenum">
              <a:rPr lang="en-AU" smtClean="0"/>
              <a:t>‹#›</a:t>
            </a:fld>
            <a:endParaRPr lang="en-AU"/>
          </a:p>
        </p:txBody>
      </p:sp>
    </p:spTree>
    <p:extLst>
      <p:ext uri="{BB962C8B-B14F-4D97-AF65-F5344CB8AC3E}">
        <p14:creationId xmlns:p14="http://schemas.microsoft.com/office/powerpoint/2010/main" val="19824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981E-5C73-4312-B402-B80B1B58F9E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09C58DE-26BA-4CF1-82EF-15772751F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91FEA6-CDDC-49BE-8660-0DEAD2AA17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AEBA7DF-87D2-4D78-8EE7-9757C49F3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D0361A-18DC-42CA-B7D8-2802963AF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7C36A29-4164-4CBC-9C8B-CC52C2D3E3A0}"/>
              </a:ext>
            </a:extLst>
          </p:cNvPr>
          <p:cNvSpPr>
            <a:spLocks noGrp="1"/>
          </p:cNvSpPr>
          <p:nvPr>
            <p:ph type="dt" sz="half" idx="10"/>
          </p:nvPr>
        </p:nvSpPr>
        <p:spPr/>
        <p:txBody>
          <a:bodyPr/>
          <a:lstStyle/>
          <a:p>
            <a:fld id="{CB4237D0-A231-4969-B135-14A885E87E7A}" type="datetimeFigureOut">
              <a:rPr lang="en-AU" smtClean="0"/>
              <a:t>3/05/2022</a:t>
            </a:fld>
            <a:endParaRPr lang="en-AU"/>
          </a:p>
        </p:txBody>
      </p:sp>
      <p:sp>
        <p:nvSpPr>
          <p:cNvPr id="8" name="Footer Placeholder 7">
            <a:extLst>
              <a:ext uri="{FF2B5EF4-FFF2-40B4-BE49-F238E27FC236}">
                <a16:creationId xmlns:a16="http://schemas.microsoft.com/office/drawing/2014/main" id="{03EEFCD1-5A3D-4F71-BCA1-8436AE3D0EC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1CCCDBF-1BF4-4717-850B-DEBF204330A9}"/>
              </a:ext>
            </a:extLst>
          </p:cNvPr>
          <p:cNvSpPr>
            <a:spLocks noGrp="1"/>
          </p:cNvSpPr>
          <p:nvPr>
            <p:ph type="sldNum" sz="quarter" idx="12"/>
          </p:nvPr>
        </p:nvSpPr>
        <p:spPr/>
        <p:txBody>
          <a:bodyPr/>
          <a:lstStyle/>
          <a:p>
            <a:fld id="{98DF10CA-A50D-47BD-91E2-FC811355249D}" type="slidenum">
              <a:rPr lang="en-AU" smtClean="0"/>
              <a:t>‹#›</a:t>
            </a:fld>
            <a:endParaRPr lang="en-AU"/>
          </a:p>
        </p:txBody>
      </p:sp>
    </p:spTree>
    <p:extLst>
      <p:ext uri="{BB962C8B-B14F-4D97-AF65-F5344CB8AC3E}">
        <p14:creationId xmlns:p14="http://schemas.microsoft.com/office/powerpoint/2010/main" val="139047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60748-504B-46B2-BFB7-8E5599285EC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CE8D055-1F79-41A6-8166-116DCB894C8A}"/>
              </a:ext>
            </a:extLst>
          </p:cNvPr>
          <p:cNvSpPr>
            <a:spLocks noGrp="1"/>
          </p:cNvSpPr>
          <p:nvPr>
            <p:ph type="dt" sz="half" idx="10"/>
          </p:nvPr>
        </p:nvSpPr>
        <p:spPr/>
        <p:txBody>
          <a:bodyPr/>
          <a:lstStyle/>
          <a:p>
            <a:fld id="{CB4237D0-A231-4969-B135-14A885E87E7A}" type="datetimeFigureOut">
              <a:rPr lang="en-AU" smtClean="0"/>
              <a:t>3/05/2022</a:t>
            </a:fld>
            <a:endParaRPr lang="en-AU"/>
          </a:p>
        </p:txBody>
      </p:sp>
      <p:sp>
        <p:nvSpPr>
          <p:cNvPr id="4" name="Footer Placeholder 3">
            <a:extLst>
              <a:ext uri="{FF2B5EF4-FFF2-40B4-BE49-F238E27FC236}">
                <a16:creationId xmlns:a16="http://schemas.microsoft.com/office/drawing/2014/main" id="{5328C1DA-1E69-45D4-B5DD-6638E5B7262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E527A2C-717C-4118-BAD8-E83DB4637160}"/>
              </a:ext>
            </a:extLst>
          </p:cNvPr>
          <p:cNvSpPr>
            <a:spLocks noGrp="1"/>
          </p:cNvSpPr>
          <p:nvPr>
            <p:ph type="sldNum" sz="quarter" idx="12"/>
          </p:nvPr>
        </p:nvSpPr>
        <p:spPr/>
        <p:txBody>
          <a:bodyPr/>
          <a:lstStyle/>
          <a:p>
            <a:fld id="{98DF10CA-A50D-47BD-91E2-FC811355249D}" type="slidenum">
              <a:rPr lang="en-AU" smtClean="0"/>
              <a:t>‹#›</a:t>
            </a:fld>
            <a:endParaRPr lang="en-AU"/>
          </a:p>
        </p:txBody>
      </p:sp>
    </p:spTree>
    <p:extLst>
      <p:ext uri="{BB962C8B-B14F-4D97-AF65-F5344CB8AC3E}">
        <p14:creationId xmlns:p14="http://schemas.microsoft.com/office/powerpoint/2010/main" val="86206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46853F-9D4D-4963-A7F7-6CFFF6E31003}"/>
              </a:ext>
            </a:extLst>
          </p:cNvPr>
          <p:cNvSpPr>
            <a:spLocks noGrp="1"/>
          </p:cNvSpPr>
          <p:nvPr>
            <p:ph type="dt" sz="half" idx="10"/>
          </p:nvPr>
        </p:nvSpPr>
        <p:spPr/>
        <p:txBody>
          <a:bodyPr/>
          <a:lstStyle/>
          <a:p>
            <a:fld id="{CB4237D0-A231-4969-B135-14A885E87E7A}" type="datetimeFigureOut">
              <a:rPr lang="en-AU" smtClean="0"/>
              <a:t>3/05/2022</a:t>
            </a:fld>
            <a:endParaRPr lang="en-AU"/>
          </a:p>
        </p:txBody>
      </p:sp>
      <p:sp>
        <p:nvSpPr>
          <p:cNvPr id="3" name="Footer Placeholder 2">
            <a:extLst>
              <a:ext uri="{FF2B5EF4-FFF2-40B4-BE49-F238E27FC236}">
                <a16:creationId xmlns:a16="http://schemas.microsoft.com/office/drawing/2014/main" id="{F6D44583-57AF-40A2-B2A7-978D0DE8FD5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0457DC2-AE8F-42F2-9673-A72BA0241C27}"/>
              </a:ext>
            </a:extLst>
          </p:cNvPr>
          <p:cNvSpPr>
            <a:spLocks noGrp="1"/>
          </p:cNvSpPr>
          <p:nvPr>
            <p:ph type="sldNum" sz="quarter" idx="12"/>
          </p:nvPr>
        </p:nvSpPr>
        <p:spPr/>
        <p:txBody>
          <a:bodyPr/>
          <a:lstStyle/>
          <a:p>
            <a:fld id="{98DF10CA-A50D-47BD-91E2-FC811355249D}" type="slidenum">
              <a:rPr lang="en-AU" smtClean="0"/>
              <a:t>‹#›</a:t>
            </a:fld>
            <a:endParaRPr lang="en-AU"/>
          </a:p>
        </p:txBody>
      </p:sp>
    </p:spTree>
    <p:extLst>
      <p:ext uri="{BB962C8B-B14F-4D97-AF65-F5344CB8AC3E}">
        <p14:creationId xmlns:p14="http://schemas.microsoft.com/office/powerpoint/2010/main" val="58749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51C1-D20B-405A-B3AB-FFB039425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3346D63-DF89-4EB6-974A-BA31AA1A85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5B2C16F-67D3-466A-81E5-970457ADE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709E4-6285-4884-843D-9BFC2723159C}"/>
              </a:ext>
            </a:extLst>
          </p:cNvPr>
          <p:cNvSpPr>
            <a:spLocks noGrp="1"/>
          </p:cNvSpPr>
          <p:nvPr>
            <p:ph type="dt" sz="half" idx="10"/>
          </p:nvPr>
        </p:nvSpPr>
        <p:spPr/>
        <p:txBody>
          <a:bodyPr/>
          <a:lstStyle/>
          <a:p>
            <a:fld id="{CB4237D0-A231-4969-B135-14A885E87E7A}" type="datetimeFigureOut">
              <a:rPr lang="en-AU" smtClean="0"/>
              <a:t>3/05/2022</a:t>
            </a:fld>
            <a:endParaRPr lang="en-AU"/>
          </a:p>
        </p:txBody>
      </p:sp>
      <p:sp>
        <p:nvSpPr>
          <p:cNvPr id="6" name="Footer Placeholder 5">
            <a:extLst>
              <a:ext uri="{FF2B5EF4-FFF2-40B4-BE49-F238E27FC236}">
                <a16:creationId xmlns:a16="http://schemas.microsoft.com/office/drawing/2014/main" id="{698FE9EB-E975-49E2-8774-5D08ACEF551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EDC5964-C723-4A57-AFF7-D5DE5287AD75}"/>
              </a:ext>
            </a:extLst>
          </p:cNvPr>
          <p:cNvSpPr>
            <a:spLocks noGrp="1"/>
          </p:cNvSpPr>
          <p:nvPr>
            <p:ph type="sldNum" sz="quarter" idx="12"/>
          </p:nvPr>
        </p:nvSpPr>
        <p:spPr/>
        <p:txBody>
          <a:bodyPr/>
          <a:lstStyle/>
          <a:p>
            <a:fld id="{98DF10CA-A50D-47BD-91E2-FC811355249D}" type="slidenum">
              <a:rPr lang="en-AU" smtClean="0"/>
              <a:t>‹#›</a:t>
            </a:fld>
            <a:endParaRPr lang="en-AU"/>
          </a:p>
        </p:txBody>
      </p:sp>
    </p:spTree>
    <p:extLst>
      <p:ext uri="{BB962C8B-B14F-4D97-AF65-F5344CB8AC3E}">
        <p14:creationId xmlns:p14="http://schemas.microsoft.com/office/powerpoint/2010/main" val="369116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CAE8-00A1-4E68-BB83-2B5E04A5E0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A9D2645-322E-41BF-BFCA-B50527EC8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8993784-1108-46A7-94BD-61C929AFE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6E3B2-1B7F-4147-95EC-6F5D7B7DFB9A}"/>
              </a:ext>
            </a:extLst>
          </p:cNvPr>
          <p:cNvSpPr>
            <a:spLocks noGrp="1"/>
          </p:cNvSpPr>
          <p:nvPr>
            <p:ph type="dt" sz="half" idx="10"/>
          </p:nvPr>
        </p:nvSpPr>
        <p:spPr/>
        <p:txBody>
          <a:bodyPr/>
          <a:lstStyle/>
          <a:p>
            <a:fld id="{CB4237D0-A231-4969-B135-14A885E87E7A}" type="datetimeFigureOut">
              <a:rPr lang="en-AU" smtClean="0"/>
              <a:t>3/05/2022</a:t>
            </a:fld>
            <a:endParaRPr lang="en-AU"/>
          </a:p>
        </p:txBody>
      </p:sp>
      <p:sp>
        <p:nvSpPr>
          <p:cNvPr id="6" name="Footer Placeholder 5">
            <a:extLst>
              <a:ext uri="{FF2B5EF4-FFF2-40B4-BE49-F238E27FC236}">
                <a16:creationId xmlns:a16="http://schemas.microsoft.com/office/drawing/2014/main" id="{6948ECAE-3517-4518-A0E2-228201243CE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580E147-E566-429B-8F8D-E0D994D73F30}"/>
              </a:ext>
            </a:extLst>
          </p:cNvPr>
          <p:cNvSpPr>
            <a:spLocks noGrp="1"/>
          </p:cNvSpPr>
          <p:nvPr>
            <p:ph type="sldNum" sz="quarter" idx="12"/>
          </p:nvPr>
        </p:nvSpPr>
        <p:spPr/>
        <p:txBody>
          <a:bodyPr/>
          <a:lstStyle/>
          <a:p>
            <a:fld id="{98DF10CA-A50D-47BD-91E2-FC811355249D}" type="slidenum">
              <a:rPr lang="en-AU" smtClean="0"/>
              <a:t>‹#›</a:t>
            </a:fld>
            <a:endParaRPr lang="en-AU"/>
          </a:p>
        </p:txBody>
      </p:sp>
    </p:spTree>
    <p:extLst>
      <p:ext uri="{BB962C8B-B14F-4D97-AF65-F5344CB8AC3E}">
        <p14:creationId xmlns:p14="http://schemas.microsoft.com/office/powerpoint/2010/main" val="52036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D69CE4-93D7-4B02-8506-BCC672E6E7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52FCBC6-EC97-4809-8ABB-80B0E848B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068EF2D-A7B5-430F-A863-010020FA15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237D0-A231-4969-B135-14A885E87E7A}" type="datetimeFigureOut">
              <a:rPr lang="en-AU" smtClean="0"/>
              <a:t>3/05/2022</a:t>
            </a:fld>
            <a:endParaRPr lang="en-AU"/>
          </a:p>
        </p:txBody>
      </p:sp>
      <p:sp>
        <p:nvSpPr>
          <p:cNvPr id="5" name="Footer Placeholder 4">
            <a:extLst>
              <a:ext uri="{FF2B5EF4-FFF2-40B4-BE49-F238E27FC236}">
                <a16:creationId xmlns:a16="http://schemas.microsoft.com/office/drawing/2014/main" id="{8CF00B53-9088-4132-B0EB-662C98A70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B1F906F3-6829-46D8-9C18-B4BD585986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F10CA-A50D-47BD-91E2-FC811355249D}" type="slidenum">
              <a:rPr lang="en-AU" smtClean="0"/>
              <a:t>‹#›</a:t>
            </a:fld>
            <a:endParaRPr lang="en-AU"/>
          </a:p>
        </p:txBody>
      </p:sp>
    </p:spTree>
    <p:extLst>
      <p:ext uri="{BB962C8B-B14F-4D97-AF65-F5344CB8AC3E}">
        <p14:creationId xmlns:p14="http://schemas.microsoft.com/office/powerpoint/2010/main" val="1238717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fltables.com/afl/afl_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A18F-9755-4873-9DBD-AD67ECF689C9}"/>
              </a:ext>
            </a:extLst>
          </p:cNvPr>
          <p:cNvSpPr>
            <a:spLocks noGrp="1"/>
          </p:cNvSpPr>
          <p:nvPr>
            <p:ph type="ctrTitle"/>
          </p:nvPr>
        </p:nvSpPr>
        <p:spPr/>
        <p:txBody>
          <a:bodyPr>
            <a:normAutofit/>
          </a:bodyPr>
          <a:lstStyle/>
          <a:p>
            <a:r>
              <a:rPr lang="en-AU" dirty="0"/>
              <a:t>Boot Camp Data Analytics</a:t>
            </a:r>
            <a:br>
              <a:rPr lang="en-AU" dirty="0"/>
            </a:br>
            <a:r>
              <a:rPr lang="en-AU" dirty="0"/>
              <a:t>Project: AFL Statistics</a:t>
            </a:r>
            <a:br>
              <a:rPr lang="en-AU" dirty="0"/>
            </a:br>
            <a:r>
              <a:rPr lang="en-AU" sz="1800" dirty="0"/>
              <a:t>Project members: Karin </a:t>
            </a:r>
            <a:r>
              <a:rPr lang="en-AU" sz="1800" dirty="0" err="1"/>
              <a:t>Ferradda</a:t>
            </a:r>
            <a:r>
              <a:rPr lang="en-AU" sz="1800" dirty="0"/>
              <a:t>, Josh Thomas, Andy de Wind</a:t>
            </a:r>
          </a:p>
        </p:txBody>
      </p:sp>
      <p:sp>
        <p:nvSpPr>
          <p:cNvPr id="3" name="Subtitle 2">
            <a:extLst>
              <a:ext uri="{FF2B5EF4-FFF2-40B4-BE49-F238E27FC236}">
                <a16:creationId xmlns:a16="http://schemas.microsoft.com/office/drawing/2014/main" id="{C8A90181-1EA4-4C61-80C1-2D2B1EE1292B}"/>
              </a:ext>
            </a:extLst>
          </p:cNvPr>
          <p:cNvSpPr>
            <a:spLocks noGrp="1"/>
          </p:cNvSpPr>
          <p:nvPr>
            <p:ph type="subTitle" idx="1"/>
          </p:nvPr>
        </p:nvSpPr>
        <p:spPr/>
        <p:txBody>
          <a:bodyPr>
            <a:normAutofit lnSpcReduction="10000"/>
          </a:bodyPr>
          <a:lstStyle/>
          <a:p>
            <a:r>
              <a:rPr lang="en-AU" dirty="0"/>
              <a:t>Analysis of AFL Statistics</a:t>
            </a:r>
          </a:p>
          <a:p>
            <a:pPr marL="342900" indent="-342900">
              <a:buFont typeface="Arial" panose="020B0604020202020204" pitchFamily="34" charset="0"/>
              <a:buChar char="•"/>
            </a:pPr>
            <a:r>
              <a:rPr lang="en-AU" dirty="0"/>
              <a:t>Brownlow Home and Away Votes</a:t>
            </a:r>
          </a:p>
          <a:p>
            <a:pPr marL="342900" indent="-342900">
              <a:buFont typeface="Arial" panose="020B0604020202020204" pitchFamily="34" charset="0"/>
              <a:buChar char="•"/>
            </a:pPr>
            <a:r>
              <a:rPr lang="en-AU" dirty="0"/>
              <a:t>Free Kicks Home and Away</a:t>
            </a:r>
          </a:p>
          <a:p>
            <a:pPr marL="342900" indent="-342900">
              <a:buFont typeface="Arial" panose="020B0604020202020204" pitchFamily="34" charset="0"/>
              <a:buChar char="•"/>
            </a:pPr>
            <a:r>
              <a:rPr lang="en-AU" dirty="0"/>
              <a:t>Win Loss record Home and Away</a:t>
            </a:r>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p:txBody>
      </p:sp>
    </p:spTree>
    <p:extLst>
      <p:ext uri="{BB962C8B-B14F-4D97-AF65-F5344CB8AC3E}">
        <p14:creationId xmlns:p14="http://schemas.microsoft.com/office/powerpoint/2010/main" val="229666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9744-11F4-4799-8472-A4822008148A}"/>
              </a:ext>
            </a:extLst>
          </p:cNvPr>
          <p:cNvSpPr>
            <a:spLocks noGrp="1"/>
          </p:cNvSpPr>
          <p:nvPr>
            <p:ph type="title"/>
          </p:nvPr>
        </p:nvSpPr>
        <p:spPr>
          <a:xfrm>
            <a:off x="820398" y="376014"/>
            <a:ext cx="10781230" cy="5433747"/>
          </a:xfrm>
        </p:spPr>
        <p:txBody>
          <a:bodyPr>
            <a:normAutofit fontScale="90000"/>
          </a:bodyPr>
          <a:lstStyle/>
          <a:p>
            <a:pPr marL="0" indent="0">
              <a:buNone/>
            </a:pPr>
            <a:r>
              <a:rPr lang="en-AU" dirty="0"/>
              <a:t>3. Freekicks awarded during the  Home and Away fixtures.</a:t>
            </a:r>
            <a:br>
              <a:rPr lang="en-AU" dirty="0"/>
            </a:br>
            <a:br>
              <a:rPr lang="en-AU" dirty="0"/>
            </a:br>
            <a:r>
              <a:rPr lang="en-AU" sz="3600" dirty="0"/>
              <a:t>This analysis is for all home and away seasons going back over 30 years and attempts to answer the question:</a:t>
            </a:r>
            <a:br>
              <a:rPr lang="en-AU" sz="3600" dirty="0"/>
            </a:br>
            <a:br>
              <a:rPr lang="en-AU" dirty="0"/>
            </a:br>
            <a:r>
              <a:rPr lang="en-AU" sz="3600" dirty="0"/>
              <a:t>Do home teams get more free kicks than their visiting opponents?</a:t>
            </a:r>
            <a:br>
              <a:rPr lang="en-AU" sz="3600" dirty="0"/>
            </a:br>
            <a:br>
              <a:rPr lang="en-AU" dirty="0"/>
            </a:br>
            <a:endParaRPr lang="en-AU" sz="3600" dirty="0"/>
          </a:p>
        </p:txBody>
      </p:sp>
    </p:spTree>
    <p:extLst>
      <p:ext uri="{BB962C8B-B14F-4D97-AF65-F5344CB8AC3E}">
        <p14:creationId xmlns:p14="http://schemas.microsoft.com/office/powerpoint/2010/main" val="64816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4D56EDB-7453-42A6-98C7-77CAF3987A4B}"/>
              </a:ext>
            </a:extLst>
          </p:cNvPr>
          <p:cNvSpPr>
            <a:spLocks noGrp="1"/>
          </p:cNvSpPr>
          <p:nvPr>
            <p:ph type="body" sz="half" idx="2"/>
          </p:nvPr>
        </p:nvSpPr>
        <p:spPr>
          <a:xfrm>
            <a:off x="406186" y="1704071"/>
            <a:ext cx="3932237" cy="3811588"/>
          </a:xfrm>
        </p:spPr>
        <p:txBody>
          <a:bodyPr/>
          <a:lstStyle/>
          <a:p>
            <a:r>
              <a:rPr lang="en-AU" b="1" dirty="0">
                <a:solidFill>
                  <a:srgbClr val="002060"/>
                </a:solidFill>
                <a:effectLst/>
              </a:rPr>
              <a:t>The conclusion that may be drawn from this graph is that teams playing at home do tend to get more freekicks in their favour whereas playing away gets them less. There are some exceptions but that appears to be with Melbourne based clubs who do play a lot of their away games at their home ground but with less of their fans able to attend. So fan support appears to have some bearing on the outcome.</a:t>
            </a:r>
            <a:endParaRPr lang="en-AU" b="0" dirty="0">
              <a:solidFill>
                <a:srgbClr val="002060"/>
              </a:solidFill>
              <a:effectLst/>
            </a:endParaRPr>
          </a:p>
          <a:p>
            <a:endParaRPr lang="en-AU" dirty="0"/>
          </a:p>
        </p:txBody>
      </p:sp>
      <p:pic>
        <p:nvPicPr>
          <p:cNvPr id="30" name="Picture 29">
            <a:extLst>
              <a:ext uri="{FF2B5EF4-FFF2-40B4-BE49-F238E27FC236}">
                <a16:creationId xmlns:a16="http://schemas.microsoft.com/office/drawing/2014/main" id="{D3D94D22-4A4F-4147-BAA4-18118FFC23E5}"/>
              </a:ext>
            </a:extLst>
          </p:cNvPr>
          <p:cNvPicPr>
            <a:picLocks noChangeAspect="1"/>
          </p:cNvPicPr>
          <p:nvPr/>
        </p:nvPicPr>
        <p:blipFill>
          <a:blip r:embed="rId2"/>
          <a:stretch>
            <a:fillRect/>
          </a:stretch>
        </p:blipFill>
        <p:spPr>
          <a:xfrm>
            <a:off x="4852034" y="0"/>
            <a:ext cx="6877050" cy="6858000"/>
          </a:xfrm>
          <a:prstGeom prst="rect">
            <a:avLst/>
          </a:prstGeom>
        </p:spPr>
      </p:pic>
    </p:spTree>
    <p:extLst>
      <p:ext uri="{BB962C8B-B14F-4D97-AF65-F5344CB8AC3E}">
        <p14:creationId xmlns:p14="http://schemas.microsoft.com/office/powerpoint/2010/main" val="286497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535E6B-D179-40C8-A207-8DA54975B3F8}"/>
              </a:ext>
            </a:extLst>
          </p:cNvPr>
          <p:cNvSpPr>
            <a:spLocks noGrp="1"/>
          </p:cNvSpPr>
          <p:nvPr>
            <p:ph type="pic" idx="1"/>
          </p:nvPr>
        </p:nvSpPr>
        <p:spPr/>
      </p:sp>
      <p:sp>
        <p:nvSpPr>
          <p:cNvPr id="5" name="Text Placeholder 3">
            <a:extLst>
              <a:ext uri="{FF2B5EF4-FFF2-40B4-BE49-F238E27FC236}">
                <a16:creationId xmlns:a16="http://schemas.microsoft.com/office/drawing/2014/main" id="{2D6A5E74-6C45-4F82-9E59-1F350AA36A10}"/>
              </a:ext>
            </a:extLst>
          </p:cNvPr>
          <p:cNvSpPr txBox="1">
            <a:spLocks/>
          </p:cNvSpPr>
          <p:nvPr/>
        </p:nvSpPr>
        <p:spPr>
          <a:xfrm>
            <a:off x="736549" y="2246812"/>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AU" b="1" dirty="0">
                <a:solidFill>
                  <a:srgbClr val="002060"/>
                </a:solidFill>
              </a:rPr>
              <a:t>The conclusion that may be drawn from this graph is that teams playing away do not tend to get more freekicks in their favour whereas home teams do. There are some exceptions but that appears to be with Melbourne based clubs who do play a lot of their away games at their home ground but with less of their fans able to attend. So fan support appears to have some bearing on the outcome.</a:t>
            </a:r>
            <a:endParaRPr lang="en-AU" dirty="0">
              <a:solidFill>
                <a:srgbClr val="002060"/>
              </a:solidFill>
            </a:endParaRPr>
          </a:p>
          <a:p>
            <a:endParaRPr lang="en-AU" dirty="0"/>
          </a:p>
        </p:txBody>
      </p:sp>
      <p:pic>
        <p:nvPicPr>
          <p:cNvPr id="8" name="Picture 7">
            <a:extLst>
              <a:ext uri="{FF2B5EF4-FFF2-40B4-BE49-F238E27FC236}">
                <a16:creationId xmlns:a16="http://schemas.microsoft.com/office/drawing/2014/main" id="{CB3FD3FF-74BC-4E91-AE94-1A7584A9284B}"/>
              </a:ext>
            </a:extLst>
          </p:cNvPr>
          <p:cNvPicPr>
            <a:picLocks noChangeAspect="1"/>
          </p:cNvPicPr>
          <p:nvPr/>
        </p:nvPicPr>
        <p:blipFill>
          <a:blip r:embed="rId2"/>
          <a:stretch>
            <a:fillRect/>
          </a:stretch>
        </p:blipFill>
        <p:spPr>
          <a:xfrm>
            <a:off x="5240399" y="0"/>
            <a:ext cx="6820058" cy="6858000"/>
          </a:xfrm>
          <a:prstGeom prst="rect">
            <a:avLst/>
          </a:prstGeom>
        </p:spPr>
      </p:pic>
    </p:spTree>
    <p:extLst>
      <p:ext uri="{BB962C8B-B14F-4D97-AF65-F5344CB8AC3E}">
        <p14:creationId xmlns:p14="http://schemas.microsoft.com/office/powerpoint/2010/main" val="260378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8C2E-DFC5-409F-B54E-77F0F64782DE}"/>
              </a:ext>
            </a:extLst>
          </p:cNvPr>
          <p:cNvSpPr>
            <a:spLocks noGrp="1"/>
          </p:cNvSpPr>
          <p:nvPr>
            <p:ph type="title"/>
          </p:nvPr>
        </p:nvSpPr>
        <p:spPr>
          <a:xfrm>
            <a:off x="974220" y="1170774"/>
            <a:ext cx="10379579" cy="519914"/>
          </a:xfrm>
        </p:spPr>
        <p:txBody>
          <a:bodyPr>
            <a:normAutofit fontScale="90000"/>
          </a:bodyPr>
          <a:lstStyle/>
          <a:p>
            <a:r>
              <a:rPr lang="en-AU" dirty="0"/>
              <a:t>The aim of this presentation is to see if we can answer the following questions:</a:t>
            </a:r>
            <a:br>
              <a:rPr lang="en-AU" dirty="0"/>
            </a:br>
            <a:br>
              <a:rPr lang="en-AU" dirty="0"/>
            </a:br>
            <a:endParaRPr lang="en-AU" dirty="0"/>
          </a:p>
        </p:txBody>
      </p:sp>
      <p:sp>
        <p:nvSpPr>
          <p:cNvPr id="3" name="Content Placeholder 2">
            <a:extLst>
              <a:ext uri="{FF2B5EF4-FFF2-40B4-BE49-F238E27FC236}">
                <a16:creationId xmlns:a16="http://schemas.microsoft.com/office/drawing/2014/main" id="{50A28B33-81D3-4CAC-BE37-F96FAEE18BF1}"/>
              </a:ext>
            </a:extLst>
          </p:cNvPr>
          <p:cNvSpPr>
            <a:spLocks noGrp="1"/>
          </p:cNvSpPr>
          <p:nvPr>
            <p:ph idx="1"/>
          </p:nvPr>
        </p:nvSpPr>
        <p:spPr/>
        <p:txBody>
          <a:bodyPr/>
          <a:lstStyle/>
          <a:p>
            <a:pPr marL="0" indent="0">
              <a:buNone/>
            </a:pPr>
            <a:endParaRPr lang="en-AU" dirty="0"/>
          </a:p>
          <a:p>
            <a:r>
              <a:rPr lang="en-AU" dirty="0"/>
              <a:t>Do more Brownlow votes go to players on home teams or away teams?</a:t>
            </a:r>
            <a:endParaRPr lang="en-AU" sz="2800" dirty="0"/>
          </a:p>
          <a:p>
            <a:r>
              <a:rPr lang="en-AU" sz="2800" dirty="0"/>
              <a:t>Do home teams get more free kicks than their visiting opponents?</a:t>
            </a:r>
            <a:br>
              <a:rPr lang="en-AU" sz="2800" dirty="0"/>
            </a:br>
            <a:endParaRPr lang="en-AU" sz="2800" dirty="0"/>
          </a:p>
          <a:p>
            <a:r>
              <a:rPr lang="en-AU" dirty="0"/>
              <a:t>How do teams perform in front of their home fans. Better or worse?</a:t>
            </a:r>
          </a:p>
        </p:txBody>
      </p:sp>
    </p:spTree>
    <p:extLst>
      <p:ext uri="{BB962C8B-B14F-4D97-AF65-F5344CB8AC3E}">
        <p14:creationId xmlns:p14="http://schemas.microsoft.com/office/powerpoint/2010/main" val="508154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F56BB-3D34-4D76-B1E6-A6885C623495}"/>
              </a:ext>
            </a:extLst>
          </p:cNvPr>
          <p:cNvSpPr>
            <a:spLocks noGrp="1"/>
          </p:cNvSpPr>
          <p:nvPr>
            <p:ph type="title"/>
          </p:nvPr>
        </p:nvSpPr>
        <p:spPr/>
        <p:txBody>
          <a:bodyPr/>
          <a:lstStyle/>
          <a:p>
            <a:r>
              <a:rPr lang="en-AU" dirty="0"/>
              <a:t>1. Brownlow votes</a:t>
            </a:r>
          </a:p>
        </p:txBody>
      </p:sp>
      <p:sp>
        <p:nvSpPr>
          <p:cNvPr id="3" name="Content Placeholder 2">
            <a:extLst>
              <a:ext uri="{FF2B5EF4-FFF2-40B4-BE49-F238E27FC236}">
                <a16:creationId xmlns:a16="http://schemas.microsoft.com/office/drawing/2014/main" id="{C984EB8E-6FA4-42A7-9664-4766C09C04F1}"/>
              </a:ext>
            </a:extLst>
          </p:cNvPr>
          <p:cNvSpPr>
            <a:spLocks noGrp="1"/>
          </p:cNvSpPr>
          <p:nvPr>
            <p:ph idx="1"/>
          </p:nvPr>
        </p:nvSpPr>
        <p:spPr/>
        <p:txBody>
          <a:bodyPr>
            <a:normAutofit fontScale="77500" lnSpcReduction="20000"/>
          </a:bodyPr>
          <a:lstStyle/>
          <a:p>
            <a:pPr marL="0" indent="0">
              <a:buNone/>
            </a:pPr>
            <a:r>
              <a:rPr lang="en-AU" dirty="0"/>
              <a:t>The data for this study came from the website:</a:t>
            </a:r>
          </a:p>
          <a:p>
            <a:pPr marL="0" indent="0">
              <a:buNone/>
            </a:pPr>
            <a:r>
              <a:rPr lang="en-AU">
                <a:hlinkClick r:id="rId2"/>
              </a:rPr>
              <a:t>https://afltables.com/afl/afl_index.html</a:t>
            </a:r>
            <a:endParaRPr lang="en-AU"/>
          </a:p>
          <a:p>
            <a:pPr marL="0" indent="0">
              <a:buNone/>
            </a:pPr>
            <a:endParaRPr lang="en-AU" dirty="0"/>
          </a:p>
          <a:p>
            <a:pPr marL="0" indent="0">
              <a:buNone/>
            </a:pPr>
            <a:r>
              <a:rPr lang="en-AU" dirty="0"/>
              <a:t>Umpires vote on the Best on Ground (BOG) for each home and away game according to the following:</a:t>
            </a:r>
          </a:p>
          <a:p>
            <a:pPr marL="0" indent="0">
              <a:buNone/>
            </a:pPr>
            <a:r>
              <a:rPr lang="en-AU" dirty="0"/>
              <a:t>The central field umpires gather together after the game to vote accordingly:</a:t>
            </a:r>
          </a:p>
          <a:p>
            <a:pPr lvl="1"/>
            <a:r>
              <a:rPr lang="en-AU" dirty="0"/>
              <a:t>Best player gets 3 votes, </a:t>
            </a:r>
          </a:p>
          <a:p>
            <a:pPr lvl="1"/>
            <a:r>
              <a:rPr lang="en-AU" dirty="0"/>
              <a:t>Second best gets 2 votes and </a:t>
            </a:r>
          </a:p>
          <a:p>
            <a:pPr lvl="1"/>
            <a:r>
              <a:rPr lang="en-AU" dirty="0"/>
              <a:t>Third best gets 1 vote</a:t>
            </a:r>
          </a:p>
          <a:p>
            <a:pPr marL="0" indent="0">
              <a:buNone/>
            </a:pPr>
            <a:r>
              <a:rPr lang="en-AU" dirty="0"/>
              <a:t>This is done only during home and away matches culminating on the Monday  before the Grand Final on Brownlow night when the votes are tabulated and the winner is announced as Fairest and Best play for the whole home and away season. Votes for players who miss 1 or more games due to foul play are considered ineligible</a:t>
            </a:r>
          </a:p>
        </p:txBody>
      </p:sp>
    </p:spTree>
    <p:extLst>
      <p:ext uri="{BB962C8B-B14F-4D97-AF65-F5344CB8AC3E}">
        <p14:creationId xmlns:p14="http://schemas.microsoft.com/office/powerpoint/2010/main" val="88676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0936-C8C4-4968-84DF-C196E7646572}"/>
              </a:ext>
            </a:extLst>
          </p:cNvPr>
          <p:cNvSpPr>
            <a:spLocks noGrp="1"/>
          </p:cNvSpPr>
          <p:nvPr>
            <p:ph type="title"/>
          </p:nvPr>
        </p:nvSpPr>
        <p:spPr>
          <a:xfrm>
            <a:off x="213645" y="365124"/>
            <a:ext cx="11140155" cy="3959047"/>
          </a:xfrm>
        </p:spPr>
        <p:txBody>
          <a:bodyPr>
            <a:normAutofit fontScale="90000"/>
          </a:bodyPr>
          <a:lstStyle/>
          <a:p>
            <a:r>
              <a:rPr lang="en-AU" dirty="0"/>
              <a:t> </a:t>
            </a:r>
            <a:br>
              <a:rPr lang="en-AU" dirty="0"/>
            </a:br>
            <a:br>
              <a:rPr lang="en-AU" dirty="0"/>
            </a:br>
            <a:br>
              <a:rPr lang="en-AU" dirty="0"/>
            </a:br>
            <a:r>
              <a:rPr lang="en-AU" dirty="0"/>
              <a:t>The data analysis was done across 3 seasons 2017, 2018 and 2019. Seasons 2020 and 2021 were not included as they were seasons that were affected by </a:t>
            </a:r>
            <a:r>
              <a:rPr lang="en-AU" dirty="0" err="1"/>
              <a:t>CoViD</a:t>
            </a:r>
            <a:r>
              <a:rPr lang="en-AU" dirty="0"/>
              <a:t> hubs. This is where teams several teams were based in one city and played each other on the same ground for a few rounds due to the Corona virus pandemic and subsequent quarantine rules.</a:t>
            </a:r>
          </a:p>
        </p:txBody>
      </p:sp>
    </p:spTree>
    <p:extLst>
      <p:ext uri="{BB962C8B-B14F-4D97-AF65-F5344CB8AC3E}">
        <p14:creationId xmlns:p14="http://schemas.microsoft.com/office/powerpoint/2010/main" val="327411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up, chain&#10;&#10;Description automatically generated">
            <a:extLst>
              <a:ext uri="{FF2B5EF4-FFF2-40B4-BE49-F238E27FC236}">
                <a16:creationId xmlns:a16="http://schemas.microsoft.com/office/drawing/2014/main" id="{EABD2B04-CC98-44E2-8EEB-FBF3E4B67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49" y="208395"/>
            <a:ext cx="1254270" cy="1414769"/>
          </a:xfrm>
          <a:prstGeom prst="rect">
            <a:avLst/>
          </a:prstGeom>
        </p:spPr>
      </p:pic>
      <p:pic>
        <p:nvPicPr>
          <p:cNvPr id="11" name="Picture 10" descr="Chart, bar chart&#10;&#10;Description automatically generated">
            <a:extLst>
              <a:ext uri="{FF2B5EF4-FFF2-40B4-BE49-F238E27FC236}">
                <a16:creationId xmlns:a16="http://schemas.microsoft.com/office/drawing/2014/main" id="{048B73C8-2F60-438C-A179-FE5A63C10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854" y="1634842"/>
            <a:ext cx="3639127" cy="2426085"/>
          </a:xfrm>
          <a:prstGeom prst="rect">
            <a:avLst/>
          </a:prstGeom>
        </p:spPr>
      </p:pic>
      <p:pic>
        <p:nvPicPr>
          <p:cNvPr id="13" name="Picture 12" descr="Chart, bar chart&#10;&#10;Description automatically generated">
            <a:extLst>
              <a:ext uri="{FF2B5EF4-FFF2-40B4-BE49-F238E27FC236}">
                <a16:creationId xmlns:a16="http://schemas.microsoft.com/office/drawing/2014/main" id="{EEB85323-E857-4F3B-95D5-C8718DB46D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5416" y="1634841"/>
            <a:ext cx="3639129" cy="2426086"/>
          </a:xfrm>
          <a:prstGeom prst="rect">
            <a:avLst/>
          </a:prstGeom>
        </p:spPr>
      </p:pic>
      <p:pic>
        <p:nvPicPr>
          <p:cNvPr id="17" name="Picture 16" descr="Chart, bar chart&#10;&#10;Description automatically generated">
            <a:extLst>
              <a:ext uri="{FF2B5EF4-FFF2-40B4-BE49-F238E27FC236}">
                <a16:creationId xmlns:a16="http://schemas.microsoft.com/office/drawing/2014/main" id="{EDE877A3-0BC8-4539-8DDB-35C396F78D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450" y="1665623"/>
            <a:ext cx="3639129" cy="2426086"/>
          </a:xfrm>
          <a:prstGeom prst="rect">
            <a:avLst/>
          </a:prstGeom>
        </p:spPr>
      </p:pic>
      <p:pic>
        <p:nvPicPr>
          <p:cNvPr id="19" name="Picture 18" descr="Chart, bar chart&#10;&#10;Description automatically generated">
            <a:extLst>
              <a:ext uri="{FF2B5EF4-FFF2-40B4-BE49-F238E27FC236}">
                <a16:creationId xmlns:a16="http://schemas.microsoft.com/office/drawing/2014/main" id="{686261F2-753A-4F9F-972F-0673658BBC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3579" y="4211782"/>
            <a:ext cx="4072091" cy="2714727"/>
          </a:xfrm>
          <a:prstGeom prst="rect">
            <a:avLst/>
          </a:prstGeom>
        </p:spPr>
      </p:pic>
    </p:spTree>
    <p:extLst>
      <p:ext uri="{BB962C8B-B14F-4D97-AF65-F5344CB8AC3E}">
        <p14:creationId xmlns:p14="http://schemas.microsoft.com/office/powerpoint/2010/main" val="178507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5862-1838-4175-9D34-434E395161A4}"/>
              </a:ext>
            </a:extLst>
          </p:cNvPr>
          <p:cNvSpPr>
            <a:spLocks noGrp="1"/>
          </p:cNvSpPr>
          <p:nvPr>
            <p:ph type="title"/>
          </p:nvPr>
        </p:nvSpPr>
        <p:spPr>
          <a:xfrm>
            <a:off x="968663" y="3306618"/>
            <a:ext cx="10254673" cy="1469016"/>
          </a:xfrm>
        </p:spPr>
        <p:txBody>
          <a:bodyPr>
            <a:normAutofit fontScale="90000"/>
          </a:bodyPr>
          <a:lstStyle/>
          <a:p>
            <a:r>
              <a:rPr lang="en-AU" dirty="0"/>
              <a:t>Conclusion: It would appear that players on home teams do get more votes than players on visiting teams. This could be related to teams playing at home do better in front of their home supporters and hence get the umpires’ votes.</a:t>
            </a:r>
            <a:br>
              <a:rPr lang="en-AU" dirty="0"/>
            </a:br>
            <a:br>
              <a:rPr lang="en-AU" dirty="0"/>
            </a:br>
            <a:br>
              <a:rPr lang="en-AU" dirty="0"/>
            </a:br>
            <a:endParaRPr lang="en-AU" dirty="0"/>
          </a:p>
        </p:txBody>
      </p:sp>
    </p:spTree>
    <p:extLst>
      <p:ext uri="{BB962C8B-B14F-4D97-AF65-F5344CB8AC3E}">
        <p14:creationId xmlns:p14="http://schemas.microsoft.com/office/powerpoint/2010/main" val="109299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9744-11F4-4799-8472-A4822008148A}"/>
              </a:ext>
            </a:extLst>
          </p:cNvPr>
          <p:cNvSpPr>
            <a:spLocks noGrp="1"/>
          </p:cNvSpPr>
          <p:nvPr>
            <p:ph type="title"/>
          </p:nvPr>
        </p:nvSpPr>
        <p:spPr>
          <a:xfrm>
            <a:off x="828942" y="358923"/>
            <a:ext cx="10670135" cy="4476618"/>
          </a:xfrm>
        </p:spPr>
        <p:txBody>
          <a:bodyPr>
            <a:normAutofit fontScale="90000"/>
          </a:bodyPr>
          <a:lstStyle/>
          <a:p>
            <a:r>
              <a:rPr lang="en-AU" dirty="0"/>
              <a:t>2. Win Loss record for Home and Away fixtures.</a:t>
            </a:r>
            <a:br>
              <a:rPr lang="en-AU" dirty="0"/>
            </a:br>
            <a:br>
              <a:rPr lang="en-AU" dirty="0"/>
            </a:br>
            <a:r>
              <a:rPr lang="en-AU" sz="2700" dirty="0"/>
              <a:t>This analysis is for all home and away seasons going back over 30 years and attempts to answer the question:</a:t>
            </a:r>
            <a:br>
              <a:rPr lang="en-AU" sz="2700" dirty="0"/>
            </a:br>
            <a:br>
              <a:rPr lang="en-AU" sz="2700" dirty="0"/>
            </a:br>
            <a:r>
              <a:rPr lang="en-AU" sz="2700" dirty="0"/>
              <a:t>How do teams perform in front of their home fans. Better or worse?</a:t>
            </a:r>
            <a:br>
              <a:rPr lang="en-AU" sz="2700" dirty="0"/>
            </a:br>
            <a:br>
              <a:rPr lang="en-AU" sz="2700" dirty="0"/>
            </a:br>
            <a:r>
              <a:rPr lang="en-AU" sz="2700" dirty="0"/>
              <a:t> Some of the clubs no longer exist like Fitzroy whilst others are fairly new and hence have played less games. Teams like Greater Western Sydney (GWS) and Gold Coast (GC). </a:t>
            </a:r>
          </a:p>
        </p:txBody>
      </p:sp>
    </p:spTree>
    <p:extLst>
      <p:ext uri="{BB962C8B-B14F-4D97-AF65-F5344CB8AC3E}">
        <p14:creationId xmlns:p14="http://schemas.microsoft.com/office/powerpoint/2010/main" val="158597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E76F4D3C-0EFF-482F-94C1-333B2C348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144" y="0"/>
            <a:ext cx="6689437" cy="6858000"/>
          </a:xfrm>
          <a:prstGeom prst="rect">
            <a:avLst/>
          </a:prstGeom>
        </p:spPr>
      </p:pic>
      <p:sp>
        <p:nvSpPr>
          <p:cNvPr id="6" name="TextBox 5">
            <a:extLst>
              <a:ext uri="{FF2B5EF4-FFF2-40B4-BE49-F238E27FC236}">
                <a16:creationId xmlns:a16="http://schemas.microsoft.com/office/drawing/2014/main" id="{11312E41-28E0-44D1-9CCB-504B54A3341F}"/>
              </a:ext>
            </a:extLst>
          </p:cNvPr>
          <p:cNvSpPr txBox="1"/>
          <p:nvPr/>
        </p:nvSpPr>
        <p:spPr>
          <a:xfrm>
            <a:off x="380675" y="700755"/>
            <a:ext cx="4939469" cy="5170646"/>
          </a:xfrm>
          <a:prstGeom prst="rect">
            <a:avLst/>
          </a:prstGeom>
          <a:noFill/>
        </p:spPr>
        <p:txBody>
          <a:bodyPr wrap="square" rtlCol="0">
            <a:spAutoFit/>
          </a:bodyPr>
          <a:lstStyle/>
          <a:p>
            <a:r>
              <a:rPr lang="en-AU" sz="2800" dirty="0"/>
              <a:t>All time wins vs losses by teams when playing AWAY</a:t>
            </a:r>
          </a:p>
          <a:p>
            <a:endParaRPr lang="en-AU" dirty="0"/>
          </a:p>
          <a:p>
            <a:pPr marL="285750" indent="-285750">
              <a:buFont typeface="Arial" panose="020B0604020202020204" pitchFamily="34" charset="0"/>
              <a:buChar char="•"/>
            </a:pPr>
            <a:r>
              <a:rPr lang="en-AU" sz="1400" b="1" dirty="0">
                <a:solidFill>
                  <a:srgbClr val="002060"/>
                </a:solidFill>
                <a:effectLst/>
              </a:rPr>
              <a:t>There is clearly a trend that teams playing AWAY lose more games than when they play at HOME in front of more of their fans. </a:t>
            </a:r>
          </a:p>
          <a:p>
            <a:pPr marL="285750" indent="-285750">
              <a:buFont typeface="Arial" panose="020B0604020202020204" pitchFamily="34" charset="0"/>
              <a:buChar char="•"/>
            </a:pPr>
            <a:endParaRPr lang="en-AU" sz="1400" b="1" dirty="0">
              <a:solidFill>
                <a:srgbClr val="002060"/>
              </a:solidFill>
            </a:endParaRPr>
          </a:p>
          <a:p>
            <a:pPr marL="285750" indent="-285750">
              <a:buFont typeface="Arial" panose="020B0604020202020204" pitchFamily="34" charset="0"/>
              <a:buChar char="•"/>
            </a:pPr>
            <a:r>
              <a:rPr lang="en-AU" sz="1400" b="1" dirty="0">
                <a:solidFill>
                  <a:srgbClr val="002060"/>
                </a:solidFill>
                <a:effectLst/>
              </a:rPr>
              <a:t>There are some exceptions for example Brisbane Bears, they were a new team established in NRL territory so they had few fans attending their home games but when they became the Brisbane Lions after merging with the established Melbourne club Fitzroy they gained a lot more fans and their win/loss record went the other way.</a:t>
            </a:r>
          </a:p>
          <a:p>
            <a:endParaRPr lang="en-AU" sz="1400" b="1" dirty="0">
              <a:solidFill>
                <a:srgbClr val="002060"/>
              </a:solidFill>
              <a:effectLst/>
            </a:endParaRPr>
          </a:p>
          <a:p>
            <a:pPr marL="285750" indent="-285750">
              <a:buFont typeface="Arial" panose="020B0604020202020204" pitchFamily="34" charset="0"/>
              <a:buChar char="•"/>
            </a:pPr>
            <a:r>
              <a:rPr lang="en-AU" sz="1400" b="1" dirty="0">
                <a:solidFill>
                  <a:srgbClr val="002060"/>
                </a:solidFill>
                <a:effectLst/>
              </a:rPr>
              <a:t>However some of the established Melbourne based clubs like Collingwood and Carlton went against trend as a lot of their away games were played at their home ground like the MCG which they share with other Melbourne clubs. A good attendance by supporters at games does seem to impact the outcome.</a:t>
            </a:r>
          </a:p>
          <a:p>
            <a:endParaRPr lang="en-AU" dirty="0"/>
          </a:p>
        </p:txBody>
      </p:sp>
    </p:spTree>
    <p:extLst>
      <p:ext uri="{BB962C8B-B14F-4D97-AF65-F5344CB8AC3E}">
        <p14:creationId xmlns:p14="http://schemas.microsoft.com/office/powerpoint/2010/main" val="118894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13ACFD-5210-4F20-8DA5-EB08BD716BF2}"/>
              </a:ext>
            </a:extLst>
          </p:cNvPr>
          <p:cNvSpPr txBox="1"/>
          <p:nvPr/>
        </p:nvSpPr>
        <p:spPr>
          <a:xfrm>
            <a:off x="380675" y="700755"/>
            <a:ext cx="4939469" cy="5170646"/>
          </a:xfrm>
          <a:prstGeom prst="rect">
            <a:avLst/>
          </a:prstGeom>
          <a:noFill/>
        </p:spPr>
        <p:txBody>
          <a:bodyPr wrap="square" rtlCol="0">
            <a:spAutoFit/>
          </a:bodyPr>
          <a:lstStyle/>
          <a:p>
            <a:r>
              <a:rPr lang="en-AU" sz="2800" dirty="0"/>
              <a:t>All time wins vs losses by teams when playing at HOME</a:t>
            </a:r>
          </a:p>
          <a:p>
            <a:endParaRPr lang="en-AU" dirty="0"/>
          </a:p>
          <a:p>
            <a:pPr marL="285750" indent="-285750">
              <a:buFont typeface="Arial" panose="020B0604020202020204" pitchFamily="34" charset="0"/>
              <a:buChar char="•"/>
            </a:pPr>
            <a:r>
              <a:rPr lang="en-AU" sz="1400" b="1" dirty="0">
                <a:solidFill>
                  <a:srgbClr val="002060"/>
                </a:solidFill>
                <a:effectLst/>
              </a:rPr>
              <a:t>There is clearly a trend that teams playing at HOME win of their games than when they play away in front of less of their fans. </a:t>
            </a:r>
          </a:p>
          <a:p>
            <a:pPr marL="285750" indent="-285750">
              <a:buFont typeface="Arial" panose="020B0604020202020204" pitchFamily="34" charset="0"/>
              <a:buChar char="•"/>
            </a:pPr>
            <a:endParaRPr lang="en-AU" sz="1400" b="1" dirty="0">
              <a:solidFill>
                <a:srgbClr val="002060"/>
              </a:solidFill>
            </a:endParaRPr>
          </a:p>
          <a:p>
            <a:pPr marL="285750" indent="-285750">
              <a:buFont typeface="Arial" panose="020B0604020202020204" pitchFamily="34" charset="0"/>
              <a:buChar char="•"/>
            </a:pPr>
            <a:r>
              <a:rPr lang="en-AU" sz="1400" b="1" dirty="0">
                <a:solidFill>
                  <a:srgbClr val="002060"/>
                </a:solidFill>
                <a:effectLst/>
              </a:rPr>
              <a:t>There are some exceptions for example Brisbane Bears, they were a new team established in NRL territory so they had few fans attending their home games but when they became the Brisbane Lions after merging with the established Melbourne club Fitzroy they gained a lot more fans and their win/loss record went the other way.</a:t>
            </a:r>
          </a:p>
          <a:p>
            <a:endParaRPr lang="en-AU" sz="1400" b="1" dirty="0">
              <a:solidFill>
                <a:srgbClr val="002060"/>
              </a:solidFill>
              <a:effectLst/>
            </a:endParaRPr>
          </a:p>
          <a:p>
            <a:pPr marL="285750" indent="-285750">
              <a:buFont typeface="Arial" panose="020B0604020202020204" pitchFamily="34" charset="0"/>
              <a:buChar char="•"/>
            </a:pPr>
            <a:r>
              <a:rPr lang="en-AU" sz="1400" b="1" dirty="0">
                <a:solidFill>
                  <a:srgbClr val="002060"/>
                </a:solidFill>
                <a:effectLst/>
              </a:rPr>
              <a:t>However some of the established Melbourne based clubs like Collingwood and Carlton went against trend as a lot of their away games were played at their home ground like the MCG which they share with other Melbourne clubs. A good attendance by supporters at games does seem to impact the outcome.</a:t>
            </a:r>
          </a:p>
          <a:p>
            <a:endParaRPr lang="en-AU" dirty="0"/>
          </a:p>
        </p:txBody>
      </p:sp>
      <p:pic>
        <p:nvPicPr>
          <p:cNvPr id="6" name="Picture 5" descr="Chart, bar chart&#10;&#10;Description automatically generated">
            <a:extLst>
              <a:ext uri="{FF2B5EF4-FFF2-40B4-BE49-F238E27FC236}">
                <a16:creationId xmlns:a16="http://schemas.microsoft.com/office/drawing/2014/main" id="{0EE38128-CC6D-4888-87D4-D25DC7830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144" y="0"/>
            <a:ext cx="6858000" cy="6858000"/>
          </a:xfrm>
          <a:prstGeom prst="rect">
            <a:avLst/>
          </a:prstGeom>
        </p:spPr>
      </p:pic>
    </p:spTree>
    <p:extLst>
      <p:ext uri="{BB962C8B-B14F-4D97-AF65-F5344CB8AC3E}">
        <p14:creationId xmlns:p14="http://schemas.microsoft.com/office/powerpoint/2010/main" val="98341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1182</TotalTime>
  <Words>950</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Boot Camp Data Analytics Project: AFL Statistics Project members: Karin Ferradda, Josh Thomas, Andy de Wind</vt:lpstr>
      <vt:lpstr>The aim of this presentation is to see if we can answer the following questions:  </vt:lpstr>
      <vt:lpstr>1. Brownlow votes</vt:lpstr>
      <vt:lpstr>    The data analysis was done across 3 seasons 2017, 2018 and 2019. Seasons 2020 and 2021 were not included as they were seasons that were affected by CoViD hubs. This is where teams several teams were based in one city and played each other on the same ground for a few rounds due to the Corona virus pandemic and subsequent quarantine rules.</vt:lpstr>
      <vt:lpstr>PowerPoint Presentation</vt:lpstr>
      <vt:lpstr>Conclusion: It would appear that players on home teams do get more votes than players on visiting teams. This could be related to teams playing at home do better in front of their home supporters and hence get the umpires’ votes.   </vt:lpstr>
      <vt:lpstr>2. Win Loss record for Home and Away fixtures.  This analysis is for all home and away seasons going back over 30 years and attempts to answer the question:  How do teams perform in front of their home fans. Better or worse?   Some of the clubs no longer exist like Fitzroy whilst others are fairly new and hence have played less games. Teams like Greater Western Sydney (GWS) and Gold Coast (GC). </vt:lpstr>
      <vt:lpstr>PowerPoint Presentation</vt:lpstr>
      <vt:lpstr>PowerPoint Presentation</vt:lpstr>
      <vt:lpstr>3. Freekicks awarded during the  Home and Away fixtures.  This analysis is for all home and away seasons going back over 30 years and attempts to answer the question:  Do home teams get more free kicks than their visiting opponents?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Camp Data Analytics Project: AFL</dc:title>
  <dc:creator>Andy De Wind</dc:creator>
  <cp:lastModifiedBy>Andy De Wind</cp:lastModifiedBy>
  <cp:revision>36</cp:revision>
  <dcterms:created xsi:type="dcterms:W3CDTF">2022-05-01T08:12:05Z</dcterms:created>
  <dcterms:modified xsi:type="dcterms:W3CDTF">2022-05-03T03:20:32Z</dcterms:modified>
</cp:coreProperties>
</file>