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notesMasterIdLst>
    <p:notesMasterId r:id="rId11"/>
  </p:notesMasterIdLst>
  <p:sldIdLst>
    <p:sldId id="256" r:id="rId2"/>
    <p:sldId id="257" r:id="rId3"/>
    <p:sldId id="259" r:id="rId4"/>
    <p:sldId id="260" r:id="rId5"/>
    <p:sldId id="261" r:id="rId6"/>
    <p:sldId id="262" r:id="rId7"/>
    <p:sldId id="263"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4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197A9-7822-2349-A377-BB9BA9DAB945}" type="datetimeFigureOut">
              <a:rPr lang="en-US" smtClean="0"/>
              <a:t>5/5/22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43298-ACFA-3347-B4D3-56D7C6E5284F}" type="slidenum">
              <a:rPr lang="en-US" smtClean="0"/>
              <a:t>‹#›</a:t>
            </a:fld>
            <a:endParaRPr lang="en-US"/>
          </a:p>
        </p:txBody>
      </p:sp>
    </p:spTree>
    <p:extLst>
      <p:ext uri="{BB962C8B-B14F-4D97-AF65-F5344CB8AC3E}">
        <p14:creationId xmlns:p14="http://schemas.microsoft.com/office/powerpoint/2010/main" val="312785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a:t>
            </a:fld>
            <a:endParaRPr lang="en-US"/>
          </a:p>
        </p:txBody>
      </p:sp>
    </p:spTree>
    <p:extLst>
      <p:ext uri="{BB962C8B-B14F-4D97-AF65-F5344CB8AC3E}">
        <p14:creationId xmlns:p14="http://schemas.microsoft.com/office/powerpoint/2010/main" val="410724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5</a:t>
            </a:fld>
            <a:endParaRPr lang="en-US"/>
          </a:p>
        </p:txBody>
      </p:sp>
    </p:spTree>
    <p:extLst>
      <p:ext uri="{BB962C8B-B14F-4D97-AF65-F5344CB8AC3E}">
        <p14:creationId xmlns:p14="http://schemas.microsoft.com/office/powerpoint/2010/main" val="3977209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6</a:t>
            </a:fld>
            <a:endParaRPr lang="en-US"/>
          </a:p>
        </p:txBody>
      </p:sp>
    </p:spTree>
    <p:extLst>
      <p:ext uri="{BB962C8B-B14F-4D97-AF65-F5344CB8AC3E}">
        <p14:creationId xmlns:p14="http://schemas.microsoft.com/office/powerpoint/2010/main" val="375248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7</a:t>
            </a:fld>
            <a:endParaRPr lang="en-US"/>
          </a:p>
        </p:txBody>
      </p:sp>
    </p:spTree>
    <p:extLst>
      <p:ext uri="{BB962C8B-B14F-4D97-AF65-F5344CB8AC3E}">
        <p14:creationId xmlns:p14="http://schemas.microsoft.com/office/powerpoint/2010/main" val="318232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8</a:t>
            </a:fld>
            <a:endParaRPr lang="en-US"/>
          </a:p>
        </p:txBody>
      </p:sp>
    </p:spTree>
    <p:extLst>
      <p:ext uri="{BB962C8B-B14F-4D97-AF65-F5344CB8AC3E}">
        <p14:creationId xmlns:p14="http://schemas.microsoft.com/office/powerpoint/2010/main" val="678365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9</a:t>
            </a:fld>
            <a:endParaRPr lang="en-US"/>
          </a:p>
        </p:txBody>
      </p:sp>
    </p:spTree>
    <p:extLst>
      <p:ext uri="{BB962C8B-B14F-4D97-AF65-F5344CB8AC3E}">
        <p14:creationId xmlns:p14="http://schemas.microsoft.com/office/powerpoint/2010/main" val="346528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6800-55CC-DC4A-9EFE-288B1D3A17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D6F9217-E0A6-AA48-89DA-EDA9C4E4B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69411CF-2266-D84D-A2F6-73EA21ACB699}"/>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5" name="Footer Placeholder 4">
            <a:extLst>
              <a:ext uri="{FF2B5EF4-FFF2-40B4-BE49-F238E27FC236}">
                <a16:creationId xmlns:a16="http://schemas.microsoft.com/office/drawing/2014/main" id="{A4DCD841-6242-3448-8F7E-FFAC84BA12BB}"/>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848FF145-2528-A549-B719-07A2BDBBC4F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9943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0557-C05C-C14F-BB75-21635A7C150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D41F12-E2AB-F04A-AB4B-4A6467D0EA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7DBD92-595C-E54F-B5E4-198C3710EDD0}"/>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5" name="Footer Placeholder 4">
            <a:extLst>
              <a:ext uri="{FF2B5EF4-FFF2-40B4-BE49-F238E27FC236}">
                <a16:creationId xmlns:a16="http://schemas.microsoft.com/office/drawing/2014/main" id="{B6EB336C-B3ED-6642-8CD2-E51ED5256217}"/>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026A23C9-F859-D54F-9DA1-0A23067259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293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9E1CF-E0D9-4D44-92B6-A1F70DB2B0F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0D27FF-EAF2-B045-96A4-3B4120FAD3D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3AB4A0-CE4A-424A-8BA1-88AE699AF395}"/>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5" name="Footer Placeholder 4">
            <a:extLst>
              <a:ext uri="{FF2B5EF4-FFF2-40B4-BE49-F238E27FC236}">
                <a16:creationId xmlns:a16="http://schemas.microsoft.com/office/drawing/2014/main" id="{3E01E098-79AE-6C48-ABD8-5891B4B7DBC2}"/>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EB46C751-DD6A-0B4E-868F-8039441FB14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541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6B81-4CC0-514D-B89F-E51C98D8BF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4E81E3-A7A3-D346-886A-647C8053939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119880-8480-E343-95A8-9EE6706E66B1}"/>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5" name="Footer Placeholder 4">
            <a:extLst>
              <a:ext uri="{FF2B5EF4-FFF2-40B4-BE49-F238E27FC236}">
                <a16:creationId xmlns:a16="http://schemas.microsoft.com/office/drawing/2014/main" id="{F358203B-549E-C64B-9D7D-AEF4A0F385C2}"/>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001F2FF5-D15A-0441-86C6-3DB2A2456E8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9329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95C-E7A8-2C45-87AB-65AC6A7877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FDB8E35-308C-9348-BC09-3D5E69373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12EBD0-05A3-864E-A233-EF86C83E71D0}"/>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5" name="Footer Placeholder 4">
            <a:extLst>
              <a:ext uri="{FF2B5EF4-FFF2-40B4-BE49-F238E27FC236}">
                <a16:creationId xmlns:a16="http://schemas.microsoft.com/office/drawing/2014/main" id="{64687FF6-1FB0-D84F-8F4C-6E4E4ADBBEED}"/>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643F4861-CC56-FA42-9AED-F498F1426583}"/>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9676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F538-8647-AA4C-B96B-8D1DD0C9FD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63E302-C2DF-294F-8D77-E24DD8A88CE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47CDC60-0E3F-AF49-A72E-54E320761DC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00AE939-5A20-3647-9F37-09C802B70954}"/>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6" name="Footer Placeholder 5">
            <a:extLst>
              <a:ext uri="{FF2B5EF4-FFF2-40B4-BE49-F238E27FC236}">
                <a16:creationId xmlns:a16="http://schemas.microsoft.com/office/drawing/2014/main" id="{4D13724B-C307-0443-B5E0-76E4ECF35304}"/>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A3E853EB-D022-C84E-9FF5-7B49E7948A6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9623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D9B2-0A56-2A44-B2E4-8E1C0CFD9E7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98E3481-7472-F348-BF08-21301E5AC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EEFAFA9-F032-244F-9329-7C13606F45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BDE543-4B68-EF4A-BAA7-EA170A68F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C6EF28-D637-3D46-989B-3270C1F172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69D8F0-1A3D-7B42-B477-CB7937C35ACE}"/>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8" name="Footer Placeholder 7">
            <a:extLst>
              <a:ext uri="{FF2B5EF4-FFF2-40B4-BE49-F238E27FC236}">
                <a16:creationId xmlns:a16="http://schemas.microsoft.com/office/drawing/2014/main" id="{1C07E862-7BEC-1445-BF2C-4BEEAFC59120}"/>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B7E2823-972A-764B-A648-204BAE823820}"/>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6817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917B-D7F8-FB4D-BB0E-F834569456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6C292E-67DB-4143-B1C9-8F31E1CDB5F0}"/>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4" name="Footer Placeholder 3">
            <a:extLst>
              <a:ext uri="{FF2B5EF4-FFF2-40B4-BE49-F238E27FC236}">
                <a16:creationId xmlns:a16="http://schemas.microsoft.com/office/drawing/2014/main" id="{21D12F4F-ABE0-E443-96B5-00854787004A}"/>
              </a:ext>
            </a:extLst>
          </p:cNvPr>
          <p:cNvSpPr>
            <a:spLocks noGrp="1"/>
          </p:cNvSpPr>
          <p:nvPr>
            <p:ph type="ftr" sz="quarter" idx="11"/>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877018C2-73CF-5648-A4EF-B0277DCFA0D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052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F4F7B-C522-1643-BEA3-0E3DDFD665A2}"/>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3" name="Footer Placeholder 2">
            <a:extLst>
              <a:ext uri="{FF2B5EF4-FFF2-40B4-BE49-F238E27FC236}">
                <a16:creationId xmlns:a16="http://schemas.microsoft.com/office/drawing/2014/main" id="{516768DA-0395-F64E-BC68-23C7E7FDEF57}"/>
              </a:ext>
            </a:extLst>
          </p:cNvPr>
          <p:cNvSpPr>
            <a:spLocks noGrp="1"/>
          </p:cNvSpPr>
          <p:nvPr>
            <p:ph type="ftr" sz="quarter" idx="11"/>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75DFE033-5232-454F-BA47-E909DBB96F8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983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07C3-6A8C-4741-8EF1-EB471EFF3B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9CD5A90-9A7B-1047-B243-962419459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41B0FF8-C10A-714D-9D08-B9D359A8C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47D346-2563-F34F-8E85-4BABAB37E65A}"/>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6" name="Footer Placeholder 5">
            <a:extLst>
              <a:ext uri="{FF2B5EF4-FFF2-40B4-BE49-F238E27FC236}">
                <a16:creationId xmlns:a16="http://schemas.microsoft.com/office/drawing/2014/main" id="{B3552997-10C5-6A44-9A6A-ADE7C5493F4D}"/>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4F9EA17F-08E4-2145-8EA4-D26C254E7B8E}"/>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379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F1D8-77F5-9244-9573-529A8090A5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9B4BDCD-F7D4-DC4E-8F9A-31E09F0F8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781920-0DF7-3C49-8680-0B5205332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79C6B2-BAFA-8B49-80A8-273B7184A99D}"/>
              </a:ext>
            </a:extLst>
          </p:cNvPr>
          <p:cNvSpPr>
            <a:spLocks noGrp="1"/>
          </p:cNvSpPr>
          <p:nvPr>
            <p:ph type="dt" sz="half" idx="10"/>
          </p:nvPr>
        </p:nvSpPr>
        <p:spPr/>
        <p:txBody>
          <a:bodyPr/>
          <a:lstStyle/>
          <a:p>
            <a:pPr algn="r"/>
            <a:fld id="{A37D6D71-8B28-4ED6-B932-04B197003D23}" type="datetimeFigureOut">
              <a:rPr lang="en-US" smtClean="0"/>
              <a:pPr algn="r"/>
              <a:t>5/5/22</a:t>
            </a:fld>
            <a:endParaRPr lang="en-US" dirty="0"/>
          </a:p>
        </p:txBody>
      </p:sp>
      <p:sp>
        <p:nvSpPr>
          <p:cNvPr id="6" name="Footer Placeholder 5">
            <a:extLst>
              <a:ext uri="{FF2B5EF4-FFF2-40B4-BE49-F238E27FC236}">
                <a16:creationId xmlns:a16="http://schemas.microsoft.com/office/drawing/2014/main" id="{6F7D9E70-EBC8-704E-AB81-179AD866A475}"/>
              </a:ext>
            </a:extLst>
          </p:cNvPr>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a16="http://schemas.microsoft.com/office/drawing/2014/main" id="{4E416B55-2274-D749-8217-87BCD3491BD3}"/>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9232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BC06A-7E60-5A46-9237-E0839CFF5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8DF4F85-EF0A-324B-B5F3-5564A464E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40681F-D70B-504E-9BB1-963725C60E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A37D6D71-8B28-4ED6-B932-04B197003D23}" type="datetimeFigureOut">
              <a:rPr lang="en-US" smtClean="0"/>
              <a:pPr algn="r"/>
              <a:t>5/5/22</a:t>
            </a:fld>
            <a:endParaRPr lang="en-US" spc="50" dirty="0"/>
          </a:p>
        </p:txBody>
      </p:sp>
      <p:sp>
        <p:nvSpPr>
          <p:cNvPr id="5" name="Footer Placeholder 4">
            <a:extLst>
              <a:ext uri="{FF2B5EF4-FFF2-40B4-BE49-F238E27FC236}">
                <a16:creationId xmlns:a16="http://schemas.microsoft.com/office/drawing/2014/main" id="{292EC51E-5190-7E4D-A0D5-646F07C41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pc="50" dirty="0"/>
          </a:p>
        </p:txBody>
      </p:sp>
      <p:sp>
        <p:nvSpPr>
          <p:cNvPr id="6" name="Slide Number Placeholder 5">
            <a:extLst>
              <a:ext uri="{FF2B5EF4-FFF2-40B4-BE49-F238E27FC236}">
                <a16:creationId xmlns:a16="http://schemas.microsoft.com/office/drawing/2014/main" id="{E9327F01-CC9A-404D-A73C-D025BC697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945382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C8683D-B0DC-7EBA-D039-F79AC5793D3D}"/>
              </a:ext>
            </a:extLst>
          </p:cNvPr>
          <p:cNvPicPr>
            <a:picLocks noChangeAspect="1"/>
          </p:cNvPicPr>
          <p:nvPr/>
        </p:nvPicPr>
        <p:blipFill rotWithShape="1">
          <a:blip r:embed="rId3">
            <a:alphaModFix amt="60000"/>
          </a:blip>
          <a:srcRect t="7386" b="7387"/>
          <a:stretch/>
        </p:blipFill>
        <p:spPr>
          <a:xfrm>
            <a:off x="20" y="10"/>
            <a:ext cx="12191980" cy="6857990"/>
          </a:xfrm>
          <a:prstGeom prst="rect">
            <a:avLst/>
          </a:prstGeom>
        </p:spPr>
      </p:pic>
      <p:sp>
        <p:nvSpPr>
          <p:cNvPr id="2" name="Title 1">
            <a:extLst>
              <a:ext uri="{FF2B5EF4-FFF2-40B4-BE49-F238E27FC236}">
                <a16:creationId xmlns:a16="http://schemas.microsoft.com/office/drawing/2014/main" id="{12C4271E-4D54-9D4D-B38F-485128DB0FCE}"/>
              </a:ext>
            </a:extLst>
          </p:cNvPr>
          <p:cNvSpPr>
            <a:spLocks noGrp="1"/>
          </p:cNvSpPr>
          <p:nvPr>
            <p:ph type="ctrTitle"/>
          </p:nvPr>
        </p:nvSpPr>
        <p:spPr>
          <a:xfrm>
            <a:off x="961644" y="2726055"/>
            <a:ext cx="10268712" cy="3227832"/>
          </a:xfrm>
        </p:spPr>
        <p:txBody>
          <a:bodyPr anchor="b">
            <a:normAutofit/>
          </a:bodyPr>
          <a:lstStyle/>
          <a:p>
            <a:r>
              <a:rPr lang="en-US" b="1" dirty="0">
                <a:latin typeface="Franklin Gothic Demi Cond" panose="020B0603020102020204" pitchFamily="34" charset="0"/>
              </a:rPr>
              <a:t>AFL STATISTICAL ANAYSIS</a:t>
            </a:r>
          </a:p>
        </p:txBody>
      </p:sp>
      <p:pic>
        <p:nvPicPr>
          <p:cNvPr id="6" name="Picture 5" descr="Logo, company name&#10;&#10;Description automatically generated">
            <a:extLst>
              <a:ext uri="{FF2B5EF4-FFF2-40B4-BE49-F238E27FC236}">
                <a16:creationId xmlns:a16="http://schemas.microsoft.com/office/drawing/2014/main" id="{CEBDEF0D-EF29-0E42-B6C5-A5A8C8CCFF33}"/>
              </a:ext>
            </a:extLst>
          </p:cNvPr>
          <p:cNvPicPr>
            <a:picLocks noChangeAspect="1"/>
          </p:cNvPicPr>
          <p:nvPr/>
        </p:nvPicPr>
        <p:blipFill>
          <a:blip r:embed="rId4"/>
          <a:stretch>
            <a:fillRect/>
          </a:stretch>
        </p:blipFill>
        <p:spPr>
          <a:xfrm>
            <a:off x="3343275" y="-190500"/>
            <a:ext cx="5505450" cy="5505450"/>
          </a:xfrm>
          <a:prstGeom prst="rect">
            <a:avLst/>
          </a:prstGeom>
        </p:spPr>
      </p:pic>
    </p:spTree>
    <p:extLst>
      <p:ext uri="{BB962C8B-B14F-4D97-AF65-F5344CB8AC3E}">
        <p14:creationId xmlns:p14="http://schemas.microsoft.com/office/powerpoint/2010/main" val="4255907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3028"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HAS AFL SCORING BEEN ON A DOWNWARD OR UPWARD TREND IN THE LAST TWO DECADES?</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896122" y="2462578"/>
            <a:ext cx="10393680" cy="3433031"/>
          </a:xfrm>
        </p:spPr>
        <p:txBody>
          <a:bodyPr anchor="t">
            <a:normAutofit/>
          </a:bodyPr>
          <a:lstStyle/>
          <a:p>
            <a:pPr>
              <a:buFontTx/>
              <a:buChar char="-"/>
            </a:pPr>
            <a:r>
              <a:rPr lang="en-US" sz="3200" dirty="0">
                <a:latin typeface="Franklin Gothic Medium Cond" panose="020B0606030402020204" pitchFamily="34" charset="0"/>
              </a:rPr>
              <a:t>Using available Data from AFL Tables.com I have used Yearly Data from 2000 to 2021 with the exclusion of 2020 to see the Average Final Scores of AFL Matches </a:t>
            </a:r>
          </a:p>
          <a:p>
            <a:pPr>
              <a:buFontTx/>
              <a:buChar char="-"/>
            </a:pPr>
            <a:endParaRPr lang="en-US" sz="3200" dirty="0">
              <a:latin typeface="Franklin Gothic Medium Cond" panose="020B0606030402020204" pitchFamily="34" charset="0"/>
            </a:endParaRPr>
          </a:p>
          <a:p>
            <a:pPr>
              <a:buFontTx/>
              <a:buChar char="-"/>
            </a:pPr>
            <a:r>
              <a:rPr lang="en-US" sz="3200" dirty="0">
                <a:latin typeface="Franklin Gothic Medium Cond" panose="020B0606030402020204" pitchFamily="34" charset="0"/>
              </a:rPr>
              <a:t>2020 Has been excluded from the research as the year was affected by COVID -19 and in result had less games and shortened quarter lengths</a:t>
            </a:r>
          </a:p>
        </p:txBody>
      </p:sp>
    </p:spTree>
    <p:extLst>
      <p:ext uri="{BB962C8B-B14F-4D97-AF65-F5344CB8AC3E}">
        <p14:creationId xmlns:p14="http://schemas.microsoft.com/office/powerpoint/2010/main" val="212582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35D7A80E-88B9-794A-9E45-DECDBC415C35}"/>
              </a:ext>
            </a:extLst>
          </p:cNvPr>
          <p:cNvPicPr>
            <a:picLocks noChangeAspect="1"/>
          </p:cNvPicPr>
          <p:nvPr/>
        </p:nvPicPr>
        <p:blipFill>
          <a:blip r:embed="rId3"/>
          <a:stretch>
            <a:fillRect/>
          </a:stretch>
        </p:blipFill>
        <p:spPr>
          <a:xfrm>
            <a:off x="6169797" y="1385886"/>
            <a:ext cx="6129338" cy="4086225"/>
          </a:xfrm>
          <a:prstGeom prst="rect">
            <a:avLst/>
          </a:prstGeom>
        </p:spPr>
      </p:pic>
      <p:sp>
        <p:nvSpPr>
          <p:cNvPr id="16" name="TextBox 15">
            <a:extLst>
              <a:ext uri="{FF2B5EF4-FFF2-40B4-BE49-F238E27FC236}">
                <a16:creationId xmlns:a16="http://schemas.microsoft.com/office/drawing/2014/main" id="{89E65D26-76CE-B94A-B7E5-B88FE09DA17B}"/>
              </a:ext>
            </a:extLst>
          </p:cNvPr>
          <p:cNvSpPr txBox="1"/>
          <p:nvPr/>
        </p:nvSpPr>
        <p:spPr>
          <a:xfrm>
            <a:off x="890568" y="1286767"/>
            <a:ext cx="4529138" cy="5078313"/>
          </a:xfrm>
          <a:prstGeom prst="rect">
            <a:avLst/>
          </a:prstGeom>
          <a:noFill/>
        </p:spPr>
        <p:txBody>
          <a:bodyPr wrap="square" rtlCol="0">
            <a:spAutoFit/>
          </a:bodyPr>
          <a:lstStyle/>
          <a:p>
            <a:pPr marL="285750" indent="-285750">
              <a:buFontTx/>
              <a:buChar char="-"/>
            </a:pPr>
            <a:r>
              <a:rPr lang="en-US" sz="2700" dirty="0">
                <a:solidFill>
                  <a:schemeClr val="bg1"/>
                </a:solidFill>
                <a:latin typeface="Franklin Gothic Medium Cond" panose="020B0606030402020204" pitchFamily="34" charset="0"/>
              </a:rPr>
              <a:t>This Graph shows us that since the Year 2000 Scoring in the AFL has been on a steady Decline</a:t>
            </a:r>
          </a:p>
          <a:p>
            <a:pPr marL="285750" indent="-285750">
              <a:buFontTx/>
              <a:buChar char="-"/>
            </a:pPr>
            <a:endParaRPr lang="en-US" sz="2700" dirty="0">
              <a:solidFill>
                <a:schemeClr val="bg1"/>
              </a:solidFill>
              <a:latin typeface="Franklin Gothic Medium Cond" panose="020B0606030402020204" pitchFamily="34" charset="0"/>
            </a:endParaRPr>
          </a:p>
          <a:p>
            <a:pPr marL="285750" indent="-285750">
              <a:buFontTx/>
              <a:buChar char="-"/>
            </a:pPr>
            <a:r>
              <a:rPr lang="en-AU" sz="2700" dirty="0">
                <a:solidFill>
                  <a:schemeClr val="bg1"/>
                </a:solidFill>
                <a:latin typeface="Franklin Gothic Medium Cond" panose="020B0606030402020204" pitchFamily="34" charset="0"/>
              </a:rPr>
              <a:t>Why would this matter for the AFL? The AFL wants a higher scoring game for greater fan engagement and to produce a better product for entertainment purposes and TV.</a:t>
            </a:r>
          </a:p>
          <a:p>
            <a:pPr marL="285750" indent="-285750">
              <a:buFontTx/>
              <a:buChar char="-"/>
            </a:pPr>
            <a:endParaRPr lang="en-US" b="1" dirty="0">
              <a:solidFill>
                <a:schemeClr val="bg1"/>
              </a:solidFill>
              <a:latin typeface="Franklin Gothic Demi Cond" panose="020B0603020102020204" pitchFamily="34" charset="0"/>
            </a:endParaRPr>
          </a:p>
          <a:p>
            <a:pPr marL="285750" indent="-285750">
              <a:buFontTx/>
              <a:buChar char="-"/>
            </a:pPr>
            <a:endParaRPr lang="en-US" b="1" dirty="0">
              <a:solidFill>
                <a:schemeClr val="bg1"/>
              </a:solidFill>
              <a:latin typeface="Franklin Gothic Demi Cond" panose="020B0603020102020204" pitchFamily="34" charset="0"/>
            </a:endParaRPr>
          </a:p>
          <a:p>
            <a:pPr marL="285750" indent="-285750">
              <a:buFontTx/>
              <a:buChar char="-"/>
            </a:pPr>
            <a:endParaRPr lang="en-US" dirty="0"/>
          </a:p>
        </p:txBody>
      </p:sp>
    </p:spTree>
    <p:extLst>
      <p:ext uri="{BB962C8B-B14F-4D97-AF65-F5344CB8AC3E}">
        <p14:creationId xmlns:p14="http://schemas.microsoft.com/office/powerpoint/2010/main" val="2458685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Chart, bar chart&#10;&#10;Description automatically generated">
            <a:extLst>
              <a:ext uri="{FF2B5EF4-FFF2-40B4-BE49-F238E27FC236}">
                <a16:creationId xmlns:a16="http://schemas.microsoft.com/office/drawing/2014/main" id="{02411ECA-DD5D-0E44-A8AE-E04F5BDB1EC3}"/>
              </a:ext>
            </a:extLst>
          </p:cNvPr>
          <p:cNvPicPr>
            <a:picLocks noChangeAspect="1"/>
          </p:cNvPicPr>
          <p:nvPr/>
        </p:nvPicPr>
        <p:blipFill>
          <a:blip r:embed="rId3"/>
          <a:stretch>
            <a:fillRect/>
          </a:stretch>
        </p:blipFill>
        <p:spPr>
          <a:xfrm>
            <a:off x="6169797" y="1385886"/>
            <a:ext cx="6129338" cy="4086225"/>
          </a:xfrm>
          <a:prstGeom prst="rect">
            <a:avLst/>
          </a:prstGeom>
        </p:spPr>
      </p:pic>
      <p:sp>
        <p:nvSpPr>
          <p:cNvPr id="14" name="TextBox 13">
            <a:extLst>
              <a:ext uri="{FF2B5EF4-FFF2-40B4-BE49-F238E27FC236}">
                <a16:creationId xmlns:a16="http://schemas.microsoft.com/office/drawing/2014/main" id="{612A066F-8F4F-DB4B-AFAA-3F694041CF8E}"/>
              </a:ext>
            </a:extLst>
          </p:cNvPr>
          <p:cNvSpPr txBox="1"/>
          <p:nvPr/>
        </p:nvSpPr>
        <p:spPr>
          <a:xfrm>
            <a:off x="890568" y="947081"/>
            <a:ext cx="4529138" cy="5632311"/>
          </a:xfrm>
          <a:prstGeom prst="rect">
            <a:avLst/>
          </a:prstGeom>
          <a:noFill/>
        </p:spPr>
        <p:txBody>
          <a:bodyPr wrap="square" rtlCol="0">
            <a:spAutoFit/>
          </a:bodyPr>
          <a:lstStyle/>
          <a:p>
            <a:pPr marL="285750" indent="-285750">
              <a:buFontTx/>
              <a:buChar char="-"/>
            </a:pPr>
            <a:r>
              <a:rPr lang="en-US" sz="2700" dirty="0">
                <a:solidFill>
                  <a:schemeClr val="bg1"/>
                </a:solidFill>
                <a:latin typeface="Franklin Gothic Medium Cond" panose="020B0606030402020204" pitchFamily="34" charset="0"/>
              </a:rPr>
              <a:t>After seeing that Total Game score has been on a steady decrease has this affect the final winning margins?</a:t>
            </a:r>
          </a:p>
          <a:p>
            <a:pPr marL="285750" indent="-285750">
              <a:buFontTx/>
              <a:buChar char="-"/>
            </a:pPr>
            <a:endParaRPr lang="en-US" sz="2700" b="1" dirty="0">
              <a:solidFill>
                <a:schemeClr val="bg1"/>
              </a:solidFill>
              <a:latin typeface="Franklin Gothic Medium Cond" panose="020B0606030402020204" pitchFamily="34" charset="0"/>
            </a:endParaRPr>
          </a:p>
          <a:p>
            <a:pPr marL="285750" indent="-285750">
              <a:buFontTx/>
              <a:buChar char="-"/>
            </a:pPr>
            <a:r>
              <a:rPr lang="en-US" sz="2700" b="1" dirty="0">
                <a:solidFill>
                  <a:schemeClr val="bg1"/>
                </a:solidFill>
                <a:latin typeface="Franklin Gothic Medium Cond" panose="020B0606030402020204" pitchFamily="34" charset="0"/>
              </a:rPr>
              <a:t>Would we expect a similar decrease in average winning margins with the total score decreasing yearly. However as shown by this graph the pattern is not as consistent as the decrease in scores</a:t>
            </a:r>
            <a:endParaRPr lang="en-US" b="1" dirty="0">
              <a:solidFill>
                <a:schemeClr val="bg1"/>
              </a:solidFill>
              <a:latin typeface="Franklin Gothic Demi Cond" panose="020B0603020102020204" pitchFamily="34" charset="0"/>
            </a:endParaRPr>
          </a:p>
          <a:p>
            <a:pPr marL="285750" indent="-285750">
              <a:buFontTx/>
              <a:buChar char="-"/>
            </a:pPr>
            <a:endParaRPr lang="en-US" b="1" dirty="0">
              <a:solidFill>
                <a:schemeClr val="bg1"/>
              </a:solidFill>
              <a:latin typeface="Franklin Gothic Demi Cond" panose="020B0603020102020204" pitchFamily="34" charset="0"/>
            </a:endParaRPr>
          </a:p>
          <a:p>
            <a:pPr marL="285750" indent="-285750">
              <a:buFontTx/>
              <a:buChar char="-"/>
            </a:pPr>
            <a:endParaRPr lang="en-US" dirty="0"/>
          </a:p>
        </p:txBody>
      </p:sp>
    </p:spTree>
    <p:extLst>
      <p:ext uri="{BB962C8B-B14F-4D97-AF65-F5344CB8AC3E}">
        <p14:creationId xmlns:p14="http://schemas.microsoft.com/office/powerpoint/2010/main" val="402959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20"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Correlation &gt;0.6 or -0.6 between Average Scoring and  Average Stat Categories per AFL Game</a:t>
            </a:r>
          </a:p>
        </p:txBody>
      </p:sp>
      <p:grpSp>
        <p:nvGrpSpPr>
          <p:cNvPr id="20" name="Group 19">
            <a:extLst>
              <a:ext uri="{FF2B5EF4-FFF2-40B4-BE49-F238E27FC236}">
                <a16:creationId xmlns:a16="http://schemas.microsoft.com/office/drawing/2014/main" id="{C0AA1F23-3124-2E4C-8202-030461637712}"/>
              </a:ext>
            </a:extLst>
          </p:cNvPr>
          <p:cNvGrpSpPr/>
          <p:nvPr/>
        </p:nvGrpSpPr>
        <p:grpSpPr>
          <a:xfrm>
            <a:off x="556982" y="1774094"/>
            <a:ext cx="3370263" cy="2279269"/>
            <a:chOff x="377272" y="1892681"/>
            <a:chExt cx="3370263" cy="2279269"/>
          </a:xfrm>
        </p:grpSpPr>
        <p:pic>
          <p:nvPicPr>
            <p:cNvPr id="8" name="Picture 7">
              <a:extLst>
                <a:ext uri="{FF2B5EF4-FFF2-40B4-BE49-F238E27FC236}">
                  <a16:creationId xmlns:a16="http://schemas.microsoft.com/office/drawing/2014/main" id="{1321ABEA-2D26-774C-A77F-DC2A0604BEFD}"/>
                </a:ext>
              </a:extLst>
            </p:cNvPr>
            <p:cNvPicPr>
              <a:picLocks noChangeAspect="1"/>
            </p:cNvPicPr>
            <p:nvPr/>
          </p:nvPicPr>
          <p:blipFill rotWithShape="1">
            <a:blip r:embed="rId4"/>
            <a:srcRect t="11223" b="523"/>
            <a:stretch/>
          </p:blipFill>
          <p:spPr>
            <a:xfrm>
              <a:off x="377272" y="2189028"/>
              <a:ext cx="3370263" cy="1982922"/>
            </a:xfrm>
            <a:prstGeom prst="rect">
              <a:avLst/>
            </a:prstGeom>
          </p:spPr>
        </p:pic>
        <p:sp>
          <p:nvSpPr>
            <p:cNvPr id="9" name="TextBox 8">
              <a:extLst>
                <a:ext uri="{FF2B5EF4-FFF2-40B4-BE49-F238E27FC236}">
                  <a16:creationId xmlns:a16="http://schemas.microsoft.com/office/drawing/2014/main" id="{B7E9A0B4-91F8-B945-9B17-AAF5785B4E08}"/>
                </a:ext>
              </a:extLst>
            </p:cNvPr>
            <p:cNvSpPr txBox="1"/>
            <p:nvPr/>
          </p:nvSpPr>
          <p:spPr>
            <a:xfrm>
              <a:off x="780278" y="1892681"/>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Marks Inside 50</a:t>
              </a:r>
              <a:endParaRPr lang="en-US" sz="1400" dirty="0"/>
            </a:p>
          </p:txBody>
        </p:sp>
      </p:grpSp>
      <p:grpSp>
        <p:nvGrpSpPr>
          <p:cNvPr id="18" name="Group 17">
            <a:extLst>
              <a:ext uri="{FF2B5EF4-FFF2-40B4-BE49-F238E27FC236}">
                <a16:creationId xmlns:a16="http://schemas.microsoft.com/office/drawing/2014/main" id="{9A9272A5-EFBE-0E4E-BE95-CA4E747C1583}"/>
              </a:ext>
            </a:extLst>
          </p:cNvPr>
          <p:cNvGrpSpPr/>
          <p:nvPr/>
        </p:nvGrpSpPr>
        <p:grpSpPr>
          <a:xfrm>
            <a:off x="4410868" y="1762664"/>
            <a:ext cx="3370263" cy="2279269"/>
            <a:chOff x="4407830" y="1881251"/>
            <a:chExt cx="3370263" cy="2279269"/>
          </a:xfrm>
        </p:grpSpPr>
        <p:pic>
          <p:nvPicPr>
            <p:cNvPr id="10" name="Picture 9">
              <a:extLst>
                <a:ext uri="{FF2B5EF4-FFF2-40B4-BE49-F238E27FC236}">
                  <a16:creationId xmlns:a16="http://schemas.microsoft.com/office/drawing/2014/main" id="{92A5D0F4-43EE-034B-9860-5FFBB16DC1DA}"/>
                </a:ext>
              </a:extLst>
            </p:cNvPr>
            <p:cNvPicPr>
              <a:picLocks noChangeAspect="1"/>
            </p:cNvPicPr>
            <p:nvPr/>
          </p:nvPicPr>
          <p:blipFill rotWithShape="1">
            <a:blip r:embed="rId5"/>
            <a:srcRect t="11222" b="523"/>
            <a:stretch/>
          </p:blipFill>
          <p:spPr>
            <a:xfrm>
              <a:off x="4407830" y="2177598"/>
              <a:ext cx="3370263" cy="1982922"/>
            </a:xfrm>
            <a:prstGeom prst="rect">
              <a:avLst/>
            </a:prstGeom>
          </p:spPr>
        </p:pic>
        <p:sp>
          <p:nvSpPr>
            <p:cNvPr id="16" name="TextBox 15">
              <a:extLst>
                <a:ext uri="{FF2B5EF4-FFF2-40B4-BE49-F238E27FC236}">
                  <a16:creationId xmlns:a16="http://schemas.microsoft.com/office/drawing/2014/main" id="{043E0896-0CC5-6549-8BB6-8D7C6B9F8BFA}"/>
                </a:ext>
              </a:extLst>
            </p:cNvPr>
            <p:cNvSpPr txBox="1"/>
            <p:nvPr/>
          </p:nvSpPr>
          <p:spPr>
            <a:xfrm>
              <a:off x="4845187" y="1881251"/>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Clangers</a:t>
              </a:r>
              <a:endParaRPr lang="en-US" sz="1400" dirty="0"/>
            </a:p>
          </p:txBody>
        </p:sp>
      </p:grpSp>
      <p:grpSp>
        <p:nvGrpSpPr>
          <p:cNvPr id="15" name="Group 14">
            <a:extLst>
              <a:ext uri="{FF2B5EF4-FFF2-40B4-BE49-F238E27FC236}">
                <a16:creationId xmlns:a16="http://schemas.microsoft.com/office/drawing/2014/main" id="{8183A091-2228-894D-B5B8-E154F58B0254}"/>
              </a:ext>
            </a:extLst>
          </p:cNvPr>
          <p:cNvGrpSpPr/>
          <p:nvPr/>
        </p:nvGrpSpPr>
        <p:grpSpPr>
          <a:xfrm>
            <a:off x="8264755" y="1762664"/>
            <a:ext cx="3370263" cy="2279269"/>
            <a:chOff x="8085045" y="1881251"/>
            <a:chExt cx="3370263" cy="2279269"/>
          </a:xfrm>
        </p:grpSpPr>
        <p:pic>
          <p:nvPicPr>
            <p:cNvPr id="11" name="Picture 10">
              <a:extLst>
                <a:ext uri="{FF2B5EF4-FFF2-40B4-BE49-F238E27FC236}">
                  <a16:creationId xmlns:a16="http://schemas.microsoft.com/office/drawing/2014/main" id="{A4C8E4CC-2C38-0A45-B838-934D2706BDC8}"/>
                </a:ext>
              </a:extLst>
            </p:cNvPr>
            <p:cNvPicPr>
              <a:picLocks noChangeAspect="1"/>
            </p:cNvPicPr>
            <p:nvPr/>
          </p:nvPicPr>
          <p:blipFill rotWithShape="1">
            <a:blip r:embed="rId6"/>
            <a:srcRect t="11222" b="523"/>
            <a:stretch/>
          </p:blipFill>
          <p:spPr>
            <a:xfrm>
              <a:off x="8085045" y="2177598"/>
              <a:ext cx="3370263" cy="1982922"/>
            </a:xfrm>
            <a:prstGeom prst="rect">
              <a:avLst/>
            </a:prstGeom>
          </p:spPr>
        </p:pic>
        <p:sp>
          <p:nvSpPr>
            <p:cNvPr id="17" name="TextBox 16">
              <a:extLst>
                <a:ext uri="{FF2B5EF4-FFF2-40B4-BE49-F238E27FC236}">
                  <a16:creationId xmlns:a16="http://schemas.microsoft.com/office/drawing/2014/main" id="{00F54E27-77E4-8B4F-B597-F43F49DB0125}"/>
                </a:ext>
              </a:extLst>
            </p:cNvPr>
            <p:cNvSpPr txBox="1"/>
            <p:nvPr/>
          </p:nvSpPr>
          <p:spPr>
            <a:xfrm>
              <a:off x="8517069" y="1881251"/>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Tackles</a:t>
              </a:r>
              <a:endParaRPr lang="en-US" sz="1400" dirty="0"/>
            </a:p>
          </p:txBody>
        </p:sp>
      </p:grpSp>
      <p:grpSp>
        <p:nvGrpSpPr>
          <p:cNvPr id="34" name="Group 33">
            <a:extLst>
              <a:ext uri="{FF2B5EF4-FFF2-40B4-BE49-F238E27FC236}">
                <a16:creationId xmlns:a16="http://schemas.microsoft.com/office/drawing/2014/main" id="{7D43E24A-25CC-2841-8391-121559BE0416}"/>
              </a:ext>
            </a:extLst>
          </p:cNvPr>
          <p:cNvGrpSpPr/>
          <p:nvPr/>
        </p:nvGrpSpPr>
        <p:grpSpPr>
          <a:xfrm>
            <a:off x="556982" y="4293398"/>
            <a:ext cx="3370263" cy="2279269"/>
            <a:chOff x="556982" y="4293398"/>
            <a:chExt cx="3370263" cy="2279269"/>
          </a:xfrm>
        </p:grpSpPr>
        <p:pic>
          <p:nvPicPr>
            <p:cNvPr id="30" name="Picture 29">
              <a:extLst>
                <a:ext uri="{FF2B5EF4-FFF2-40B4-BE49-F238E27FC236}">
                  <a16:creationId xmlns:a16="http://schemas.microsoft.com/office/drawing/2014/main" id="{ED72A2EA-278B-5946-B4A6-1F902EF0A59D}"/>
                </a:ext>
              </a:extLst>
            </p:cNvPr>
            <p:cNvPicPr>
              <a:picLocks noChangeAspect="1"/>
            </p:cNvPicPr>
            <p:nvPr/>
          </p:nvPicPr>
          <p:blipFill rotWithShape="1">
            <a:blip r:embed="rId7"/>
            <a:srcRect t="11188" b="559"/>
            <a:stretch/>
          </p:blipFill>
          <p:spPr>
            <a:xfrm>
              <a:off x="556982" y="4589745"/>
              <a:ext cx="3370263" cy="1982922"/>
            </a:xfrm>
            <a:prstGeom prst="rect">
              <a:avLst/>
            </a:prstGeom>
          </p:spPr>
        </p:pic>
        <p:sp>
          <p:nvSpPr>
            <p:cNvPr id="31" name="TextBox 30">
              <a:extLst>
                <a:ext uri="{FF2B5EF4-FFF2-40B4-BE49-F238E27FC236}">
                  <a16:creationId xmlns:a16="http://schemas.microsoft.com/office/drawing/2014/main" id="{232757CE-C261-7D49-9F5F-22ED5869D477}"/>
                </a:ext>
              </a:extLst>
            </p:cNvPr>
            <p:cNvSpPr txBox="1"/>
            <p:nvPr/>
          </p:nvSpPr>
          <p:spPr>
            <a:xfrm>
              <a:off x="956950" y="429339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Kicks</a:t>
              </a:r>
              <a:endParaRPr lang="en-US" sz="1400" dirty="0"/>
            </a:p>
          </p:txBody>
        </p:sp>
      </p:grpSp>
      <p:grpSp>
        <p:nvGrpSpPr>
          <p:cNvPr id="33" name="Group 32">
            <a:extLst>
              <a:ext uri="{FF2B5EF4-FFF2-40B4-BE49-F238E27FC236}">
                <a16:creationId xmlns:a16="http://schemas.microsoft.com/office/drawing/2014/main" id="{AF508775-773A-A549-BA90-843F9E7ECF02}"/>
              </a:ext>
            </a:extLst>
          </p:cNvPr>
          <p:cNvGrpSpPr/>
          <p:nvPr/>
        </p:nvGrpSpPr>
        <p:grpSpPr>
          <a:xfrm>
            <a:off x="4409344" y="4281968"/>
            <a:ext cx="3370263" cy="2305495"/>
            <a:chOff x="4409344" y="4281968"/>
            <a:chExt cx="3370263" cy="2305495"/>
          </a:xfrm>
        </p:grpSpPr>
        <p:pic>
          <p:nvPicPr>
            <p:cNvPr id="28" name="Picture 27">
              <a:extLst>
                <a:ext uri="{FF2B5EF4-FFF2-40B4-BE49-F238E27FC236}">
                  <a16:creationId xmlns:a16="http://schemas.microsoft.com/office/drawing/2014/main" id="{9AD5D786-CFBC-9E4C-97A7-5E92CFCCB9FE}"/>
                </a:ext>
              </a:extLst>
            </p:cNvPr>
            <p:cNvPicPr>
              <a:picLocks noChangeAspect="1"/>
            </p:cNvPicPr>
            <p:nvPr/>
          </p:nvPicPr>
          <p:blipFill rotWithShape="1">
            <a:blip r:embed="rId8"/>
            <a:srcRect t="11696" b="50"/>
            <a:stretch/>
          </p:blipFill>
          <p:spPr>
            <a:xfrm>
              <a:off x="4409344" y="4604541"/>
              <a:ext cx="3370263" cy="1982922"/>
            </a:xfrm>
            <a:prstGeom prst="rect">
              <a:avLst/>
            </a:prstGeom>
          </p:spPr>
        </p:pic>
        <p:sp>
          <p:nvSpPr>
            <p:cNvPr id="29" name="TextBox 28">
              <a:extLst>
                <a:ext uri="{FF2B5EF4-FFF2-40B4-BE49-F238E27FC236}">
                  <a16:creationId xmlns:a16="http://schemas.microsoft.com/office/drawing/2014/main" id="{EC7ECA34-FB54-CC4B-8609-43FBADDB6459}"/>
                </a:ext>
              </a:extLst>
            </p:cNvPr>
            <p:cNvSpPr txBox="1"/>
            <p:nvPr/>
          </p:nvSpPr>
          <p:spPr>
            <a:xfrm>
              <a:off x="4845187" y="428196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Running Bounces</a:t>
              </a:r>
              <a:endParaRPr lang="en-US" sz="1400" dirty="0"/>
            </a:p>
          </p:txBody>
        </p:sp>
      </p:grpSp>
      <p:grpSp>
        <p:nvGrpSpPr>
          <p:cNvPr id="32" name="Group 31">
            <a:extLst>
              <a:ext uri="{FF2B5EF4-FFF2-40B4-BE49-F238E27FC236}">
                <a16:creationId xmlns:a16="http://schemas.microsoft.com/office/drawing/2014/main" id="{A04B61B5-AFB1-E148-AFA9-2C4BB73B3110}"/>
              </a:ext>
            </a:extLst>
          </p:cNvPr>
          <p:cNvGrpSpPr/>
          <p:nvPr/>
        </p:nvGrpSpPr>
        <p:grpSpPr>
          <a:xfrm>
            <a:off x="8261706" y="4281968"/>
            <a:ext cx="3370263" cy="2305495"/>
            <a:chOff x="8261706" y="4281968"/>
            <a:chExt cx="3370263" cy="2305495"/>
          </a:xfrm>
        </p:grpSpPr>
        <p:pic>
          <p:nvPicPr>
            <p:cNvPr id="26" name="Picture 25">
              <a:extLst>
                <a:ext uri="{FF2B5EF4-FFF2-40B4-BE49-F238E27FC236}">
                  <a16:creationId xmlns:a16="http://schemas.microsoft.com/office/drawing/2014/main" id="{A871D239-7F1D-0044-B930-9CD01E7BFD78}"/>
                </a:ext>
              </a:extLst>
            </p:cNvPr>
            <p:cNvPicPr>
              <a:picLocks noChangeAspect="1"/>
            </p:cNvPicPr>
            <p:nvPr/>
          </p:nvPicPr>
          <p:blipFill rotWithShape="1">
            <a:blip r:embed="rId9"/>
            <a:srcRect t="11696" b="50"/>
            <a:stretch/>
          </p:blipFill>
          <p:spPr>
            <a:xfrm>
              <a:off x="8261706" y="4604542"/>
              <a:ext cx="3370263" cy="1982921"/>
            </a:xfrm>
            <a:prstGeom prst="rect">
              <a:avLst/>
            </a:prstGeom>
          </p:spPr>
        </p:pic>
        <p:sp>
          <p:nvSpPr>
            <p:cNvPr id="27" name="TextBox 26">
              <a:extLst>
                <a:ext uri="{FF2B5EF4-FFF2-40B4-BE49-F238E27FC236}">
                  <a16:creationId xmlns:a16="http://schemas.microsoft.com/office/drawing/2014/main" id="{DEC2DCF5-F4AA-924D-95C1-63642D896D1F}"/>
                </a:ext>
              </a:extLst>
            </p:cNvPr>
            <p:cNvSpPr txBox="1"/>
            <p:nvPr/>
          </p:nvSpPr>
          <p:spPr>
            <a:xfrm>
              <a:off x="8693741" y="428196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Rebound 50s</a:t>
              </a:r>
              <a:endParaRPr lang="en-US" sz="1400" dirty="0"/>
            </a:p>
          </p:txBody>
        </p:sp>
      </p:grpSp>
    </p:spTree>
    <p:extLst>
      <p:ext uri="{BB962C8B-B14F-4D97-AF65-F5344CB8AC3E}">
        <p14:creationId xmlns:p14="http://schemas.microsoft.com/office/powerpoint/2010/main" val="174056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20"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Correlation &lt;0.6 or -0.6 between Average Scoring and  Average Stat Categories per AFL Game</a:t>
            </a:r>
          </a:p>
        </p:txBody>
      </p:sp>
      <p:grpSp>
        <p:nvGrpSpPr>
          <p:cNvPr id="7" name="Group 6">
            <a:extLst>
              <a:ext uri="{FF2B5EF4-FFF2-40B4-BE49-F238E27FC236}">
                <a16:creationId xmlns:a16="http://schemas.microsoft.com/office/drawing/2014/main" id="{112C015A-CBFB-1342-AE26-6CFCD74F8C85}"/>
              </a:ext>
            </a:extLst>
          </p:cNvPr>
          <p:cNvGrpSpPr/>
          <p:nvPr/>
        </p:nvGrpSpPr>
        <p:grpSpPr>
          <a:xfrm>
            <a:off x="553943" y="1774094"/>
            <a:ext cx="3370263" cy="2274000"/>
            <a:chOff x="553943" y="1774094"/>
            <a:chExt cx="3370263" cy="2274000"/>
          </a:xfrm>
        </p:grpSpPr>
        <p:pic>
          <p:nvPicPr>
            <p:cNvPr id="8" name="Picture 7">
              <a:extLst>
                <a:ext uri="{FF2B5EF4-FFF2-40B4-BE49-F238E27FC236}">
                  <a16:creationId xmlns:a16="http://schemas.microsoft.com/office/drawing/2014/main" id="{1321ABEA-2D26-774C-A77F-DC2A0604BEFD}"/>
                </a:ext>
              </a:extLst>
            </p:cNvPr>
            <p:cNvPicPr>
              <a:picLocks noChangeAspect="1"/>
            </p:cNvPicPr>
            <p:nvPr/>
          </p:nvPicPr>
          <p:blipFill rotWithShape="1">
            <a:blip r:embed="rId4"/>
            <a:srcRect t="10888" b="1093"/>
            <a:stretch/>
          </p:blipFill>
          <p:spPr>
            <a:xfrm>
              <a:off x="553943" y="2070441"/>
              <a:ext cx="3370263" cy="1977653"/>
            </a:xfrm>
            <a:prstGeom prst="rect">
              <a:avLst/>
            </a:prstGeom>
          </p:spPr>
        </p:pic>
        <p:sp>
          <p:nvSpPr>
            <p:cNvPr id="9" name="TextBox 8">
              <a:extLst>
                <a:ext uri="{FF2B5EF4-FFF2-40B4-BE49-F238E27FC236}">
                  <a16:creationId xmlns:a16="http://schemas.microsoft.com/office/drawing/2014/main" id="{B7E9A0B4-91F8-B945-9B17-AAF5785B4E08}"/>
                </a:ext>
              </a:extLst>
            </p:cNvPr>
            <p:cNvSpPr txBox="1"/>
            <p:nvPr/>
          </p:nvSpPr>
          <p:spPr>
            <a:xfrm>
              <a:off x="959988" y="1774094"/>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Contested Possessions</a:t>
              </a:r>
              <a:endParaRPr lang="en-US" sz="1400" dirty="0"/>
            </a:p>
          </p:txBody>
        </p:sp>
      </p:grpSp>
      <p:grpSp>
        <p:nvGrpSpPr>
          <p:cNvPr id="12" name="Group 11">
            <a:extLst>
              <a:ext uri="{FF2B5EF4-FFF2-40B4-BE49-F238E27FC236}">
                <a16:creationId xmlns:a16="http://schemas.microsoft.com/office/drawing/2014/main" id="{4CA969A2-D23D-0444-B881-869D01A8CBA2}"/>
              </a:ext>
            </a:extLst>
          </p:cNvPr>
          <p:cNvGrpSpPr/>
          <p:nvPr/>
        </p:nvGrpSpPr>
        <p:grpSpPr>
          <a:xfrm>
            <a:off x="4407830" y="1762664"/>
            <a:ext cx="3370263" cy="2302129"/>
            <a:chOff x="4407830" y="1762664"/>
            <a:chExt cx="3370263" cy="2302129"/>
          </a:xfrm>
        </p:grpSpPr>
        <p:pic>
          <p:nvPicPr>
            <p:cNvPr id="10" name="Picture 9">
              <a:extLst>
                <a:ext uri="{FF2B5EF4-FFF2-40B4-BE49-F238E27FC236}">
                  <a16:creationId xmlns:a16="http://schemas.microsoft.com/office/drawing/2014/main" id="{92A5D0F4-43EE-034B-9860-5FFBB16DC1DA}"/>
                </a:ext>
              </a:extLst>
            </p:cNvPr>
            <p:cNvPicPr>
              <a:picLocks noChangeAspect="1"/>
            </p:cNvPicPr>
            <p:nvPr/>
          </p:nvPicPr>
          <p:blipFill rotWithShape="1">
            <a:blip r:embed="rId5"/>
            <a:srcRect t="11397" b="349"/>
            <a:stretch/>
          </p:blipFill>
          <p:spPr>
            <a:xfrm>
              <a:off x="4407830" y="2081871"/>
              <a:ext cx="3370263" cy="1982922"/>
            </a:xfrm>
            <a:prstGeom prst="rect">
              <a:avLst/>
            </a:prstGeom>
          </p:spPr>
        </p:pic>
        <p:sp>
          <p:nvSpPr>
            <p:cNvPr id="16" name="TextBox 15">
              <a:extLst>
                <a:ext uri="{FF2B5EF4-FFF2-40B4-BE49-F238E27FC236}">
                  <a16:creationId xmlns:a16="http://schemas.microsoft.com/office/drawing/2014/main" id="{043E0896-0CC5-6549-8BB6-8D7C6B9F8BFA}"/>
                </a:ext>
              </a:extLst>
            </p:cNvPr>
            <p:cNvSpPr txBox="1"/>
            <p:nvPr/>
          </p:nvSpPr>
          <p:spPr>
            <a:xfrm>
              <a:off x="4848225" y="1762664"/>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Handballs</a:t>
              </a:r>
              <a:endParaRPr lang="en-US" sz="1400" dirty="0"/>
            </a:p>
          </p:txBody>
        </p:sp>
      </p:grpSp>
      <p:grpSp>
        <p:nvGrpSpPr>
          <p:cNvPr id="13" name="Group 12">
            <a:extLst>
              <a:ext uri="{FF2B5EF4-FFF2-40B4-BE49-F238E27FC236}">
                <a16:creationId xmlns:a16="http://schemas.microsoft.com/office/drawing/2014/main" id="{247D9FA9-833E-AD44-9439-F6700AF052C9}"/>
              </a:ext>
            </a:extLst>
          </p:cNvPr>
          <p:cNvGrpSpPr/>
          <p:nvPr/>
        </p:nvGrpSpPr>
        <p:grpSpPr>
          <a:xfrm>
            <a:off x="8261716" y="1762664"/>
            <a:ext cx="3370263" cy="2302129"/>
            <a:chOff x="8261716" y="1762664"/>
            <a:chExt cx="3370263" cy="2302129"/>
          </a:xfrm>
        </p:grpSpPr>
        <p:pic>
          <p:nvPicPr>
            <p:cNvPr id="11" name="Picture 10">
              <a:extLst>
                <a:ext uri="{FF2B5EF4-FFF2-40B4-BE49-F238E27FC236}">
                  <a16:creationId xmlns:a16="http://schemas.microsoft.com/office/drawing/2014/main" id="{A4C8E4CC-2C38-0A45-B838-934D2706BDC8}"/>
                </a:ext>
              </a:extLst>
            </p:cNvPr>
            <p:cNvPicPr>
              <a:picLocks noChangeAspect="1"/>
            </p:cNvPicPr>
            <p:nvPr/>
          </p:nvPicPr>
          <p:blipFill rotWithShape="1">
            <a:blip r:embed="rId6"/>
            <a:srcRect t="11398" b="348"/>
            <a:stretch/>
          </p:blipFill>
          <p:spPr>
            <a:xfrm>
              <a:off x="8261716" y="2081871"/>
              <a:ext cx="3370263" cy="1982922"/>
            </a:xfrm>
            <a:prstGeom prst="rect">
              <a:avLst/>
            </a:prstGeom>
          </p:spPr>
        </p:pic>
        <p:sp>
          <p:nvSpPr>
            <p:cNvPr id="17" name="TextBox 16">
              <a:extLst>
                <a:ext uri="{FF2B5EF4-FFF2-40B4-BE49-F238E27FC236}">
                  <a16:creationId xmlns:a16="http://schemas.microsoft.com/office/drawing/2014/main" id="{00F54E27-77E4-8B4F-B597-F43F49DB0125}"/>
                </a:ext>
              </a:extLst>
            </p:cNvPr>
            <p:cNvSpPr txBox="1"/>
            <p:nvPr/>
          </p:nvSpPr>
          <p:spPr>
            <a:xfrm>
              <a:off x="8696779" y="1762664"/>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Disposals</a:t>
              </a:r>
              <a:endParaRPr lang="en-US" sz="1400" dirty="0"/>
            </a:p>
          </p:txBody>
        </p:sp>
      </p:grpSp>
      <p:grpSp>
        <p:nvGrpSpPr>
          <p:cNvPr id="6" name="Group 5">
            <a:extLst>
              <a:ext uri="{FF2B5EF4-FFF2-40B4-BE49-F238E27FC236}">
                <a16:creationId xmlns:a16="http://schemas.microsoft.com/office/drawing/2014/main" id="{68BCE034-1E16-0F4E-87E0-79570E0D858B}"/>
              </a:ext>
            </a:extLst>
          </p:cNvPr>
          <p:cNvGrpSpPr/>
          <p:nvPr/>
        </p:nvGrpSpPr>
        <p:grpSpPr>
          <a:xfrm>
            <a:off x="553943" y="4293398"/>
            <a:ext cx="3370263" cy="2290698"/>
            <a:chOff x="553943" y="4293398"/>
            <a:chExt cx="3370263" cy="2290698"/>
          </a:xfrm>
        </p:grpSpPr>
        <p:pic>
          <p:nvPicPr>
            <p:cNvPr id="30" name="Picture 29">
              <a:extLst>
                <a:ext uri="{FF2B5EF4-FFF2-40B4-BE49-F238E27FC236}">
                  <a16:creationId xmlns:a16="http://schemas.microsoft.com/office/drawing/2014/main" id="{ED72A2EA-278B-5946-B4A6-1F902EF0A59D}"/>
                </a:ext>
              </a:extLst>
            </p:cNvPr>
            <p:cNvPicPr>
              <a:picLocks noChangeAspect="1"/>
            </p:cNvPicPr>
            <p:nvPr/>
          </p:nvPicPr>
          <p:blipFill rotWithShape="1">
            <a:blip r:embed="rId7"/>
            <a:srcRect t="11240" b="505"/>
            <a:stretch/>
          </p:blipFill>
          <p:spPr>
            <a:xfrm>
              <a:off x="553943" y="4601175"/>
              <a:ext cx="3370263" cy="1982921"/>
            </a:xfrm>
            <a:prstGeom prst="rect">
              <a:avLst/>
            </a:prstGeom>
          </p:spPr>
        </p:pic>
        <p:sp>
          <p:nvSpPr>
            <p:cNvPr id="31" name="TextBox 30">
              <a:extLst>
                <a:ext uri="{FF2B5EF4-FFF2-40B4-BE49-F238E27FC236}">
                  <a16:creationId xmlns:a16="http://schemas.microsoft.com/office/drawing/2014/main" id="{232757CE-C261-7D49-9F5F-22ED5869D477}"/>
                </a:ext>
              </a:extLst>
            </p:cNvPr>
            <p:cNvSpPr txBox="1"/>
            <p:nvPr/>
          </p:nvSpPr>
          <p:spPr>
            <a:xfrm>
              <a:off x="956950" y="429339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Contested Marks</a:t>
              </a:r>
              <a:endParaRPr lang="en-US" sz="1400" dirty="0"/>
            </a:p>
          </p:txBody>
        </p:sp>
      </p:grpSp>
      <p:grpSp>
        <p:nvGrpSpPr>
          <p:cNvPr id="4" name="Group 3">
            <a:extLst>
              <a:ext uri="{FF2B5EF4-FFF2-40B4-BE49-F238E27FC236}">
                <a16:creationId xmlns:a16="http://schemas.microsoft.com/office/drawing/2014/main" id="{D3A8D4B4-9B79-AE4B-8EC9-B536AF9E2B87}"/>
              </a:ext>
            </a:extLst>
          </p:cNvPr>
          <p:cNvGrpSpPr/>
          <p:nvPr/>
        </p:nvGrpSpPr>
        <p:grpSpPr>
          <a:xfrm>
            <a:off x="4407829" y="4281968"/>
            <a:ext cx="3370263" cy="2302129"/>
            <a:chOff x="4407829" y="4281968"/>
            <a:chExt cx="3370263" cy="2302129"/>
          </a:xfrm>
        </p:grpSpPr>
        <p:pic>
          <p:nvPicPr>
            <p:cNvPr id="28" name="Picture 27">
              <a:extLst>
                <a:ext uri="{FF2B5EF4-FFF2-40B4-BE49-F238E27FC236}">
                  <a16:creationId xmlns:a16="http://schemas.microsoft.com/office/drawing/2014/main" id="{9AD5D786-CFBC-9E4C-97A7-5E92CFCCB9FE}"/>
                </a:ext>
              </a:extLst>
            </p:cNvPr>
            <p:cNvPicPr>
              <a:picLocks noChangeAspect="1"/>
            </p:cNvPicPr>
            <p:nvPr/>
          </p:nvPicPr>
          <p:blipFill rotWithShape="1">
            <a:blip r:embed="rId8"/>
            <a:srcRect t="11241" b="504"/>
            <a:stretch/>
          </p:blipFill>
          <p:spPr>
            <a:xfrm>
              <a:off x="4407829" y="4601175"/>
              <a:ext cx="3370263" cy="1982922"/>
            </a:xfrm>
            <a:prstGeom prst="rect">
              <a:avLst/>
            </a:prstGeom>
          </p:spPr>
        </p:pic>
        <p:sp>
          <p:nvSpPr>
            <p:cNvPr id="29" name="TextBox 28">
              <a:extLst>
                <a:ext uri="{FF2B5EF4-FFF2-40B4-BE49-F238E27FC236}">
                  <a16:creationId xmlns:a16="http://schemas.microsoft.com/office/drawing/2014/main" id="{EC7ECA34-FB54-CC4B-8609-43FBADDB6459}"/>
                </a:ext>
              </a:extLst>
            </p:cNvPr>
            <p:cNvSpPr txBox="1"/>
            <p:nvPr/>
          </p:nvSpPr>
          <p:spPr>
            <a:xfrm>
              <a:off x="4845187" y="428196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Entries Inside 50</a:t>
              </a:r>
              <a:endParaRPr lang="en-US" sz="1400" dirty="0"/>
            </a:p>
          </p:txBody>
        </p:sp>
      </p:grpSp>
      <p:grpSp>
        <p:nvGrpSpPr>
          <p:cNvPr id="3" name="Group 2">
            <a:extLst>
              <a:ext uri="{FF2B5EF4-FFF2-40B4-BE49-F238E27FC236}">
                <a16:creationId xmlns:a16="http://schemas.microsoft.com/office/drawing/2014/main" id="{A7840775-B744-1D4D-9584-A231B6C69691}"/>
              </a:ext>
            </a:extLst>
          </p:cNvPr>
          <p:cNvGrpSpPr/>
          <p:nvPr/>
        </p:nvGrpSpPr>
        <p:grpSpPr>
          <a:xfrm>
            <a:off x="8261715" y="4281968"/>
            <a:ext cx="3370263" cy="2302129"/>
            <a:chOff x="8261715" y="4281968"/>
            <a:chExt cx="3370263" cy="2302129"/>
          </a:xfrm>
        </p:grpSpPr>
        <p:pic>
          <p:nvPicPr>
            <p:cNvPr id="26" name="Picture 25">
              <a:extLst>
                <a:ext uri="{FF2B5EF4-FFF2-40B4-BE49-F238E27FC236}">
                  <a16:creationId xmlns:a16="http://schemas.microsoft.com/office/drawing/2014/main" id="{A871D239-7F1D-0044-B930-9CD01E7BFD78}"/>
                </a:ext>
              </a:extLst>
            </p:cNvPr>
            <p:cNvPicPr>
              <a:picLocks noChangeAspect="1"/>
            </p:cNvPicPr>
            <p:nvPr/>
          </p:nvPicPr>
          <p:blipFill rotWithShape="1">
            <a:blip r:embed="rId9"/>
            <a:srcRect t="11241" b="504"/>
            <a:stretch/>
          </p:blipFill>
          <p:spPr>
            <a:xfrm>
              <a:off x="8261715" y="4601175"/>
              <a:ext cx="3370263" cy="1982922"/>
            </a:xfrm>
            <a:prstGeom prst="rect">
              <a:avLst/>
            </a:prstGeom>
          </p:spPr>
        </p:pic>
        <p:sp>
          <p:nvSpPr>
            <p:cNvPr id="27" name="TextBox 26">
              <a:extLst>
                <a:ext uri="{FF2B5EF4-FFF2-40B4-BE49-F238E27FC236}">
                  <a16:creationId xmlns:a16="http://schemas.microsoft.com/office/drawing/2014/main" id="{DEC2DCF5-F4AA-924D-95C1-63642D896D1F}"/>
                </a:ext>
              </a:extLst>
            </p:cNvPr>
            <p:cNvSpPr txBox="1"/>
            <p:nvPr/>
          </p:nvSpPr>
          <p:spPr>
            <a:xfrm>
              <a:off x="8693741" y="428196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Overall Marks</a:t>
              </a:r>
              <a:endParaRPr lang="en-US" sz="1400" dirty="0"/>
            </a:p>
          </p:txBody>
        </p:sp>
      </p:grpSp>
    </p:spTree>
    <p:extLst>
      <p:ext uri="{BB962C8B-B14F-4D97-AF65-F5344CB8AC3E}">
        <p14:creationId xmlns:p14="http://schemas.microsoft.com/office/powerpoint/2010/main" val="283171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17197"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WHAT DOES THIS DATA SAY ABOUT WHY THE SCORING HAS BEEN ON A DECLINE?</a:t>
            </a:r>
          </a:p>
        </p:txBody>
      </p:sp>
      <p:sp>
        <p:nvSpPr>
          <p:cNvPr id="9" name="Rectangle 8">
            <a:extLst>
              <a:ext uri="{FF2B5EF4-FFF2-40B4-BE49-F238E27FC236}">
                <a16:creationId xmlns:a16="http://schemas.microsoft.com/office/drawing/2014/main" id="{931C7676-6E60-0342-B633-821D702CD20B}"/>
              </a:ext>
            </a:extLst>
          </p:cNvPr>
          <p:cNvSpPr/>
          <p:nvPr/>
        </p:nvSpPr>
        <p:spPr>
          <a:xfrm>
            <a:off x="5476491" y="2047400"/>
            <a:ext cx="6410709" cy="42633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843362" y="2405298"/>
            <a:ext cx="5870438" cy="4263389"/>
          </a:xfrm>
        </p:spPr>
        <p:txBody>
          <a:bodyPr anchor="t">
            <a:normAutofit/>
          </a:bodyPr>
          <a:lstStyle/>
          <a:p>
            <a:pPr>
              <a:buFontTx/>
              <a:buChar char="-"/>
            </a:pPr>
            <a:r>
              <a:rPr lang="en-US" sz="2700" dirty="0">
                <a:solidFill>
                  <a:schemeClr val="bg1"/>
                </a:solidFill>
                <a:latin typeface="Franklin Gothic Medium Cond" panose="020B0606030402020204" pitchFamily="34" charset="0"/>
              </a:rPr>
              <a:t>Marks inside 50 have heavily decreased since 2000 </a:t>
            </a:r>
          </a:p>
          <a:p>
            <a:pPr>
              <a:buFontTx/>
              <a:buChar char="-"/>
            </a:pPr>
            <a:endParaRPr lang="en-US" sz="2700" dirty="0">
              <a:solidFill>
                <a:schemeClr val="bg1"/>
              </a:solidFill>
              <a:latin typeface="Franklin Gothic Medium Cond" panose="020B0606030402020204" pitchFamily="34" charset="0"/>
            </a:endParaRPr>
          </a:p>
          <a:p>
            <a:pPr>
              <a:buFontTx/>
              <a:buChar char="-"/>
            </a:pPr>
            <a:r>
              <a:rPr lang="en-US" sz="2700" dirty="0">
                <a:solidFill>
                  <a:srgbClr val="FF0000"/>
                </a:solidFill>
                <a:latin typeface="Franklin Gothic Medium Cond" panose="020B0606030402020204" pitchFamily="34" charset="0"/>
              </a:rPr>
              <a:t>This stat is a key statistic to why scores has have been trending down</a:t>
            </a:r>
          </a:p>
          <a:p>
            <a:pPr>
              <a:buFontTx/>
              <a:buChar char="-"/>
            </a:pPr>
            <a:endParaRPr lang="en-US" sz="2700" dirty="0">
              <a:solidFill>
                <a:schemeClr val="bg1"/>
              </a:solidFill>
              <a:latin typeface="Franklin Gothic Medium Cond" panose="020B0606030402020204" pitchFamily="34" charset="0"/>
            </a:endParaRPr>
          </a:p>
          <a:p>
            <a:pPr>
              <a:buFontTx/>
              <a:buChar char="-"/>
            </a:pPr>
            <a:r>
              <a:rPr lang="en-US" sz="2700" dirty="0">
                <a:solidFill>
                  <a:schemeClr val="bg1"/>
                </a:solidFill>
                <a:latin typeface="Franklin Gothic Medium Cond" panose="020B0606030402020204" pitchFamily="34" charset="0"/>
              </a:rPr>
              <a:t>This is because it is a guaranteed scoring shot at goal</a:t>
            </a:r>
          </a:p>
          <a:p>
            <a:pPr>
              <a:buFontTx/>
              <a:buChar char="-"/>
            </a:pPr>
            <a:endParaRPr lang="en-US" sz="3200" dirty="0">
              <a:latin typeface="Franklin Gothic Medium Cond" panose="020B0606030402020204" pitchFamily="34" charset="0"/>
            </a:endParaRPr>
          </a:p>
        </p:txBody>
      </p:sp>
      <p:grpSp>
        <p:nvGrpSpPr>
          <p:cNvPr id="11" name="Group 10">
            <a:extLst>
              <a:ext uri="{FF2B5EF4-FFF2-40B4-BE49-F238E27FC236}">
                <a16:creationId xmlns:a16="http://schemas.microsoft.com/office/drawing/2014/main" id="{88FC57D7-E79B-5444-B886-33ABEF44C849}"/>
              </a:ext>
            </a:extLst>
          </p:cNvPr>
          <p:cNvGrpSpPr/>
          <p:nvPr/>
        </p:nvGrpSpPr>
        <p:grpSpPr>
          <a:xfrm>
            <a:off x="302780" y="2531671"/>
            <a:ext cx="4871959" cy="3294848"/>
            <a:chOff x="377272" y="1892681"/>
            <a:chExt cx="3370263" cy="2279269"/>
          </a:xfrm>
        </p:grpSpPr>
        <p:pic>
          <p:nvPicPr>
            <p:cNvPr id="12" name="Picture 11">
              <a:extLst>
                <a:ext uri="{FF2B5EF4-FFF2-40B4-BE49-F238E27FC236}">
                  <a16:creationId xmlns:a16="http://schemas.microsoft.com/office/drawing/2014/main" id="{09F556D6-160D-AE4C-ACA2-E5DCA75442AC}"/>
                </a:ext>
              </a:extLst>
            </p:cNvPr>
            <p:cNvPicPr>
              <a:picLocks noChangeAspect="1"/>
            </p:cNvPicPr>
            <p:nvPr/>
          </p:nvPicPr>
          <p:blipFill rotWithShape="1">
            <a:blip r:embed="rId4"/>
            <a:srcRect t="11223" b="523"/>
            <a:stretch/>
          </p:blipFill>
          <p:spPr>
            <a:xfrm>
              <a:off x="377272" y="2189028"/>
              <a:ext cx="3370263" cy="1982922"/>
            </a:xfrm>
            <a:prstGeom prst="rect">
              <a:avLst/>
            </a:prstGeom>
          </p:spPr>
        </p:pic>
        <p:sp>
          <p:nvSpPr>
            <p:cNvPr id="13" name="TextBox 12">
              <a:extLst>
                <a:ext uri="{FF2B5EF4-FFF2-40B4-BE49-F238E27FC236}">
                  <a16:creationId xmlns:a16="http://schemas.microsoft.com/office/drawing/2014/main" id="{C60B0C4A-3C2F-4B4C-B169-04A48ECCFA72}"/>
                </a:ext>
              </a:extLst>
            </p:cNvPr>
            <p:cNvSpPr txBox="1"/>
            <p:nvPr/>
          </p:nvSpPr>
          <p:spPr>
            <a:xfrm>
              <a:off x="780278" y="1892681"/>
              <a:ext cx="2617470" cy="255492"/>
            </a:xfrm>
            <a:prstGeom prst="rect">
              <a:avLst/>
            </a:prstGeom>
            <a:noFill/>
          </p:spPr>
          <p:txBody>
            <a:bodyPr wrap="square" lIns="90000" rtlCol="0">
              <a:spAutoFit/>
            </a:bodyPr>
            <a:lstStyle/>
            <a:p>
              <a:pPr algn="ctr"/>
              <a:r>
                <a:rPr lang="en-US" b="1" dirty="0">
                  <a:latin typeface="Franklin Gothic Demi Cond" panose="020B0603020102020204" pitchFamily="34" charset="0"/>
                </a:rPr>
                <a:t>Marks Inside 50</a:t>
              </a:r>
              <a:endParaRPr lang="en-US" dirty="0"/>
            </a:p>
          </p:txBody>
        </p:sp>
      </p:grpSp>
    </p:spTree>
    <p:extLst>
      <p:ext uri="{BB962C8B-B14F-4D97-AF65-F5344CB8AC3E}">
        <p14:creationId xmlns:p14="http://schemas.microsoft.com/office/powerpoint/2010/main" val="23983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000" b="1" dirty="0">
                <a:solidFill>
                  <a:schemeClr val="bg1"/>
                </a:solidFill>
                <a:latin typeface="Franklin Gothic Demi Cond" panose="020B0603020102020204" pitchFamily="34" charset="0"/>
              </a:rPr>
              <a:t>WHAT DOES THIS DATA SAY ABOUT WHY THE SCORING HAS BEEN ON A DECLINE</a:t>
            </a:r>
            <a:endParaRPr lang="en-US" sz="4200" b="1" dirty="0">
              <a:solidFill>
                <a:schemeClr val="bg1"/>
              </a:solidFill>
              <a:latin typeface="Franklin Gothic Demi Cond" panose="020B0603020102020204" pitchFamily="34" charset="0"/>
            </a:endParaRP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729049" y="2133897"/>
            <a:ext cx="10941611" cy="4263389"/>
          </a:xfrm>
        </p:spPr>
        <p:txBody>
          <a:bodyPr anchor="t">
            <a:normAutofit/>
          </a:bodyPr>
          <a:lstStyle/>
          <a:p>
            <a:pPr>
              <a:buFontTx/>
              <a:buChar char="-"/>
            </a:pPr>
            <a:r>
              <a:rPr lang="en-US" sz="2700" dirty="0">
                <a:latin typeface="Franklin Gothic Medium Cond" panose="020B0606030402020204" pitchFamily="34" charset="0"/>
              </a:rPr>
              <a:t>Tackles and Clangers have increased but are highly correlated to lower scoring</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Running Bounces have heavily decreased and less bounces are correlated to lower scoring</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Kicks, Contested Possessions and Rebound 50s are up which is correlated to lower scoring</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Inside 50 Entries and Marks seem to have no correlation to lower scoring</a:t>
            </a:r>
          </a:p>
          <a:p>
            <a:pPr>
              <a:buFontTx/>
              <a:buChar char="-"/>
            </a:pPr>
            <a:endParaRPr lang="en-US" sz="3200" dirty="0">
              <a:latin typeface="Franklin Gothic Medium Cond" panose="020B0606030402020204" pitchFamily="34" charset="0"/>
            </a:endParaRPr>
          </a:p>
        </p:txBody>
      </p:sp>
    </p:spTree>
    <p:extLst>
      <p:ext uri="{BB962C8B-B14F-4D97-AF65-F5344CB8AC3E}">
        <p14:creationId xmlns:p14="http://schemas.microsoft.com/office/powerpoint/2010/main" val="148587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CONCLUSION</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715771" y="1500188"/>
            <a:ext cx="5870438" cy="4810602"/>
          </a:xfrm>
        </p:spPr>
        <p:txBody>
          <a:bodyPr anchor="t">
            <a:normAutofit lnSpcReduction="10000"/>
          </a:bodyPr>
          <a:lstStyle/>
          <a:p>
            <a:pPr marL="0" indent="0">
              <a:buNone/>
            </a:pPr>
            <a:endParaRPr lang="en-US" sz="2400" dirty="0">
              <a:latin typeface="Franklin Gothic Medium Cond" panose="020B0606030402020204" pitchFamily="34" charset="0"/>
            </a:endParaRPr>
          </a:p>
          <a:p>
            <a:pPr>
              <a:buFontTx/>
              <a:buChar char="-"/>
            </a:pPr>
            <a:r>
              <a:rPr lang="en-US" sz="2400" dirty="0">
                <a:latin typeface="Franklin Gothic Medium Cond" panose="020B0606030402020204" pitchFamily="34" charset="0"/>
              </a:rPr>
              <a:t>The tactics of the game have changed over the last two decades with an emphasis on guarding and closing down space around the ground and defensive 50. As seen by less Marks Inside 50 and less running bounces</a:t>
            </a:r>
          </a:p>
          <a:p>
            <a:pPr>
              <a:buFontTx/>
              <a:buChar char="-"/>
            </a:pPr>
            <a:endParaRPr lang="en-US" sz="2400" dirty="0">
              <a:latin typeface="Franklin Gothic Medium Cond" panose="020B0606030402020204" pitchFamily="34" charset="0"/>
            </a:endParaRPr>
          </a:p>
          <a:p>
            <a:pPr>
              <a:buFontTx/>
              <a:buChar char="-"/>
            </a:pPr>
            <a:r>
              <a:rPr lang="en-US" sz="2400" dirty="0">
                <a:latin typeface="Franklin Gothic Medium Cond" panose="020B0606030402020204" pitchFamily="34" charset="0"/>
              </a:rPr>
              <a:t>More Pressure around Contests in the back half has seen tackles increase and in turn Clangers have increased.</a:t>
            </a:r>
          </a:p>
          <a:p>
            <a:pPr>
              <a:buFontTx/>
              <a:buChar char="-"/>
            </a:pPr>
            <a:endParaRPr lang="en-US" sz="2700" dirty="0">
              <a:latin typeface="Franklin Gothic Medium Cond" panose="020B0606030402020204" pitchFamily="34" charset="0"/>
            </a:endParaRPr>
          </a:p>
          <a:p>
            <a:pPr>
              <a:buFontTx/>
              <a:buChar char="-"/>
            </a:pPr>
            <a:r>
              <a:rPr lang="en-US" sz="2400" dirty="0">
                <a:latin typeface="Franklin Gothic Medium Cond" panose="020B0606030402020204" pitchFamily="34" charset="0"/>
              </a:rPr>
              <a:t>All these factors have resulted in lower  overall scoring trends</a:t>
            </a:r>
          </a:p>
          <a:p>
            <a:pPr>
              <a:buFontTx/>
              <a:buChar char="-"/>
            </a:pPr>
            <a:endParaRPr lang="en-US" sz="2700" dirty="0">
              <a:latin typeface="Franklin Gothic Medium Cond" panose="020B0606030402020204" pitchFamily="34" charset="0"/>
            </a:endParaRPr>
          </a:p>
          <a:p>
            <a:pPr>
              <a:buFontTx/>
              <a:buChar char="-"/>
            </a:pPr>
            <a:endParaRPr lang="en-US" sz="3200" dirty="0">
              <a:latin typeface="Franklin Gothic Medium Cond" panose="020B0606030402020204" pitchFamily="34" charset="0"/>
            </a:endParaRPr>
          </a:p>
        </p:txBody>
      </p:sp>
      <p:grpSp>
        <p:nvGrpSpPr>
          <p:cNvPr id="4" name="Group 3">
            <a:extLst>
              <a:ext uri="{FF2B5EF4-FFF2-40B4-BE49-F238E27FC236}">
                <a16:creationId xmlns:a16="http://schemas.microsoft.com/office/drawing/2014/main" id="{4A398924-1D01-9844-8FC8-E3BA18D1F0F9}"/>
              </a:ext>
            </a:extLst>
          </p:cNvPr>
          <p:cNvGrpSpPr/>
          <p:nvPr/>
        </p:nvGrpSpPr>
        <p:grpSpPr>
          <a:xfrm>
            <a:off x="734370" y="1820238"/>
            <a:ext cx="4585133" cy="4490551"/>
            <a:chOff x="734370" y="1820238"/>
            <a:chExt cx="4585133" cy="4490551"/>
          </a:xfrm>
        </p:grpSpPr>
        <p:sp>
          <p:nvSpPr>
            <p:cNvPr id="9" name="Rectangle 8">
              <a:extLst>
                <a:ext uri="{FF2B5EF4-FFF2-40B4-BE49-F238E27FC236}">
                  <a16:creationId xmlns:a16="http://schemas.microsoft.com/office/drawing/2014/main" id="{931C7676-6E60-0342-B633-821D702CD20B}"/>
                </a:ext>
              </a:extLst>
            </p:cNvPr>
            <p:cNvSpPr/>
            <p:nvPr/>
          </p:nvSpPr>
          <p:spPr>
            <a:xfrm>
              <a:off x="734370" y="2047399"/>
              <a:ext cx="4585133" cy="42633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a:extLst>
                <a:ext uri="{FF2B5EF4-FFF2-40B4-BE49-F238E27FC236}">
                  <a16:creationId xmlns:a16="http://schemas.microsoft.com/office/drawing/2014/main" id="{06DFBB7C-7AA7-C543-85CC-F01A3D812B9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4444" b="42222" l="67813" r="90938">
                          <a14:foregroundMark x1="73229" y1="38472" x2="78125" y2="33333"/>
                          <a14:foregroundMark x1="78125" y1="33333" x2="84063" y2="34861"/>
                          <a14:foregroundMark x1="84063" y1="34861" x2="84271" y2="36667"/>
                          <a14:foregroundMark x1="84896" y1="36806" x2="84792" y2="35417"/>
                          <a14:foregroundMark x1="84583" y1="34306" x2="78958" y2="32361"/>
                          <a14:foregroundMark x1="78958" y1="32361" x2="73646" y2="34861"/>
                          <a14:foregroundMark x1="73646" y1="34861" x2="72083" y2="36389"/>
                          <a14:foregroundMark x1="71667" y1="36111" x2="77292" y2="32361"/>
                          <a14:foregroundMark x1="77292" y1="32361" x2="80938" y2="33472"/>
                          <a14:foregroundMark x1="76979" y1="42222" x2="78958" y2="41944"/>
                          <a14:foregroundMark x1="71146" y1="37639" x2="72604" y2="35556"/>
                          <a14:foregroundMark x1="85208" y1="37778" x2="85521" y2="36528"/>
                        </a14:backgroundRemoval>
                      </a14:imgEffect>
                    </a14:imgLayer>
                  </a14:imgProps>
                </a:ext>
                <a:ext uri="{28A0092B-C50C-407E-A947-70E740481C1C}">
                  <a14:useLocalDpi xmlns:a14="http://schemas.microsoft.com/office/drawing/2010/main" val="0"/>
                </a:ext>
              </a:extLst>
            </a:blip>
            <a:srcRect l="64954" r="6127" b="54680"/>
            <a:stretch/>
          </p:blipFill>
          <p:spPr bwMode="auto">
            <a:xfrm>
              <a:off x="1215089" y="1820238"/>
              <a:ext cx="3623693" cy="42633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85526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1461</TotalTime>
  <Words>426</Words>
  <Application>Microsoft Macintosh PowerPoint</Application>
  <PresentationFormat>Widescreen</PresentationFormat>
  <Paragraphs>54</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Franklin Gothic Demi Cond</vt:lpstr>
      <vt:lpstr>Franklin Gothic Medium Cond</vt:lpstr>
      <vt:lpstr>Office Theme</vt:lpstr>
      <vt:lpstr>AFL STATISTICAL ANAYSIS</vt:lpstr>
      <vt:lpstr>HAS AFL SCORING BEEN ON A DOWNWARD OR UPWARD TREND IN THE LAST TWO DECADES?</vt:lpstr>
      <vt:lpstr>PowerPoint Presentation</vt:lpstr>
      <vt:lpstr>PowerPoint Presentation</vt:lpstr>
      <vt:lpstr>Correlation &gt;0.6 or -0.6 between Average Scoring and  Average Stat Categories per AFL Game</vt:lpstr>
      <vt:lpstr>Correlation &lt;0.6 or -0.6 between Average Scoring and  Average Stat Categories per AFL Game</vt:lpstr>
      <vt:lpstr>WHAT DOES THIS DATA SAY ABOUT WHY THE SCORING HAS BEEN ON A DECLINE?</vt:lpstr>
      <vt:lpstr>WHAT DOES THIS DATA SAY ABOUT WHY THE SCORING HAS BEEN ON A DECLINE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AFL DATA</dc:title>
  <dc:creator>Josh Thomas</dc:creator>
  <cp:lastModifiedBy>Josh Thomas</cp:lastModifiedBy>
  <cp:revision>28</cp:revision>
  <dcterms:created xsi:type="dcterms:W3CDTF">2022-05-02T11:51:42Z</dcterms:created>
  <dcterms:modified xsi:type="dcterms:W3CDTF">2022-05-05T07:26:32Z</dcterms:modified>
</cp:coreProperties>
</file>