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notesMasterIdLst>
    <p:notesMasterId r:id="rId29"/>
  </p:notesMasterIdLst>
  <p:sldIdLst>
    <p:sldId id="256" r:id="rId2"/>
    <p:sldId id="257" r:id="rId3"/>
    <p:sldId id="268" r:id="rId4"/>
    <p:sldId id="269" r:id="rId5"/>
    <p:sldId id="270" r:id="rId6"/>
    <p:sldId id="259" r:id="rId7"/>
    <p:sldId id="275" r:id="rId8"/>
    <p:sldId id="276" r:id="rId9"/>
    <p:sldId id="267" r:id="rId10"/>
    <p:sldId id="274" r:id="rId11"/>
    <p:sldId id="260" r:id="rId12"/>
    <p:sldId id="261" r:id="rId13"/>
    <p:sldId id="262" r:id="rId14"/>
    <p:sldId id="263" r:id="rId15"/>
    <p:sldId id="266" r:id="rId16"/>
    <p:sldId id="265" r:id="rId17"/>
    <p:sldId id="277" r:id="rId18"/>
    <p:sldId id="278" r:id="rId19"/>
    <p:sldId id="279" r:id="rId20"/>
    <p:sldId id="280" r:id="rId21"/>
    <p:sldId id="281" r:id="rId22"/>
    <p:sldId id="282" r:id="rId23"/>
    <p:sldId id="284" r:id="rId24"/>
    <p:sldId id="283" r:id="rId25"/>
    <p:sldId id="285" r:id="rId26"/>
    <p:sldId id="286" r:id="rId27"/>
    <p:sldId id="2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4"/>
  </p:normalViewPr>
  <p:slideViewPr>
    <p:cSldViewPr snapToGrid="0" snapToObjects="1">
      <p:cViewPr varScale="1">
        <p:scale>
          <a:sx n="103" d="100"/>
          <a:sy n="103"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0197A9-7822-2349-A377-BB9BA9DAB945}" type="datetimeFigureOut">
              <a:rPr lang="en-US" smtClean="0"/>
              <a:t>5/4/2022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43298-ACFA-3347-B4D3-56D7C6E5284F}" type="slidenum">
              <a:rPr lang="en-US" smtClean="0"/>
              <a:t>‹#›</a:t>
            </a:fld>
            <a:endParaRPr lang="en-US"/>
          </a:p>
        </p:txBody>
      </p:sp>
    </p:spTree>
    <p:extLst>
      <p:ext uri="{BB962C8B-B14F-4D97-AF65-F5344CB8AC3E}">
        <p14:creationId xmlns:p14="http://schemas.microsoft.com/office/powerpoint/2010/main" val="312785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a:t>
            </a:fld>
            <a:endParaRPr lang="en-US"/>
          </a:p>
        </p:txBody>
      </p:sp>
    </p:spTree>
    <p:extLst>
      <p:ext uri="{BB962C8B-B14F-4D97-AF65-F5344CB8AC3E}">
        <p14:creationId xmlns:p14="http://schemas.microsoft.com/office/powerpoint/2010/main" val="4107241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20</a:t>
            </a:fld>
            <a:endParaRPr lang="en-US"/>
          </a:p>
        </p:txBody>
      </p:sp>
    </p:spTree>
    <p:extLst>
      <p:ext uri="{BB962C8B-B14F-4D97-AF65-F5344CB8AC3E}">
        <p14:creationId xmlns:p14="http://schemas.microsoft.com/office/powerpoint/2010/main" val="4276280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21</a:t>
            </a:fld>
            <a:endParaRPr lang="en-US"/>
          </a:p>
        </p:txBody>
      </p:sp>
    </p:spTree>
    <p:extLst>
      <p:ext uri="{BB962C8B-B14F-4D97-AF65-F5344CB8AC3E}">
        <p14:creationId xmlns:p14="http://schemas.microsoft.com/office/powerpoint/2010/main" val="2642735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22</a:t>
            </a:fld>
            <a:endParaRPr lang="en-US"/>
          </a:p>
        </p:txBody>
      </p:sp>
    </p:spTree>
    <p:extLst>
      <p:ext uri="{BB962C8B-B14F-4D97-AF65-F5344CB8AC3E}">
        <p14:creationId xmlns:p14="http://schemas.microsoft.com/office/powerpoint/2010/main" val="2375779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25</a:t>
            </a:fld>
            <a:endParaRPr lang="en-US"/>
          </a:p>
        </p:txBody>
      </p:sp>
    </p:spTree>
    <p:extLst>
      <p:ext uri="{BB962C8B-B14F-4D97-AF65-F5344CB8AC3E}">
        <p14:creationId xmlns:p14="http://schemas.microsoft.com/office/powerpoint/2010/main" val="281137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12</a:t>
            </a:fld>
            <a:endParaRPr lang="en-US"/>
          </a:p>
        </p:txBody>
      </p:sp>
    </p:spTree>
    <p:extLst>
      <p:ext uri="{BB962C8B-B14F-4D97-AF65-F5344CB8AC3E}">
        <p14:creationId xmlns:p14="http://schemas.microsoft.com/office/powerpoint/2010/main" val="3977209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13</a:t>
            </a:fld>
            <a:endParaRPr lang="en-US"/>
          </a:p>
        </p:txBody>
      </p:sp>
    </p:spTree>
    <p:extLst>
      <p:ext uri="{BB962C8B-B14F-4D97-AF65-F5344CB8AC3E}">
        <p14:creationId xmlns:p14="http://schemas.microsoft.com/office/powerpoint/2010/main" val="3752489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14</a:t>
            </a:fld>
            <a:endParaRPr lang="en-US"/>
          </a:p>
        </p:txBody>
      </p:sp>
    </p:spTree>
    <p:extLst>
      <p:ext uri="{BB962C8B-B14F-4D97-AF65-F5344CB8AC3E}">
        <p14:creationId xmlns:p14="http://schemas.microsoft.com/office/powerpoint/2010/main" val="973887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15</a:t>
            </a:fld>
            <a:endParaRPr lang="en-US"/>
          </a:p>
        </p:txBody>
      </p:sp>
    </p:spTree>
    <p:extLst>
      <p:ext uri="{BB962C8B-B14F-4D97-AF65-F5344CB8AC3E}">
        <p14:creationId xmlns:p14="http://schemas.microsoft.com/office/powerpoint/2010/main" val="264488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16</a:t>
            </a:fld>
            <a:endParaRPr lang="en-US"/>
          </a:p>
        </p:txBody>
      </p:sp>
    </p:spTree>
    <p:extLst>
      <p:ext uri="{BB962C8B-B14F-4D97-AF65-F5344CB8AC3E}">
        <p14:creationId xmlns:p14="http://schemas.microsoft.com/office/powerpoint/2010/main" val="386772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17</a:t>
            </a:fld>
            <a:endParaRPr lang="en-US"/>
          </a:p>
        </p:txBody>
      </p:sp>
    </p:spTree>
    <p:extLst>
      <p:ext uri="{BB962C8B-B14F-4D97-AF65-F5344CB8AC3E}">
        <p14:creationId xmlns:p14="http://schemas.microsoft.com/office/powerpoint/2010/main" val="4060903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18</a:t>
            </a:fld>
            <a:endParaRPr lang="en-US"/>
          </a:p>
        </p:txBody>
      </p:sp>
    </p:spTree>
    <p:extLst>
      <p:ext uri="{BB962C8B-B14F-4D97-AF65-F5344CB8AC3E}">
        <p14:creationId xmlns:p14="http://schemas.microsoft.com/office/powerpoint/2010/main" val="1493943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543298-ACFA-3347-B4D3-56D7C6E5284F}" type="slidenum">
              <a:rPr lang="en-US" smtClean="0"/>
              <a:t>19</a:t>
            </a:fld>
            <a:endParaRPr lang="en-US"/>
          </a:p>
        </p:txBody>
      </p:sp>
    </p:spTree>
    <p:extLst>
      <p:ext uri="{BB962C8B-B14F-4D97-AF65-F5344CB8AC3E}">
        <p14:creationId xmlns:p14="http://schemas.microsoft.com/office/powerpoint/2010/main" val="427383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6800-55CC-DC4A-9EFE-288B1D3A17A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D6F9217-E0A6-AA48-89DA-EDA9C4E4B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69411CF-2266-D84D-A2F6-73EA21ACB699}"/>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5" name="Footer Placeholder 4">
            <a:extLst>
              <a:ext uri="{FF2B5EF4-FFF2-40B4-BE49-F238E27FC236}">
                <a16:creationId xmlns:a16="http://schemas.microsoft.com/office/drawing/2014/main" id="{A4DCD841-6242-3448-8F7E-FFAC84BA12BB}"/>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848FF145-2528-A549-B719-07A2BDBBC4FA}"/>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99438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0557-C05C-C14F-BB75-21635A7C150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6D41F12-E2AB-F04A-AB4B-4A6467D0EA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7DBD92-595C-E54F-B5E4-198C3710EDD0}"/>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5" name="Footer Placeholder 4">
            <a:extLst>
              <a:ext uri="{FF2B5EF4-FFF2-40B4-BE49-F238E27FC236}">
                <a16:creationId xmlns:a16="http://schemas.microsoft.com/office/drawing/2014/main" id="{B6EB336C-B3ED-6642-8CD2-E51ED5256217}"/>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026A23C9-F859-D54F-9DA1-0A23067259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293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9E1CF-E0D9-4D44-92B6-A1F70DB2B0F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C0D27FF-EAF2-B045-96A4-3B4120FAD3D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3AB4A0-CE4A-424A-8BA1-88AE699AF395}"/>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5" name="Footer Placeholder 4">
            <a:extLst>
              <a:ext uri="{FF2B5EF4-FFF2-40B4-BE49-F238E27FC236}">
                <a16:creationId xmlns:a16="http://schemas.microsoft.com/office/drawing/2014/main" id="{3E01E098-79AE-6C48-ABD8-5891B4B7DBC2}"/>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EB46C751-DD6A-0B4E-868F-8039441FB14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541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6B81-4CC0-514D-B89F-E51C98D8BF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E4E81E3-A7A3-D346-886A-647C8053939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119880-8480-E343-95A8-9EE6706E66B1}"/>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5" name="Footer Placeholder 4">
            <a:extLst>
              <a:ext uri="{FF2B5EF4-FFF2-40B4-BE49-F238E27FC236}">
                <a16:creationId xmlns:a16="http://schemas.microsoft.com/office/drawing/2014/main" id="{F358203B-549E-C64B-9D7D-AEF4A0F385C2}"/>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001F2FF5-D15A-0441-86C6-3DB2A2456E8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93293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195C-E7A8-2C45-87AB-65AC6A7877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FDB8E35-308C-9348-BC09-3D5E69373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12EBD0-05A3-864E-A233-EF86C83E71D0}"/>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5" name="Footer Placeholder 4">
            <a:extLst>
              <a:ext uri="{FF2B5EF4-FFF2-40B4-BE49-F238E27FC236}">
                <a16:creationId xmlns:a16="http://schemas.microsoft.com/office/drawing/2014/main" id="{64687FF6-1FB0-D84F-8F4C-6E4E4ADBBEED}"/>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643F4861-CC56-FA42-9AED-F498F1426583}"/>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19676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F538-8647-AA4C-B96B-8D1DD0C9FD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63E302-C2DF-294F-8D77-E24DD8A88CE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47CDC60-0E3F-AF49-A72E-54E320761DC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00AE939-5A20-3647-9F37-09C802B70954}"/>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6" name="Footer Placeholder 5">
            <a:extLst>
              <a:ext uri="{FF2B5EF4-FFF2-40B4-BE49-F238E27FC236}">
                <a16:creationId xmlns:a16="http://schemas.microsoft.com/office/drawing/2014/main" id="{4D13724B-C307-0443-B5E0-76E4ECF35304}"/>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A3E853EB-D022-C84E-9FF5-7B49E7948A6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9623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D9B2-0A56-2A44-B2E4-8E1C0CFD9E7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98E3481-7472-F348-BF08-21301E5AC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EEFAFA9-F032-244F-9329-7C13606F45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BDE543-4B68-EF4A-BAA7-EA170A68FB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C6EF28-D637-3D46-989B-3270C1F172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69D8F0-1A3D-7B42-B477-CB7937C35ACE}"/>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8" name="Footer Placeholder 7">
            <a:extLst>
              <a:ext uri="{FF2B5EF4-FFF2-40B4-BE49-F238E27FC236}">
                <a16:creationId xmlns:a16="http://schemas.microsoft.com/office/drawing/2014/main" id="{1C07E862-7BEC-1445-BF2C-4BEEAFC59120}"/>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B7E2823-972A-764B-A648-204BAE823820}"/>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6817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917B-D7F8-FB4D-BB0E-F8345694565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6C292E-67DB-4143-B1C9-8F31E1CDB5F0}"/>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4" name="Footer Placeholder 3">
            <a:extLst>
              <a:ext uri="{FF2B5EF4-FFF2-40B4-BE49-F238E27FC236}">
                <a16:creationId xmlns:a16="http://schemas.microsoft.com/office/drawing/2014/main" id="{21D12F4F-ABE0-E443-96B5-00854787004A}"/>
              </a:ext>
            </a:extLst>
          </p:cNvPr>
          <p:cNvSpPr>
            <a:spLocks noGrp="1"/>
          </p:cNvSpPr>
          <p:nvPr>
            <p:ph type="ftr" sz="quarter" idx="11"/>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877018C2-73CF-5648-A4EF-B0277DCFA0D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74052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F4F7B-C522-1643-BEA3-0E3DDFD665A2}"/>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3" name="Footer Placeholder 2">
            <a:extLst>
              <a:ext uri="{FF2B5EF4-FFF2-40B4-BE49-F238E27FC236}">
                <a16:creationId xmlns:a16="http://schemas.microsoft.com/office/drawing/2014/main" id="{516768DA-0395-F64E-BC68-23C7E7FDEF57}"/>
              </a:ext>
            </a:extLst>
          </p:cNvPr>
          <p:cNvSpPr>
            <a:spLocks noGrp="1"/>
          </p:cNvSpPr>
          <p:nvPr>
            <p:ph type="ftr" sz="quarter" idx="11"/>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75DFE033-5232-454F-BA47-E909DBB96F8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983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07C3-6A8C-4741-8EF1-EB471EFF3BA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9CD5A90-9A7B-1047-B243-962419459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41B0FF8-C10A-714D-9D08-B9D359A8C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47D346-2563-F34F-8E85-4BABAB37E65A}"/>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6" name="Footer Placeholder 5">
            <a:extLst>
              <a:ext uri="{FF2B5EF4-FFF2-40B4-BE49-F238E27FC236}">
                <a16:creationId xmlns:a16="http://schemas.microsoft.com/office/drawing/2014/main" id="{B3552997-10C5-6A44-9A6A-ADE7C5493F4D}"/>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4F9EA17F-08E4-2145-8EA4-D26C254E7B8E}"/>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3792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F1D8-77F5-9244-9573-529A8090A5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9B4BDCD-F7D4-DC4E-8F9A-31E09F0F8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781920-0DF7-3C49-8680-0B5205332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79C6B2-BAFA-8B49-80A8-273B7184A99D}"/>
              </a:ext>
            </a:extLst>
          </p:cNvPr>
          <p:cNvSpPr>
            <a:spLocks noGrp="1"/>
          </p:cNvSpPr>
          <p:nvPr>
            <p:ph type="dt" sz="half" idx="10"/>
          </p:nvPr>
        </p:nvSpPr>
        <p:spPr/>
        <p:txBody>
          <a:bodyPr/>
          <a:lstStyle/>
          <a:p>
            <a:pPr algn="r"/>
            <a:fld id="{A37D6D71-8B28-4ED6-B932-04B197003D23}" type="datetimeFigureOut">
              <a:rPr lang="en-US" smtClean="0"/>
              <a:pPr algn="r"/>
              <a:t>5/4/2022</a:t>
            </a:fld>
            <a:endParaRPr lang="en-US" dirty="0"/>
          </a:p>
        </p:txBody>
      </p:sp>
      <p:sp>
        <p:nvSpPr>
          <p:cNvPr id="6" name="Footer Placeholder 5">
            <a:extLst>
              <a:ext uri="{FF2B5EF4-FFF2-40B4-BE49-F238E27FC236}">
                <a16:creationId xmlns:a16="http://schemas.microsoft.com/office/drawing/2014/main" id="{6F7D9E70-EBC8-704E-AB81-179AD866A475}"/>
              </a:ext>
            </a:extLst>
          </p:cNvPr>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a16="http://schemas.microsoft.com/office/drawing/2014/main" id="{4E416B55-2274-D749-8217-87BCD3491BD3}"/>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09232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CBC06A-7E60-5A46-9237-E0839CFF5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8DF4F85-EF0A-324B-B5F3-5564A464EE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40681F-D70B-504E-9BB1-963725C60E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a:fld id="{A37D6D71-8B28-4ED6-B932-04B197003D23}" type="datetimeFigureOut">
              <a:rPr lang="en-US" smtClean="0"/>
              <a:pPr algn="r"/>
              <a:t>5/4/2022</a:t>
            </a:fld>
            <a:endParaRPr lang="en-US" spc="50" dirty="0"/>
          </a:p>
        </p:txBody>
      </p:sp>
      <p:sp>
        <p:nvSpPr>
          <p:cNvPr id="5" name="Footer Placeholder 4">
            <a:extLst>
              <a:ext uri="{FF2B5EF4-FFF2-40B4-BE49-F238E27FC236}">
                <a16:creationId xmlns:a16="http://schemas.microsoft.com/office/drawing/2014/main" id="{292EC51E-5190-7E4D-A0D5-646F07C41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pc="50" dirty="0"/>
          </a:p>
        </p:txBody>
      </p:sp>
      <p:sp>
        <p:nvSpPr>
          <p:cNvPr id="6" name="Slide Number Placeholder 5">
            <a:extLst>
              <a:ext uri="{FF2B5EF4-FFF2-40B4-BE49-F238E27FC236}">
                <a16:creationId xmlns:a16="http://schemas.microsoft.com/office/drawing/2014/main" id="{E9327F01-CC9A-404D-A73C-D025BC697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09453825"/>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e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jpg"/><Relationship Id="rId5" Type="http://schemas.openxmlformats.org/officeDocument/2006/relationships/image" Target="../media/image26.jpg"/><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C8683D-B0DC-7EBA-D039-F79AC5793D3D}"/>
              </a:ext>
            </a:extLst>
          </p:cNvPr>
          <p:cNvPicPr>
            <a:picLocks noChangeAspect="1"/>
          </p:cNvPicPr>
          <p:nvPr/>
        </p:nvPicPr>
        <p:blipFill rotWithShape="1">
          <a:blip r:embed="rId3">
            <a:alphaModFix amt="60000"/>
          </a:blip>
          <a:srcRect t="7386" b="7387"/>
          <a:stretch/>
        </p:blipFill>
        <p:spPr>
          <a:xfrm>
            <a:off x="20" y="10"/>
            <a:ext cx="12191980" cy="6857990"/>
          </a:xfrm>
          <a:prstGeom prst="rect">
            <a:avLst/>
          </a:prstGeom>
        </p:spPr>
      </p:pic>
      <p:sp>
        <p:nvSpPr>
          <p:cNvPr id="2" name="Title 1">
            <a:extLst>
              <a:ext uri="{FF2B5EF4-FFF2-40B4-BE49-F238E27FC236}">
                <a16:creationId xmlns:a16="http://schemas.microsoft.com/office/drawing/2014/main" id="{12C4271E-4D54-9D4D-B38F-485128DB0FCE}"/>
              </a:ext>
            </a:extLst>
          </p:cNvPr>
          <p:cNvSpPr>
            <a:spLocks noGrp="1"/>
          </p:cNvSpPr>
          <p:nvPr>
            <p:ph type="ctrTitle"/>
          </p:nvPr>
        </p:nvSpPr>
        <p:spPr>
          <a:xfrm>
            <a:off x="961644" y="2479839"/>
            <a:ext cx="10268712" cy="3227832"/>
          </a:xfrm>
        </p:spPr>
        <p:txBody>
          <a:bodyPr anchor="b">
            <a:normAutofit/>
          </a:bodyPr>
          <a:lstStyle/>
          <a:p>
            <a:r>
              <a:rPr lang="en-US" b="1" dirty="0">
                <a:latin typeface="Franklin Gothic Demi Cond" panose="020B0603020102020204" pitchFamily="34" charset="0"/>
              </a:rPr>
              <a:t>AFL STATISTICAL ANALYSIS </a:t>
            </a:r>
            <a:br>
              <a:rPr lang="en-US" b="1" dirty="0">
                <a:latin typeface="Franklin Gothic Demi Cond" panose="020B0603020102020204" pitchFamily="34" charset="0"/>
              </a:rPr>
            </a:br>
            <a:r>
              <a:rPr lang="en-US" sz="2000" b="1" dirty="0">
                <a:latin typeface="Franklin Gothic Demi Cond" panose="020B0603020102020204" pitchFamily="34" charset="0"/>
              </a:rPr>
              <a:t>Project members: Karin Ferrada, Josh Thomas, Andy de Wind</a:t>
            </a:r>
          </a:p>
        </p:txBody>
      </p:sp>
      <p:pic>
        <p:nvPicPr>
          <p:cNvPr id="6" name="Picture 5" descr="Logo, company name&#10;&#10;Description automatically generated">
            <a:extLst>
              <a:ext uri="{FF2B5EF4-FFF2-40B4-BE49-F238E27FC236}">
                <a16:creationId xmlns:a16="http://schemas.microsoft.com/office/drawing/2014/main" id="{CEBDEF0D-EF29-0E42-B6C5-A5A8C8CCFF33}"/>
              </a:ext>
            </a:extLst>
          </p:cNvPr>
          <p:cNvPicPr>
            <a:picLocks noChangeAspect="1"/>
          </p:cNvPicPr>
          <p:nvPr/>
        </p:nvPicPr>
        <p:blipFill>
          <a:blip r:embed="rId4"/>
          <a:stretch>
            <a:fillRect/>
          </a:stretch>
        </p:blipFill>
        <p:spPr>
          <a:xfrm>
            <a:off x="3343275" y="-190500"/>
            <a:ext cx="5505450" cy="5505450"/>
          </a:xfrm>
          <a:prstGeom prst="rect">
            <a:avLst/>
          </a:prstGeom>
        </p:spPr>
      </p:pic>
    </p:spTree>
    <p:extLst>
      <p:ext uri="{BB962C8B-B14F-4D97-AF65-F5344CB8AC3E}">
        <p14:creationId xmlns:p14="http://schemas.microsoft.com/office/powerpoint/2010/main" val="4255907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35D7A80E-88B9-794A-9E45-DECDBC415C35}"/>
              </a:ext>
            </a:extLst>
          </p:cNvPr>
          <p:cNvPicPr>
            <a:picLocks noChangeAspect="1"/>
          </p:cNvPicPr>
          <p:nvPr/>
        </p:nvPicPr>
        <p:blipFill>
          <a:blip r:embed="rId3"/>
          <a:stretch>
            <a:fillRect/>
          </a:stretch>
        </p:blipFill>
        <p:spPr>
          <a:xfrm>
            <a:off x="6169797" y="1385886"/>
            <a:ext cx="6129338" cy="4086225"/>
          </a:xfrm>
          <a:prstGeom prst="rect">
            <a:avLst/>
          </a:prstGeom>
        </p:spPr>
      </p:pic>
      <p:sp>
        <p:nvSpPr>
          <p:cNvPr id="16" name="TextBox 15">
            <a:extLst>
              <a:ext uri="{FF2B5EF4-FFF2-40B4-BE49-F238E27FC236}">
                <a16:creationId xmlns:a16="http://schemas.microsoft.com/office/drawing/2014/main" id="{89E65D26-76CE-B94A-B7E5-B88FE09DA17B}"/>
              </a:ext>
            </a:extLst>
          </p:cNvPr>
          <p:cNvSpPr txBox="1"/>
          <p:nvPr/>
        </p:nvSpPr>
        <p:spPr>
          <a:xfrm>
            <a:off x="890568" y="1286767"/>
            <a:ext cx="4529138" cy="5078313"/>
          </a:xfrm>
          <a:prstGeom prst="rect">
            <a:avLst/>
          </a:prstGeom>
          <a:noFill/>
        </p:spPr>
        <p:txBody>
          <a:bodyPr wrap="square" rtlCol="0">
            <a:spAutoFit/>
          </a:bodyPr>
          <a:lstStyle/>
          <a:p>
            <a:pPr marL="285750" indent="-285750">
              <a:buFontTx/>
              <a:buChar char="-"/>
            </a:pPr>
            <a:r>
              <a:rPr lang="en-US" sz="2700" dirty="0">
                <a:solidFill>
                  <a:schemeClr val="bg1"/>
                </a:solidFill>
                <a:latin typeface="Franklin Gothic Medium Cond" panose="020B0606030402020204" pitchFamily="34" charset="0"/>
              </a:rPr>
              <a:t>This Graph shows us that since the Year 2000 Scoring in the AFL has been on a steady Decline</a:t>
            </a:r>
          </a:p>
          <a:p>
            <a:pPr marL="285750" indent="-285750">
              <a:buFontTx/>
              <a:buChar char="-"/>
            </a:pPr>
            <a:endParaRPr lang="en-US" sz="2700" dirty="0">
              <a:solidFill>
                <a:schemeClr val="bg1"/>
              </a:solidFill>
              <a:latin typeface="Franklin Gothic Medium Cond" panose="020B0606030402020204" pitchFamily="34" charset="0"/>
            </a:endParaRPr>
          </a:p>
          <a:p>
            <a:pPr marL="285750" indent="-285750">
              <a:buFontTx/>
              <a:buChar char="-"/>
            </a:pPr>
            <a:r>
              <a:rPr lang="en-AU" sz="2700" dirty="0">
                <a:solidFill>
                  <a:schemeClr val="bg1"/>
                </a:solidFill>
                <a:latin typeface="Franklin Gothic Medium Cond" panose="020B0606030402020204" pitchFamily="34" charset="0"/>
              </a:rPr>
              <a:t>Why would this matter for the AFL? The AFL wants a higher scoring game for greater fan engagement and to produce a better product for entertainment purposes and TV.</a:t>
            </a:r>
          </a:p>
          <a:p>
            <a:pPr marL="285750" indent="-285750">
              <a:buFontTx/>
              <a:buChar char="-"/>
            </a:pPr>
            <a:endParaRPr lang="en-US" b="1" dirty="0">
              <a:solidFill>
                <a:schemeClr val="bg1"/>
              </a:solidFill>
              <a:latin typeface="Franklin Gothic Demi Cond" panose="020B0603020102020204" pitchFamily="34" charset="0"/>
            </a:endParaRPr>
          </a:p>
          <a:p>
            <a:pPr marL="285750" indent="-285750">
              <a:buFontTx/>
              <a:buChar char="-"/>
            </a:pPr>
            <a:endParaRPr lang="en-US" b="1" dirty="0">
              <a:solidFill>
                <a:schemeClr val="bg1"/>
              </a:solidFill>
              <a:latin typeface="Franklin Gothic Demi Cond" panose="020B0603020102020204" pitchFamily="34" charset="0"/>
            </a:endParaRPr>
          </a:p>
          <a:p>
            <a:pPr marL="285750" indent="-285750">
              <a:buFontTx/>
              <a:buChar char="-"/>
            </a:pPr>
            <a:endParaRPr lang="en-US" dirty="0"/>
          </a:p>
        </p:txBody>
      </p:sp>
    </p:spTree>
    <p:extLst>
      <p:ext uri="{BB962C8B-B14F-4D97-AF65-F5344CB8AC3E}">
        <p14:creationId xmlns:p14="http://schemas.microsoft.com/office/powerpoint/2010/main" val="22117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Chart, bar chart&#10;&#10;Description automatically generated">
            <a:extLst>
              <a:ext uri="{FF2B5EF4-FFF2-40B4-BE49-F238E27FC236}">
                <a16:creationId xmlns:a16="http://schemas.microsoft.com/office/drawing/2014/main" id="{02411ECA-DD5D-0E44-A8AE-E04F5BDB1EC3}"/>
              </a:ext>
            </a:extLst>
          </p:cNvPr>
          <p:cNvPicPr>
            <a:picLocks noChangeAspect="1"/>
          </p:cNvPicPr>
          <p:nvPr/>
        </p:nvPicPr>
        <p:blipFill>
          <a:blip r:embed="rId3"/>
          <a:stretch>
            <a:fillRect/>
          </a:stretch>
        </p:blipFill>
        <p:spPr>
          <a:xfrm>
            <a:off x="6169797" y="1385886"/>
            <a:ext cx="6129338" cy="4086225"/>
          </a:xfrm>
          <a:prstGeom prst="rect">
            <a:avLst/>
          </a:prstGeom>
        </p:spPr>
      </p:pic>
      <p:sp>
        <p:nvSpPr>
          <p:cNvPr id="14" name="TextBox 13">
            <a:extLst>
              <a:ext uri="{FF2B5EF4-FFF2-40B4-BE49-F238E27FC236}">
                <a16:creationId xmlns:a16="http://schemas.microsoft.com/office/drawing/2014/main" id="{612A066F-8F4F-DB4B-AFAA-3F694041CF8E}"/>
              </a:ext>
            </a:extLst>
          </p:cNvPr>
          <p:cNvSpPr txBox="1"/>
          <p:nvPr/>
        </p:nvSpPr>
        <p:spPr>
          <a:xfrm>
            <a:off x="890568" y="947081"/>
            <a:ext cx="4529138" cy="5632311"/>
          </a:xfrm>
          <a:prstGeom prst="rect">
            <a:avLst/>
          </a:prstGeom>
          <a:noFill/>
        </p:spPr>
        <p:txBody>
          <a:bodyPr wrap="square" rtlCol="0">
            <a:spAutoFit/>
          </a:bodyPr>
          <a:lstStyle/>
          <a:p>
            <a:pPr marL="285750" indent="-285750">
              <a:buFontTx/>
              <a:buChar char="-"/>
            </a:pPr>
            <a:r>
              <a:rPr lang="en-US" sz="2700" dirty="0">
                <a:solidFill>
                  <a:schemeClr val="bg1"/>
                </a:solidFill>
                <a:latin typeface="Franklin Gothic Medium Cond" panose="020B0606030402020204" pitchFamily="34" charset="0"/>
              </a:rPr>
              <a:t>After seeing that Total Game score has been on a steady decrease has this affect the final winning margins?</a:t>
            </a:r>
          </a:p>
          <a:p>
            <a:pPr marL="285750" indent="-285750">
              <a:buFontTx/>
              <a:buChar char="-"/>
            </a:pPr>
            <a:endParaRPr lang="en-US" sz="2700" b="1" dirty="0">
              <a:solidFill>
                <a:schemeClr val="bg1"/>
              </a:solidFill>
              <a:latin typeface="Franklin Gothic Medium Cond" panose="020B0606030402020204" pitchFamily="34" charset="0"/>
            </a:endParaRPr>
          </a:p>
          <a:p>
            <a:pPr marL="285750" indent="-285750">
              <a:buFontTx/>
              <a:buChar char="-"/>
            </a:pPr>
            <a:r>
              <a:rPr lang="en-US" sz="2700" dirty="0">
                <a:solidFill>
                  <a:schemeClr val="bg1"/>
                </a:solidFill>
                <a:latin typeface="Franklin Gothic Medium Cond" panose="020B0606030402020204" pitchFamily="34" charset="0"/>
              </a:rPr>
              <a:t>We might  expect a similar decrease in average winning margins with the total score decreasing yearly. However as shown by this graph the pattern is not as consistent as the decrease in scores</a:t>
            </a:r>
            <a:endParaRPr lang="en-US" dirty="0">
              <a:solidFill>
                <a:schemeClr val="bg1"/>
              </a:solidFill>
              <a:latin typeface="Franklin Gothic Demi Cond" panose="020B0603020102020204" pitchFamily="34" charset="0"/>
            </a:endParaRPr>
          </a:p>
          <a:p>
            <a:pPr marL="285750" indent="-285750">
              <a:buFontTx/>
              <a:buChar char="-"/>
            </a:pPr>
            <a:endParaRPr lang="en-US" b="1" dirty="0">
              <a:solidFill>
                <a:schemeClr val="bg1"/>
              </a:solidFill>
              <a:latin typeface="Franklin Gothic Demi Cond" panose="020B0603020102020204" pitchFamily="34" charset="0"/>
            </a:endParaRPr>
          </a:p>
          <a:p>
            <a:pPr marL="285750" indent="-285750">
              <a:buFontTx/>
              <a:buChar char="-"/>
            </a:pPr>
            <a:endParaRPr lang="en-US" dirty="0"/>
          </a:p>
        </p:txBody>
      </p:sp>
    </p:spTree>
    <p:extLst>
      <p:ext uri="{BB962C8B-B14F-4D97-AF65-F5344CB8AC3E}">
        <p14:creationId xmlns:p14="http://schemas.microsoft.com/office/powerpoint/2010/main" val="402959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20"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Correlation &gt;0.6 or -0.6 between Average Scoring and  Average Stat Categories per AFL Game</a:t>
            </a:r>
          </a:p>
        </p:txBody>
      </p:sp>
      <p:grpSp>
        <p:nvGrpSpPr>
          <p:cNvPr id="20" name="Group 19">
            <a:extLst>
              <a:ext uri="{FF2B5EF4-FFF2-40B4-BE49-F238E27FC236}">
                <a16:creationId xmlns:a16="http://schemas.microsoft.com/office/drawing/2014/main" id="{C0AA1F23-3124-2E4C-8202-030461637712}"/>
              </a:ext>
            </a:extLst>
          </p:cNvPr>
          <p:cNvGrpSpPr/>
          <p:nvPr/>
        </p:nvGrpSpPr>
        <p:grpSpPr>
          <a:xfrm>
            <a:off x="556982" y="1774094"/>
            <a:ext cx="3370263" cy="2279269"/>
            <a:chOff x="377272" y="1892681"/>
            <a:chExt cx="3370263" cy="2279269"/>
          </a:xfrm>
        </p:grpSpPr>
        <p:pic>
          <p:nvPicPr>
            <p:cNvPr id="8" name="Picture 7">
              <a:extLst>
                <a:ext uri="{FF2B5EF4-FFF2-40B4-BE49-F238E27FC236}">
                  <a16:creationId xmlns:a16="http://schemas.microsoft.com/office/drawing/2014/main" id="{1321ABEA-2D26-774C-A77F-DC2A0604BEFD}"/>
                </a:ext>
              </a:extLst>
            </p:cNvPr>
            <p:cNvPicPr>
              <a:picLocks noChangeAspect="1"/>
            </p:cNvPicPr>
            <p:nvPr/>
          </p:nvPicPr>
          <p:blipFill rotWithShape="1">
            <a:blip r:embed="rId4"/>
            <a:srcRect t="11223" b="523"/>
            <a:stretch/>
          </p:blipFill>
          <p:spPr>
            <a:xfrm>
              <a:off x="377272" y="2189028"/>
              <a:ext cx="3370263" cy="1982922"/>
            </a:xfrm>
            <a:prstGeom prst="rect">
              <a:avLst/>
            </a:prstGeom>
          </p:spPr>
        </p:pic>
        <p:sp>
          <p:nvSpPr>
            <p:cNvPr id="9" name="TextBox 8">
              <a:extLst>
                <a:ext uri="{FF2B5EF4-FFF2-40B4-BE49-F238E27FC236}">
                  <a16:creationId xmlns:a16="http://schemas.microsoft.com/office/drawing/2014/main" id="{B7E9A0B4-91F8-B945-9B17-AAF5785B4E08}"/>
                </a:ext>
              </a:extLst>
            </p:cNvPr>
            <p:cNvSpPr txBox="1"/>
            <p:nvPr/>
          </p:nvSpPr>
          <p:spPr>
            <a:xfrm>
              <a:off x="780278" y="1892681"/>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Marks Inside 50</a:t>
              </a:r>
              <a:endParaRPr lang="en-US" sz="1400" dirty="0"/>
            </a:p>
          </p:txBody>
        </p:sp>
      </p:grpSp>
      <p:grpSp>
        <p:nvGrpSpPr>
          <p:cNvPr id="18" name="Group 17">
            <a:extLst>
              <a:ext uri="{FF2B5EF4-FFF2-40B4-BE49-F238E27FC236}">
                <a16:creationId xmlns:a16="http://schemas.microsoft.com/office/drawing/2014/main" id="{9A9272A5-EFBE-0E4E-BE95-CA4E747C1583}"/>
              </a:ext>
            </a:extLst>
          </p:cNvPr>
          <p:cNvGrpSpPr/>
          <p:nvPr/>
        </p:nvGrpSpPr>
        <p:grpSpPr>
          <a:xfrm>
            <a:off x="4410868" y="1762664"/>
            <a:ext cx="3370263" cy="2279269"/>
            <a:chOff x="4407830" y="1881251"/>
            <a:chExt cx="3370263" cy="2279269"/>
          </a:xfrm>
        </p:grpSpPr>
        <p:pic>
          <p:nvPicPr>
            <p:cNvPr id="10" name="Picture 9">
              <a:extLst>
                <a:ext uri="{FF2B5EF4-FFF2-40B4-BE49-F238E27FC236}">
                  <a16:creationId xmlns:a16="http://schemas.microsoft.com/office/drawing/2014/main" id="{92A5D0F4-43EE-034B-9860-5FFBB16DC1DA}"/>
                </a:ext>
              </a:extLst>
            </p:cNvPr>
            <p:cNvPicPr>
              <a:picLocks noChangeAspect="1"/>
            </p:cNvPicPr>
            <p:nvPr/>
          </p:nvPicPr>
          <p:blipFill rotWithShape="1">
            <a:blip r:embed="rId5"/>
            <a:srcRect t="11222" b="523"/>
            <a:stretch/>
          </p:blipFill>
          <p:spPr>
            <a:xfrm>
              <a:off x="4407830" y="2177598"/>
              <a:ext cx="3370263" cy="1982922"/>
            </a:xfrm>
            <a:prstGeom prst="rect">
              <a:avLst/>
            </a:prstGeom>
          </p:spPr>
        </p:pic>
        <p:sp>
          <p:nvSpPr>
            <p:cNvPr id="16" name="TextBox 15">
              <a:extLst>
                <a:ext uri="{FF2B5EF4-FFF2-40B4-BE49-F238E27FC236}">
                  <a16:creationId xmlns:a16="http://schemas.microsoft.com/office/drawing/2014/main" id="{043E0896-0CC5-6549-8BB6-8D7C6B9F8BFA}"/>
                </a:ext>
              </a:extLst>
            </p:cNvPr>
            <p:cNvSpPr txBox="1"/>
            <p:nvPr/>
          </p:nvSpPr>
          <p:spPr>
            <a:xfrm>
              <a:off x="4845187" y="1881251"/>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Clangers</a:t>
              </a:r>
              <a:endParaRPr lang="en-US" sz="1400" dirty="0"/>
            </a:p>
          </p:txBody>
        </p:sp>
      </p:grpSp>
      <p:grpSp>
        <p:nvGrpSpPr>
          <p:cNvPr id="15" name="Group 14">
            <a:extLst>
              <a:ext uri="{FF2B5EF4-FFF2-40B4-BE49-F238E27FC236}">
                <a16:creationId xmlns:a16="http://schemas.microsoft.com/office/drawing/2014/main" id="{8183A091-2228-894D-B5B8-E154F58B0254}"/>
              </a:ext>
            </a:extLst>
          </p:cNvPr>
          <p:cNvGrpSpPr/>
          <p:nvPr/>
        </p:nvGrpSpPr>
        <p:grpSpPr>
          <a:xfrm>
            <a:off x="8264755" y="1762664"/>
            <a:ext cx="3370263" cy="2279269"/>
            <a:chOff x="8085045" y="1881251"/>
            <a:chExt cx="3370263" cy="2279269"/>
          </a:xfrm>
        </p:grpSpPr>
        <p:pic>
          <p:nvPicPr>
            <p:cNvPr id="11" name="Picture 10">
              <a:extLst>
                <a:ext uri="{FF2B5EF4-FFF2-40B4-BE49-F238E27FC236}">
                  <a16:creationId xmlns:a16="http://schemas.microsoft.com/office/drawing/2014/main" id="{A4C8E4CC-2C38-0A45-B838-934D2706BDC8}"/>
                </a:ext>
              </a:extLst>
            </p:cNvPr>
            <p:cNvPicPr>
              <a:picLocks noChangeAspect="1"/>
            </p:cNvPicPr>
            <p:nvPr/>
          </p:nvPicPr>
          <p:blipFill rotWithShape="1">
            <a:blip r:embed="rId6"/>
            <a:srcRect t="11222" b="523"/>
            <a:stretch/>
          </p:blipFill>
          <p:spPr>
            <a:xfrm>
              <a:off x="8085045" y="2177598"/>
              <a:ext cx="3370263" cy="1982922"/>
            </a:xfrm>
            <a:prstGeom prst="rect">
              <a:avLst/>
            </a:prstGeom>
          </p:spPr>
        </p:pic>
        <p:sp>
          <p:nvSpPr>
            <p:cNvPr id="17" name="TextBox 16">
              <a:extLst>
                <a:ext uri="{FF2B5EF4-FFF2-40B4-BE49-F238E27FC236}">
                  <a16:creationId xmlns:a16="http://schemas.microsoft.com/office/drawing/2014/main" id="{00F54E27-77E4-8B4F-B597-F43F49DB0125}"/>
                </a:ext>
              </a:extLst>
            </p:cNvPr>
            <p:cNvSpPr txBox="1"/>
            <p:nvPr/>
          </p:nvSpPr>
          <p:spPr>
            <a:xfrm>
              <a:off x="8517069" y="1881251"/>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Tackles</a:t>
              </a:r>
              <a:endParaRPr lang="en-US" sz="1400" dirty="0"/>
            </a:p>
          </p:txBody>
        </p:sp>
      </p:grpSp>
      <p:grpSp>
        <p:nvGrpSpPr>
          <p:cNvPr id="34" name="Group 33">
            <a:extLst>
              <a:ext uri="{FF2B5EF4-FFF2-40B4-BE49-F238E27FC236}">
                <a16:creationId xmlns:a16="http://schemas.microsoft.com/office/drawing/2014/main" id="{7D43E24A-25CC-2841-8391-121559BE0416}"/>
              </a:ext>
            </a:extLst>
          </p:cNvPr>
          <p:cNvGrpSpPr/>
          <p:nvPr/>
        </p:nvGrpSpPr>
        <p:grpSpPr>
          <a:xfrm>
            <a:off x="556982" y="4293398"/>
            <a:ext cx="3370263" cy="2279269"/>
            <a:chOff x="556982" y="4293398"/>
            <a:chExt cx="3370263" cy="2279269"/>
          </a:xfrm>
        </p:grpSpPr>
        <p:pic>
          <p:nvPicPr>
            <p:cNvPr id="30" name="Picture 29">
              <a:extLst>
                <a:ext uri="{FF2B5EF4-FFF2-40B4-BE49-F238E27FC236}">
                  <a16:creationId xmlns:a16="http://schemas.microsoft.com/office/drawing/2014/main" id="{ED72A2EA-278B-5946-B4A6-1F902EF0A59D}"/>
                </a:ext>
              </a:extLst>
            </p:cNvPr>
            <p:cNvPicPr>
              <a:picLocks noChangeAspect="1"/>
            </p:cNvPicPr>
            <p:nvPr/>
          </p:nvPicPr>
          <p:blipFill rotWithShape="1">
            <a:blip r:embed="rId7"/>
            <a:srcRect t="11188" b="559"/>
            <a:stretch/>
          </p:blipFill>
          <p:spPr>
            <a:xfrm>
              <a:off x="556982" y="4589745"/>
              <a:ext cx="3370263" cy="1982922"/>
            </a:xfrm>
            <a:prstGeom prst="rect">
              <a:avLst/>
            </a:prstGeom>
          </p:spPr>
        </p:pic>
        <p:sp>
          <p:nvSpPr>
            <p:cNvPr id="31" name="TextBox 30">
              <a:extLst>
                <a:ext uri="{FF2B5EF4-FFF2-40B4-BE49-F238E27FC236}">
                  <a16:creationId xmlns:a16="http://schemas.microsoft.com/office/drawing/2014/main" id="{232757CE-C261-7D49-9F5F-22ED5869D477}"/>
                </a:ext>
              </a:extLst>
            </p:cNvPr>
            <p:cNvSpPr txBox="1"/>
            <p:nvPr/>
          </p:nvSpPr>
          <p:spPr>
            <a:xfrm>
              <a:off x="956950" y="429339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Kicks</a:t>
              </a:r>
              <a:endParaRPr lang="en-US" sz="1400" dirty="0"/>
            </a:p>
          </p:txBody>
        </p:sp>
      </p:grpSp>
      <p:grpSp>
        <p:nvGrpSpPr>
          <p:cNvPr id="33" name="Group 32">
            <a:extLst>
              <a:ext uri="{FF2B5EF4-FFF2-40B4-BE49-F238E27FC236}">
                <a16:creationId xmlns:a16="http://schemas.microsoft.com/office/drawing/2014/main" id="{AF508775-773A-A549-BA90-843F9E7ECF02}"/>
              </a:ext>
            </a:extLst>
          </p:cNvPr>
          <p:cNvGrpSpPr/>
          <p:nvPr/>
        </p:nvGrpSpPr>
        <p:grpSpPr>
          <a:xfrm>
            <a:off x="4409344" y="4281968"/>
            <a:ext cx="3370263" cy="2305495"/>
            <a:chOff x="4409344" y="4281968"/>
            <a:chExt cx="3370263" cy="2305495"/>
          </a:xfrm>
        </p:grpSpPr>
        <p:pic>
          <p:nvPicPr>
            <p:cNvPr id="28" name="Picture 27">
              <a:extLst>
                <a:ext uri="{FF2B5EF4-FFF2-40B4-BE49-F238E27FC236}">
                  <a16:creationId xmlns:a16="http://schemas.microsoft.com/office/drawing/2014/main" id="{9AD5D786-CFBC-9E4C-97A7-5E92CFCCB9FE}"/>
                </a:ext>
              </a:extLst>
            </p:cNvPr>
            <p:cNvPicPr>
              <a:picLocks noChangeAspect="1"/>
            </p:cNvPicPr>
            <p:nvPr/>
          </p:nvPicPr>
          <p:blipFill rotWithShape="1">
            <a:blip r:embed="rId8"/>
            <a:srcRect t="11696" b="50"/>
            <a:stretch/>
          </p:blipFill>
          <p:spPr>
            <a:xfrm>
              <a:off x="4409344" y="4604541"/>
              <a:ext cx="3370263" cy="1982922"/>
            </a:xfrm>
            <a:prstGeom prst="rect">
              <a:avLst/>
            </a:prstGeom>
          </p:spPr>
        </p:pic>
        <p:sp>
          <p:nvSpPr>
            <p:cNvPr id="29" name="TextBox 28">
              <a:extLst>
                <a:ext uri="{FF2B5EF4-FFF2-40B4-BE49-F238E27FC236}">
                  <a16:creationId xmlns:a16="http://schemas.microsoft.com/office/drawing/2014/main" id="{EC7ECA34-FB54-CC4B-8609-43FBADDB6459}"/>
                </a:ext>
              </a:extLst>
            </p:cNvPr>
            <p:cNvSpPr txBox="1"/>
            <p:nvPr/>
          </p:nvSpPr>
          <p:spPr>
            <a:xfrm>
              <a:off x="4845187" y="428196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Running Bounces</a:t>
              </a:r>
              <a:endParaRPr lang="en-US" sz="1400" dirty="0"/>
            </a:p>
          </p:txBody>
        </p:sp>
      </p:grpSp>
      <p:grpSp>
        <p:nvGrpSpPr>
          <p:cNvPr id="32" name="Group 31">
            <a:extLst>
              <a:ext uri="{FF2B5EF4-FFF2-40B4-BE49-F238E27FC236}">
                <a16:creationId xmlns:a16="http://schemas.microsoft.com/office/drawing/2014/main" id="{A04B61B5-AFB1-E148-AFA9-2C4BB73B3110}"/>
              </a:ext>
            </a:extLst>
          </p:cNvPr>
          <p:cNvGrpSpPr/>
          <p:nvPr/>
        </p:nvGrpSpPr>
        <p:grpSpPr>
          <a:xfrm>
            <a:off x="8261706" y="4281968"/>
            <a:ext cx="3370263" cy="2305495"/>
            <a:chOff x="8261706" y="4281968"/>
            <a:chExt cx="3370263" cy="2305495"/>
          </a:xfrm>
        </p:grpSpPr>
        <p:pic>
          <p:nvPicPr>
            <p:cNvPr id="26" name="Picture 25">
              <a:extLst>
                <a:ext uri="{FF2B5EF4-FFF2-40B4-BE49-F238E27FC236}">
                  <a16:creationId xmlns:a16="http://schemas.microsoft.com/office/drawing/2014/main" id="{A871D239-7F1D-0044-B930-9CD01E7BFD78}"/>
                </a:ext>
              </a:extLst>
            </p:cNvPr>
            <p:cNvPicPr>
              <a:picLocks noChangeAspect="1"/>
            </p:cNvPicPr>
            <p:nvPr/>
          </p:nvPicPr>
          <p:blipFill rotWithShape="1">
            <a:blip r:embed="rId9"/>
            <a:srcRect t="11696" b="50"/>
            <a:stretch/>
          </p:blipFill>
          <p:spPr>
            <a:xfrm>
              <a:off x="8261706" y="4604542"/>
              <a:ext cx="3370263" cy="1982921"/>
            </a:xfrm>
            <a:prstGeom prst="rect">
              <a:avLst/>
            </a:prstGeom>
          </p:spPr>
        </p:pic>
        <p:sp>
          <p:nvSpPr>
            <p:cNvPr id="27" name="TextBox 26">
              <a:extLst>
                <a:ext uri="{FF2B5EF4-FFF2-40B4-BE49-F238E27FC236}">
                  <a16:creationId xmlns:a16="http://schemas.microsoft.com/office/drawing/2014/main" id="{DEC2DCF5-F4AA-924D-95C1-63642D896D1F}"/>
                </a:ext>
              </a:extLst>
            </p:cNvPr>
            <p:cNvSpPr txBox="1"/>
            <p:nvPr/>
          </p:nvSpPr>
          <p:spPr>
            <a:xfrm>
              <a:off x="8693741" y="428196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Rebound 50s</a:t>
              </a:r>
              <a:endParaRPr lang="en-US" sz="1400" dirty="0"/>
            </a:p>
          </p:txBody>
        </p:sp>
      </p:grpSp>
    </p:spTree>
    <p:extLst>
      <p:ext uri="{BB962C8B-B14F-4D97-AF65-F5344CB8AC3E}">
        <p14:creationId xmlns:p14="http://schemas.microsoft.com/office/powerpoint/2010/main" val="1740565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20"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Correlation &lt;0.6 or -0.6 between Average Scoring and  Average Stat Categories per AFL Game</a:t>
            </a:r>
          </a:p>
        </p:txBody>
      </p:sp>
      <p:grpSp>
        <p:nvGrpSpPr>
          <p:cNvPr id="7" name="Group 6">
            <a:extLst>
              <a:ext uri="{FF2B5EF4-FFF2-40B4-BE49-F238E27FC236}">
                <a16:creationId xmlns:a16="http://schemas.microsoft.com/office/drawing/2014/main" id="{112C015A-CBFB-1342-AE26-6CFCD74F8C85}"/>
              </a:ext>
            </a:extLst>
          </p:cNvPr>
          <p:cNvGrpSpPr/>
          <p:nvPr/>
        </p:nvGrpSpPr>
        <p:grpSpPr>
          <a:xfrm>
            <a:off x="553943" y="1774094"/>
            <a:ext cx="3370263" cy="2274000"/>
            <a:chOff x="553943" y="1774094"/>
            <a:chExt cx="3370263" cy="2274000"/>
          </a:xfrm>
        </p:grpSpPr>
        <p:pic>
          <p:nvPicPr>
            <p:cNvPr id="8" name="Picture 7">
              <a:extLst>
                <a:ext uri="{FF2B5EF4-FFF2-40B4-BE49-F238E27FC236}">
                  <a16:creationId xmlns:a16="http://schemas.microsoft.com/office/drawing/2014/main" id="{1321ABEA-2D26-774C-A77F-DC2A0604BEFD}"/>
                </a:ext>
              </a:extLst>
            </p:cNvPr>
            <p:cNvPicPr>
              <a:picLocks noChangeAspect="1"/>
            </p:cNvPicPr>
            <p:nvPr/>
          </p:nvPicPr>
          <p:blipFill rotWithShape="1">
            <a:blip r:embed="rId4"/>
            <a:srcRect t="10888" b="1093"/>
            <a:stretch/>
          </p:blipFill>
          <p:spPr>
            <a:xfrm>
              <a:off x="553943" y="2070441"/>
              <a:ext cx="3370263" cy="1977653"/>
            </a:xfrm>
            <a:prstGeom prst="rect">
              <a:avLst/>
            </a:prstGeom>
          </p:spPr>
        </p:pic>
        <p:sp>
          <p:nvSpPr>
            <p:cNvPr id="9" name="TextBox 8">
              <a:extLst>
                <a:ext uri="{FF2B5EF4-FFF2-40B4-BE49-F238E27FC236}">
                  <a16:creationId xmlns:a16="http://schemas.microsoft.com/office/drawing/2014/main" id="{B7E9A0B4-91F8-B945-9B17-AAF5785B4E08}"/>
                </a:ext>
              </a:extLst>
            </p:cNvPr>
            <p:cNvSpPr txBox="1"/>
            <p:nvPr/>
          </p:nvSpPr>
          <p:spPr>
            <a:xfrm>
              <a:off x="959988" y="1774094"/>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Contested Possessions</a:t>
              </a:r>
              <a:endParaRPr lang="en-US" sz="1400" dirty="0"/>
            </a:p>
          </p:txBody>
        </p:sp>
      </p:grpSp>
      <p:grpSp>
        <p:nvGrpSpPr>
          <p:cNvPr id="12" name="Group 11">
            <a:extLst>
              <a:ext uri="{FF2B5EF4-FFF2-40B4-BE49-F238E27FC236}">
                <a16:creationId xmlns:a16="http://schemas.microsoft.com/office/drawing/2014/main" id="{4CA969A2-D23D-0444-B881-869D01A8CBA2}"/>
              </a:ext>
            </a:extLst>
          </p:cNvPr>
          <p:cNvGrpSpPr/>
          <p:nvPr/>
        </p:nvGrpSpPr>
        <p:grpSpPr>
          <a:xfrm>
            <a:off x="4407830" y="1762664"/>
            <a:ext cx="3370263" cy="2302129"/>
            <a:chOff x="4407830" y="1762664"/>
            <a:chExt cx="3370263" cy="2302129"/>
          </a:xfrm>
        </p:grpSpPr>
        <p:pic>
          <p:nvPicPr>
            <p:cNvPr id="10" name="Picture 9">
              <a:extLst>
                <a:ext uri="{FF2B5EF4-FFF2-40B4-BE49-F238E27FC236}">
                  <a16:creationId xmlns:a16="http://schemas.microsoft.com/office/drawing/2014/main" id="{92A5D0F4-43EE-034B-9860-5FFBB16DC1DA}"/>
                </a:ext>
              </a:extLst>
            </p:cNvPr>
            <p:cNvPicPr>
              <a:picLocks noChangeAspect="1"/>
            </p:cNvPicPr>
            <p:nvPr/>
          </p:nvPicPr>
          <p:blipFill rotWithShape="1">
            <a:blip r:embed="rId5"/>
            <a:srcRect t="11397" b="349"/>
            <a:stretch/>
          </p:blipFill>
          <p:spPr>
            <a:xfrm>
              <a:off x="4407830" y="2081871"/>
              <a:ext cx="3370263" cy="1982922"/>
            </a:xfrm>
            <a:prstGeom prst="rect">
              <a:avLst/>
            </a:prstGeom>
          </p:spPr>
        </p:pic>
        <p:sp>
          <p:nvSpPr>
            <p:cNvPr id="16" name="TextBox 15">
              <a:extLst>
                <a:ext uri="{FF2B5EF4-FFF2-40B4-BE49-F238E27FC236}">
                  <a16:creationId xmlns:a16="http://schemas.microsoft.com/office/drawing/2014/main" id="{043E0896-0CC5-6549-8BB6-8D7C6B9F8BFA}"/>
                </a:ext>
              </a:extLst>
            </p:cNvPr>
            <p:cNvSpPr txBox="1"/>
            <p:nvPr/>
          </p:nvSpPr>
          <p:spPr>
            <a:xfrm>
              <a:off x="4848225" y="1762664"/>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Handballs</a:t>
              </a:r>
              <a:endParaRPr lang="en-US" sz="1400" dirty="0"/>
            </a:p>
          </p:txBody>
        </p:sp>
      </p:grpSp>
      <p:grpSp>
        <p:nvGrpSpPr>
          <p:cNvPr id="13" name="Group 12">
            <a:extLst>
              <a:ext uri="{FF2B5EF4-FFF2-40B4-BE49-F238E27FC236}">
                <a16:creationId xmlns:a16="http://schemas.microsoft.com/office/drawing/2014/main" id="{247D9FA9-833E-AD44-9439-F6700AF052C9}"/>
              </a:ext>
            </a:extLst>
          </p:cNvPr>
          <p:cNvGrpSpPr/>
          <p:nvPr/>
        </p:nvGrpSpPr>
        <p:grpSpPr>
          <a:xfrm>
            <a:off x="8261716" y="1762664"/>
            <a:ext cx="3370263" cy="2302129"/>
            <a:chOff x="8261716" y="1762664"/>
            <a:chExt cx="3370263" cy="2302129"/>
          </a:xfrm>
        </p:grpSpPr>
        <p:pic>
          <p:nvPicPr>
            <p:cNvPr id="11" name="Picture 10">
              <a:extLst>
                <a:ext uri="{FF2B5EF4-FFF2-40B4-BE49-F238E27FC236}">
                  <a16:creationId xmlns:a16="http://schemas.microsoft.com/office/drawing/2014/main" id="{A4C8E4CC-2C38-0A45-B838-934D2706BDC8}"/>
                </a:ext>
              </a:extLst>
            </p:cNvPr>
            <p:cNvPicPr>
              <a:picLocks noChangeAspect="1"/>
            </p:cNvPicPr>
            <p:nvPr/>
          </p:nvPicPr>
          <p:blipFill rotWithShape="1">
            <a:blip r:embed="rId6"/>
            <a:srcRect t="11398" b="348"/>
            <a:stretch/>
          </p:blipFill>
          <p:spPr>
            <a:xfrm>
              <a:off x="8261716" y="2081871"/>
              <a:ext cx="3370263" cy="1982922"/>
            </a:xfrm>
            <a:prstGeom prst="rect">
              <a:avLst/>
            </a:prstGeom>
          </p:spPr>
        </p:pic>
        <p:sp>
          <p:nvSpPr>
            <p:cNvPr id="17" name="TextBox 16">
              <a:extLst>
                <a:ext uri="{FF2B5EF4-FFF2-40B4-BE49-F238E27FC236}">
                  <a16:creationId xmlns:a16="http://schemas.microsoft.com/office/drawing/2014/main" id="{00F54E27-77E4-8B4F-B597-F43F49DB0125}"/>
                </a:ext>
              </a:extLst>
            </p:cNvPr>
            <p:cNvSpPr txBox="1"/>
            <p:nvPr/>
          </p:nvSpPr>
          <p:spPr>
            <a:xfrm>
              <a:off x="8696779" y="1762664"/>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Disposals</a:t>
              </a:r>
              <a:endParaRPr lang="en-US" sz="1400" dirty="0"/>
            </a:p>
          </p:txBody>
        </p:sp>
      </p:grpSp>
      <p:grpSp>
        <p:nvGrpSpPr>
          <p:cNvPr id="6" name="Group 5">
            <a:extLst>
              <a:ext uri="{FF2B5EF4-FFF2-40B4-BE49-F238E27FC236}">
                <a16:creationId xmlns:a16="http://schemas.microsoft.com/office/drawing/2014/main" id="{68BCE034-1E16-0F4E-87E0-79570E0D858B}"/>
              </a:ext>
            </a:extLst>
          </p:cNvPr>
          <p:cNvGrpSpPr/>
          <p:nvPr/>
        </p:nvGrpSpPr>
        <p:grpSpPr>
          <a:xfrm>
            <a:off x="553943" y="4293398"/>
            <a:ext cx="3370263" cy="2290698"/>
            <a:chOff x="553943" y="4293398"/>
            <a:chExt cx="3370263" cy="2290698"/>
          </a:xfrm>
        </p:grpSpPr>
        <p:pic>
          <p:nvPicPr>
            <p:cNvPr id="30" name="Picture 29">
              <a:extLst>
                <a:ext uri="{FF2B5EF4-FFF2-40B4-BE49-F238E27FC236}">
                  <a16:creationId xmlns:a16="http://schemas.microsoft.com/office/drawing/2014/main" id="{ED72A2EA-278B-5946-B4A6-1F902EF0A59D}"/>
                </a:ext>
              </a:extLst>
            </p:cNvPr>
            <p:cNvPicPr>
              <a:picLocks noChangeAspect="1"/>
            </p:cNvPicPr>
            <p:nvPr/>
          </p:nvPicPr>
          <p:blipFill rotWithShape="1">
            <a:blip r:embed="rId7"/>
            <a:srcRect t="11240" b="505"/>
            <a:stretch/>
          </p:blipFill>
          <p:spPr>
            <a:xfrm>
              <a:off x="553943" y="4601175"/>
              <a:ext cx="3370263" cy="1982921"/>
            </a:xfrm>
            <a:prstGeom prst="rect">
              <a:avLst/>
            </a:prstGeom>
          </p:spPr>
        </p:pic>
        <p:sp>
          <p:nvSpPr>
            <p:cNvPr id="31" name="TextBox 30">
              <a:extLst>
                <a:ext uri="{FF2B5EF4-FFF2-40B4-BE49-F238E27FC236}">
                  <a16:creationId xmlns:a16="http://schemas.microsoft.com/office/drawing/2014/main" id="{232757CE-C261-7D49-9F5F-22ED5869D477}"/>
                </a:ext>
              </a:extLst>
            </p:cNvPr>
            <p:cNvSpPr txBox="1"/>
            <p:nvPr/>
          </p:nvSpPr>
          <p:spPr>
            <a:xfrm>
              <a:off x="956950" y="429339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Contested Marks</a:t>
              </a:r>
              <a:endParaRPr lang="en-US" sz="1400" dirty="0"/>
            </a:p>
          </p:txBody>
        </p:sp>
      </p:grpSp>
      <p:grpSp>
        <p:nvGrpSpPr>
          <p:cNvPr id="4" name="Group 3">
            <a:extLst>
              <a:ext uri="{FF2B5EF4-FFF2-40B4-BE49-F238E27FC236}">
                <a16:creationId xmlns:a16="http://schemas.microsoft.com/office/drawing/2014/main" id="{D3A8D4B4-9B79-AE4B-8EC9-B536AF9E2B87}"/>
              </a:ext>
            </a:extLst>
          </p:cNvPr>
          <p:cNvGrpSpPr/>
          <p:nvPr/>
        </p:nvGrpSpPr>
        <p:grpSpPr>
          <a:xfrm>
            <a:off x="4407829" y="4281968"/>
            <a:ext cx="3370263" cy="2302129"/>
            <a:chOff x="4407829" y="4281968"/>
            <a:chExt cx="3370263" cy="2302129"/>
          </a:xfrm>
        </p:grpSpPr>
        <p:pic>
          <p:nvPicPr>
            <p:cNvPr id="28" name="Picture 27">
              <a:extLst>
                <a:ext uri="{FF2B5EF4-FFF2-40B4-BE49-F238E27FC236}">
                  <a16:creationId xmlns:a16="http://schemas.microsoft.com/office/drawing/2014/main" id="{9AD5D786-CFBC-9E4C-97A7-5E92CFCCB9FE}"/>
                </a:ext>
              </a:extLst>
            </p:cNvPr>
            <p:cNvPicPr>
              <a:picLocks noChangeAspect="1"/>
            </p:cNvPicPr>
            <p:nvPr/>
          </p:nvPicPr>
          <p:blipFill rotWithShape="1">
            <a:blip r:embed="rId8"/>
            <a:srcRect t="11241" b="504"/>
            <a:stretch/>
          </p:blipFill>
          <p:spPr>
            <a:xfrm>
              <a:off x="4407829" y="4601175"/>
              <a:ext cx="3370263" cy="1982922"/>
            </a:xfrm>
            <a:prstGeom prst="rect">
              <a:avLst/>
            </a:prstGeom>
          </p:spPr>
        </p:pic>
        <p:sp>
          <p:nvSpPr>
            <p:cNvPr id="29" name="TextBox 28">
              <a:extLst>
                <a:ext uri="{FF2B5EF4-FFF2-40B4-BE49-F238E27FC236}">
                  <a16:creationId xmlns:a16="http://schemas.microsoft.com/office/drawing/2014/main" id="{EC7ECA34-FB54-CC4B-8609-43FBADDB6459}"/>
                </a:ext>
              </a:extLst>
            </p:cNvPr>
            <p:cNvSpPr txBox="1"/>
            <p:nvPr/>
          </p:nvSpPr>
          <p:spPr>
            <a:xfrm>
              <a:off x="4845187" y="428196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Entries Inside 50</a:t>
              </a:r>
              <a:endParaRPr lang="en-US" sz="1400" dirty="0"/>
            </a:p>
          </p:txBody>
        </p:sp>
      </p:grpSp>
      <p:grpSp>
        <p:nvGrpSpPr>
          <p:cNvPr id="3" name="Group 2">
            <a:extLst>
              <a:ext uri="{FF2B5EF4-FFF2-40B4-BE49-F238E27FC236}">
                <a16:creationId xmlns:a16="http://schemas.microsoft.com/office/drawing/2014/main" id="{A7840775-B744-1D4D-9584-A231B6C69691}"/>
              </a:ext>
            </a:extLst>
          </p:cNvPr>
          <p:cNvGrpSpPr/>
          <p:nvPr/>
        </p:nvGrpSpPr>
        <p:grpSpPr>
          <a:xfrm>
            <a:off x="8261715" y="4281968"/>
            <a:ext cx="3370263" cy="2302129"/>
            <a:chOff x="8261715" y="4281968"/>
            <a:chExt cx="3370263" cy="2302129"/>
          </a:xfrm>
        </p:grpSpPr>
        <p:pic>
          <p:nvPicPr>
            <p:cNvPr id="26" name="Picture 25">
              <a:extLst>
                <a:ext uri="{FF2B5EF4-FFF2-40B4-BE49-F238E27FC236}">
                  <a16:creationId xmlns:a16="http://schemas.microsoft.com/office/drawing/2014/main" id="{A871D239-7F1D-0044-B930-9CD01E7BFD78}"/>
                </a:ext>
              </a:extLst>
            </p:cNvPr>
            <p:cNvPicPr>
              <a:picLocks noChangeAspect="1"/>
            </p:cNvPicPr>
            <p:nvPr/>
          </p:nvPicPr>
          <p:blipFill rotWithShape="1">
            <a:blip r:embed="rId9"/>
            <a:srcRect t="11241" b="504"/>
            <a:stretch/>
          </p:blipFill>
          <p:spPr>
            <a:xfrm>
              <a:off x="8261715" y="4601175"/>
              <a:ext cx="3370263" cy="1982922"/>
            </a:xfrm>
            <a:prstGeom prst="rect">
              <a:avLst/>
            </a:prstGeom>
          </p:spPr>
        </p:pic>
        <p:sp>
          <p:nvSpPr>
            <p:cNvPr id="27" name="TextBox 26">
              <a:extLst>
                <a:ext uri="{FF2B5EF4-FFF2-40B4-BE49-F238E27FC236}">
                  <a16:creationId xmlns:a16="http://schemas.microsoft.com/office/drawing/2014/main" id="{DEC2DCF5-F4AA-924D-95C1-63642D896D1F}"/>
                </a:ext>
              </a:extLst>
            </p:cNvPr>
            <p:cNvSpPr txBox="1"/>
            <p:nvPr/>
          </p:nvSpPr>
          <p:spPr>
            <a:xfrm>
              <a:off x="8693741" y="4281968"/>
              <a:ext cx="2617470" cy="307777"/>
            </a:xfrm>
            <a:prstGeom prst="rect">
              <a:avLst/>
            </a:prstGeom>
            <a:noFill/>
          </p:spPr>
          <p:txBody>
            <a:bodyPr wrap="square" lIns="90000" rtlCol="0">
              <a:spAutoFit/>
            </a:bodyPr>
            <a:lstStyle/>
            <a:p>
              <a:pPr algn="ctr"/>
              <a:r>
                <a:rPr lang="en-US" sz="1400" b="1" dirty="0">
                  <a:latin typeface="Franklin Gothic Demi Cond" panose="020B0603020102020204" pitchFamily="34" charset="0"/>
                </a:rPr>
                <a:t>Overall Marks</a:t>
              </a:r>
              <a:endParaRPr lang="en-US" sz="1400" dirty="0"/>
            </a:p>
          </p:txBody>
        </p:sp>
      </p:grpSp>
    </p:spTree>
    <p:extLst>
      <p:ext uri="{BB962C8B-B14F-4D97-AF65-F5344CB8AC3E}">
        <p14:creationId xmlns:p14="http://schemas.microsoft.com/office/powerpoint/2010/main" val="283171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17197"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WHAT DOES THIS DATA SAY ABOUT WHY THE SCORING HAS BEEN ON A DECLINE?</a:t>
            </a:r>
          </a:p>
        </p:txBody>
      </p:sp>
      <p:sp>
        <p:nvSpPr>
          <p:cNvPr id="9" name="Rectangle 8">
            <a:extLst>
              <a:ext uri="{FF2B5EF4-FFF2-40B4-BE49-F238E27FC236}">
                <a16:creationId xmlns:a16="http://schemas.microsoft.com/office/drawing/2014/main" id="{931C7676-6E60-0342-B633-821D702CD20B}"/>
              </a:ext>
            </a:extLst>
          </p:cNvPr>
          <p:cNvSpPr/>
          <p:nvPr/>
        </p:nvSpPr>
        <p:spPr>
          <a:xfrm>
            <a:off x="5476491" y="2047400"/>
            <a:ext cx="6410709" cy="42633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843362" y="2405298"/>
            <a:ext cx="5870438" cy="4263389"/>
          </a:xfrm>
        </p:spPr>
        <p:txBody>
          <a:bodyPr anchor="t">
            <a:normAutofit/>
          </a:bodyPr>
          <a:lstStyle/>
          <a:p>
            <a:pPr>
              <a:buFontTx/>
              <a:buChar char="-"/>
            </a:pPr>
            <a:r>
              <a:rPr lang="en-US" sz="2700" dirty="0">
                <a:solidFill>
                  <a:schemeClr val="bg1"/>
                </a:solidFill>
                <a:latin typeface="Franklin Gothic Medium Cond" panose="020B0606030402020204" pitchFamily="34" charset="0"/>
              </a:rPr>
              <a:t>Marks inside 50 have heavily decreased since 2000 </a:t>
            </a:r>
          </a:p>
          <a:p>
            <a:pPr>
              <a:buFontTx/>
              <a:buChar char="-"/>
            </a:pPr>
            <a:endParaRPr lang="en-US" sz="2700" dirty="0">
              <a:solidFill>
                <a:schemeClr val="bg1"/>
              </a:solidFill>
              <a:latin typeface="Franklin Gothic Medium Cond" panose="020B0606030402020204" pitchFamily="34" charset="0"/>
            </a:endParaRPr>
          </a:p>
          <a:p>
            <a:pPr>
              <a:buFontTx/>
              <a:buChar char="-"/>
            </a:pPr>
            <a:r>
              <a:rPr lang="en-US" sz="2700" dirty="0">
                <a:solidFill>
                  <a:srgbClr val="FF0000"/>
                </a:solidFill>
                <a:latin typeface="Franklin Gothic Medium Cond" panose="020B0606030402020204" pitchFamily="34" charset="0"/>
              </a:rPr>
              <a:t>This stat is a key statistic to why scores has have been trending down</a:t>
            </a:r>
          </a:p>
          <a:p>
            <a:pPr>
              <a:buFontTx/>
              <a:buChar char="-"/>
            </a:pPr>
            <a:endParaRPr lang="en-US" sz="2700" dirty="0">
              <a:solidFill>
                <a:schemeClr val="bg1"/>
              </a:solidFill>
              <a:latin typeface="Franklin Gothic Medium Cond" panose="020B0606030402020204" pitchFamily="34" charset="0"/>
            </a:endParaRPr>
          </a:p>
          <a:p>
            <a:pPr>
              <a:buFontTx/>
              <a:buChar char="-"/>
            </a:pPr>
            <a:r>
              <a:rPr lang="en-US" sz="2700" dirty="0">
                <a:solidFill>
                  <a:schemeClr val="bg1"/>
                </a:solidFill>
                <a:latin typeface="Franklin Gothic Medium Cond" panose="020B0606030402020204" pitchFamily="34" charset="0"/>
              </a:rPr>
              <a:t>This is because it is a guaranteed scoring shot at goal</a:t>
            </a:r>
          </a:p>
          <a:p>
            <a:pPr>
              <a:buFontTx/>
              <a:buChar char="-"/>
            </a:pPr>
            <a:endParaRPr lang="en-US" sz="3200" dirty="0">
              <a:latin typeface="Franklin Gothic Medium Cond" panose="020B0606030402020204" pitchFamily="34" charset="0"/>
            </a:endParaRPr>
          </a:p>
        </p:txBody>
      </p:sp>
      <p:grpSp>
        <p:nvGrpSpPr>
          <p:cNvPr id="11" name="Group 10">
            <a:extLst>
              <a:ext uri="{FF2B5EF4-FFF2-40B4-BE49-F238E27FC236}">
                <a16:creationId xmlns:a16="http://schemas.microsoft.com/office/drawing/2014/main" id="{88FC57D7-E79B-5444-B886-33ABEF44C849}"/>
              </a:ext>
            </a:extLst>
          </p:cNvPr>
          <p:cNvGrpSpPr/>
          <p:nvPr/>
        </p:nvGrpSpPr>
        <p:grpSpPr>
          <a:xfrm>
            <a:off x="302780" y="2531671"/>
            <a:ext cx="4871959" cy="3294848"/>
            <a:chOff x="377272" y="1892681"/>
            <a:chExt cx="3370263" cy="2279269"/>
          </a:xfrm>
        </p:grpSpPr>
        <p:pic>
          <p:nvPicPr>
            <p:cNvPr id="12" name="Picture 11">
              <a:extLst>
                <a:ext uri="{FF2B5EF4-FFF2-40B4-BE49-F238E27FC236}">
                  <a16:creationId xmlns:a16="http://schemas.microsoft.com/office/drawing/2014/main" id="{09F556D6-160D-AE4C-ACA2-E5DCA75442AC}"/>
                </a:ext>
              </a:extLst>
            </p:cNvPr>
            <p:cNvPicPr>
              <a:picLocks noChangeAspect="1"/>
            </p:cNvPicPr>
            <p:nvPr/>
          </p:nvPicPr>
          <p:blipFill rotWithShape="1">
            <a:blip r:embed="rId4"/>
            <a:srcRect t="11223" b="523"/>
            <a:stretch/>
          </p:blipFill>
          <p:spPr>
            <a:xfrm>
              <a:off x="377272" y="2189028"/>
              <a:ext cx="3370263" cy="1982922"/>
            </a:xfrm>
            <a:prstGeom prst="rect">
              <a:avLst/>
            </a:prstGeom>
          </p:spPr>
        </p:pic>
        <p:sp>
          <p:nvSpPr>
            <p:cNvPr id="13" name="TextBox 12">
              <a:extLst>
                <a:ext uri="{FF2B5EF4-FFF2-40B4-BE49-F238E27FC236}">
                  <a16:creationId xmlns:a16="http://schemas.microsoft.com/office/drawing/2014/main" id="{C60B0C4A-3C2F-4B4C-B169-04A48ECCFA72}"/>
                </a:ext>
              </a:extLst>
            </p:cNvPr>
            <p:cNvSpPr txBox="1"/>
            <p:nvPr/>
          </p:nvSpPr>
          <p:spPr>
            <a:xfrm>
              <a:off x="780278" y="1892681"/>
              <a:ext cx="2617470" cy="255492"/>
            </a:xfrm>
            <a:prstGeom prst="rect">
              <a:avLst/>
            </a:prstGeom>
            <a:noFill/>
          </p:spPr>
          <p:txBody>
            <a:bodyPr wrap="square" lIns="90000" rtlCol="0">
              <a:spAutoFit/>
            </a:bodyPr>
            <a:lstStyle/>
            <a:p>
              <a:pPr algn="ctr"/>
              <a:r>
                <a:rPr lang="en-US" b="1" dirty="0">
                  <a:latin typeface="Franklin Gothic Demi Cond" panose="020B0603020102020204" pitchFamily="34" charset="0"/>
                </a:rPr>
                <a:t>Marks Inside 50</a:t>
              </a:r>
              <a:endParaRPr lang="en-US" dirty="0"/>
            </a:p>
          </p:txBody>
        </p:sp>
      </p:grpSp>
    </p:spTree>
    <p:extLst>
      <p:ext uri="{BB962C8B-B14F-4D97-AF65-F5344CB8AC3E}">
        <p14:creationId xmlns:p14="http://schemas.microsoft.com/office/powerpoint/2010/main" val="144751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000" b="1" dirty="0">
                <a:solidFill>
                  <a:schemeClr val="bg1"/>
                </a:solidFill>
                <a:latin typeface="Franklin Gothic Demi Cond" panose="020B0603020102020204" pitchFamily="34" charset="0"/>
              </a:rPr>
              <a:t>WHAT DOES THIS DATA SAY ABOUT WHY THE SCORING HAS BEEN ON A DECLINE</a:t>
            </a:r>
            <a:endParaRPr lang="en-US" sz="4200" b="1" dirty="0">
              <a:solidFill>
                <a:schemeClr val="bg1"/>
              </a:solidFill>
              <a:latin typeface="Franklin Gothic Demi Cond" panose="020B0603020102020204" pitchFamily="34" charset="0"/>
            </a:endParaRP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729049" y="2133897"/>
            <a:ext cx="10941611" cy="4263389"/>
          </a:xfrm>
        </p:spPr>
        <p:txBody>
          <a:bodyPr anchor="t">
            <a:normAutofit/>
          </a:bodyPr>
          <a:lstStyle/>
          <a:p>
            <a:pPr>
              <a:buFontTx/>
              <a:buChar char="-"/>
            </a:pPr>
            <a:r>
              <a:rPr lang="en-US" sz="2700" dirty="0">
                <a:latin typeface="Franklin Gothic Medium Cond" panose="020B0606030402020204" pitchFamily="34" charset="0"/>
              </a:rPr>
              <a:t>Tackles and Clangers have increased but are highly correlated to lower scoring</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Running Bounces have heavily decreased and less bounces are correlated to lower scoring</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Kicks, Contested Possessions and Rebound 50s are up which is correlated to lower scoring</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Inside 50 Entries and Marks seem to have no correlation to lower scoring</a:t>
            </a:r>
          </a:p>
          <a:p>
            <a:pPr>
              <a:buFontTx/>
              <a:buChar char="-"/>
            </a:pPr>
            <a:endParaRPr lang="en-US" sz="3200" dirty="0">
              <a:latin typeface="Franklin Gothic Medium Cond" panose="020B0606030402020204" pitchFamily="34" charset="0"/>
            </a:endParaRPr>
          </a:p>
        </p:txBody>
      </p:sp>
    </p:spTree>
    <p:extLst>
      <p:ext uri="{BB962C8B-B14F-4D97-AF65-F5344CB8AC3E}">
        <p14:creationId xmlns:p14="http://schemas.microsoft.com/office/powerpoint/2010/main" val="396920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CONCLUSION</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715771" y="1500188"/>
            <a:ext cx="5870438" cy="4810602"/>
          </a:xfrm>
        </p:spPr>
        <p:txBody>
          <a:bodyPr anchor="t">
            <a:normAutofit lnSpcReduction="10000"/>
          </a:bodyPr>
          <a:lstStyle/>
          <a:p>
            <a:pPr marL="0" indent="0">
              <a:buNone/>
            </a:pPr>
            <a:endParaRPr lang="en-US" sz="2400" dirty="0">
              <a:latin typeface="Franklin Gothic Medium Cond" panose="020B0606030402020204" pitchFamily="34" charset="0"/>
            </a:endParaRPr>
          </a:p>
          <a:p>
            <a:pPr>
              <a:buFontTx/>
              <a:buChar char="-"/>
            </a:pPr>
            <a:r>
              <a:rPr lang="en-US" sz="2400" dirty="0">
                <a:latin typeface="Franklin Gothic Medium Cond" panose="020B0606030402020204" pitchFamily="34" charset="0"/>
              </a:rPr>
              <a:t>The tactics of the game have changed over the last two decades with an emphasis on guarding and closing down space around the ground and defensive 50. As seen by less Marks Inside 50 and less running bounces</a:t>
            </a:r>
          </a:p>
          <a:p>
            <a:pPr>
              <a:buFontTx/>
              <a:buChar char="-"/>
            </a:pPr>
            <a:endParaRPr lang="en-US" sz="2400" dirty="0">
              <a:latin typeface="Franklin Gothic Medium Cond" panose="020B0606030402020204" pitchFamily="34" charset="0"/>
            </a:endParaRPr>
          </a:p>
          <a:p>
            <a:pPr>
              <a:buFontTx/>
              <a:buChar char="-"/>
            </a:pPr>
            <a:r>
              <a:rPr lang="en-US" sz="2400" dirty="0">
                <a:latin typeface="Franklin Gothic Medium Cond" panose="020B0606030402020204" pitchFamily="34" charset="0"/>
              </a:rPr>
              <a:t>More Pressure around Contests in the back half has seen tackles increase and in turn Clangers have increased.</a:t>
            </a:r>
          </a:p>
          <a:p>
            <a:pPr>
              <a:buFontTx/>
              <a:buChar char="-"/>
            </a:pPr>
            <a:endParaRPr lang="en-US" sz="2700" dirty="0">
              <a:latin typeface="Franklin Gothic Medium Cond" panose="020B0606030402020204" pitchFamily="34" charset="0"/>
            </a:endParaRPr>
          </a:p>
          <a:p>
            <a:pPr>
              <a:buFontTx/>
              <a:buChar char="-"/>
            </a:pPr>
            <a:r>
              <a:rPr lang="en-US" sz="2400" dirty="0">
                <a:latin typeface="Franklin Gothic Medium Cond" panose="020B0606030402020204" pitchFamily="34" charset="0"/>
              </a:rPr>
              <a:t>All these factors have resulted in lower  overall scoring trends</a:t>
            </a:r>
          </a:p>
          <a:p>
            <a:pPr>
              <a:buFontTx/>
              <a:buChar char="-"/>
            </a:pPr>
            <a:endParaRPr lang="en-US" sz="2700" dirty="0">
              <a:latin typeface="Franklin Gothic Medium Cond" panose="020B0606030402020204" pitchFamily="34" charset="0"/>
            </a:endParaRPr>
          </a:p>
          <a:p>
            <a:pPr>
              <a:buFontTx/>
              <a:buChar char="-"/>
            </a:pPr>
            <a:endParaRPr lang="en-US" sz="3200" dirty="0">
              <a:latin typeface="Franklin Gothic Medium Cond" panose="020B0606030402020204" pitchFamily="34" charset="0"/>
            </a:endParaRPr>
          </a:p>
        </p:txBody>
      </p:sp>
      <p:grpSp>
        <p:nvGrpSpPr>
          <p:cNvPr id="4" name="Group 3">
            <a:extLst>
              <a:ext uri="{FF2B5EF4-FFF2-40B4-BE49-F238E27FC236}">
                <a16:creationId xmlns:a16="http://schemas.microsoft.com/office/drawing/2014/main" id="{4A398924-1D01-9844-8FC8-E3BA18D1F0F9}"/>
              </a:ext>
            </a:extLst>
          </p:cNvPr>
          <p:cNvGrpSpPr/>
          <p:nvPr/>
        </p:nvGrpSpPr>
        <p:grpSpPr>
          <a:xfrm>
            <a:off x="734370" y="1820238"/>
            <a:ext cx="4585133" cy="4490551"/>
            <a:chOff x="734370" y="1820238"/>
            <a:chExt cx="4585133" cy="4490551"/>
          </a:xfrm>
        </p:grpSpPr>
        <p:sp>
          <p:nvSpPr>
            <p:cNvPr id="9" name="Rectangle 8">
              <a:extLst>
                <a:ext uri="{FF2B5EF4-FFF2-40B4-BE49-F238E27FC236}">
                  <a16:creationId xmlns:a16="http://schemas.microsoft.com/office/drawing/2014/main" id="{931C7676-6E60-0342-B633-821D702CD20B}"/>
                </a:ext>
              </a:extLst>
            </p:cNvPr>
            <p:cNvSpPr/>
            <p:nvPr/>
          </p:nvSpPr>
          <p:spPr>
            <a:xfrm>
              <a:off x="734370" y="2047399"/>
              <a:ext cx="4585133" cy="42633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2">
              <a:extLst>
                <a:ext uri="{FF2B5EF4-FFF2-40B4-BE49-F238E27FC236}">
                  <a16:creationId xmlns:a16="http://schemas.microsoft.com/office/drawing/2014/main" id="{06DFBB7C-7AA7-C543-85CC-F01A3D812B9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4444" b="42222" l="67813" r="90938">
                          <a14:foregroundMark x1="73229" y1="38472" x2="78125" y2="33333"/>
                          <a14:foregroundMark x1="78125" y1="33333" x2="84063" y2="34861"/>
                          <a14:foregroundMark x1="84063" y1="34861" x2="84271" y2="36667"/>
                          <a14:foregroundMark x1="84896" y1="36806" x2="84792" y2="35417"/>
                          <a14:foregroundMark x1="84583" y1="34306" x2="78958" y2="32361"/>
                          <a14:foregroundMark x1="78958" y1="32361" x2="73646" y2="34861"/>
                          <a14:foregroundMark x1="73646" y1="34861" x2="72083" y2="36389"/>
                          <a14:foregroundMark x1="71667" y1="36111" x2="77292" y2="32361"/>
                          <a14:foregroundMark x1="77292" y1="32361" x2="80938" y2="33472"/>
                          <a14:foregroundMark x1="76979" y1="42222" x2="78958" y2="41944"/>
                          <a14:foregroundMark x1="71146" y1="37639" x2="72604" y2="35556"/>
                          <a14:foregroundMark x1="85208" y1="37778" x2="85521" y2="36528"/>
                        </a14:backgroundRemoval>
                      </a14:imgEffect>
                    </a14:imgLayer>
                  </a14:imgProps>
                </a:ext>
                <a:ext uri="{28A0092B-C50C-407E-A947-70E740481C1C}">
                  <a14:useLocalDpi xmlns:a14="http://schemas.microsoft.com/office/drawing/2010/main" val="0"/>
                </a:ext>
              </a:extLst>
            </a:blip>
            <a:srcRect l="64954" r="6127" b="54680"/>
            <a:stretch/>
          </p:blipFill>
          <p:spPr bwMode="auto">
            <a:xfrm>
              <a:off x="1215089" y="1820238"/>
              <a:ext cx="3623693" cy="42633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78447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DOES PLAYING AT A HOME VENUE INFLUENCE UMPIRES?</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26150" y="1911042"/>
            <a:ext cx="11176566" cy="4263389"/>
          </a:xfrm>
        </p:spPr>
        <p:txBody>
          <a:bodyPr anchor="t">
            <a:normAutofit/>
          </a:bodyPr>
          <a:lstStyle/>
          <a:p>
            <a:pPr>
              <a:buFontTx/>
              <a:buChar char="-"/>
            </a:pPr>
            <a:r>
              <a:rPr lang="en-US" sz="2700" dirty="0">
                <a:latin typeface="Franklin Gothic Medium Cond" panose="020B0606030402020204" pitchFamily="34" charset="0"/>
              </a:rPr>
              <a:t>Do home team players receive more Brownlow votes?</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Do home teams get more free kicks than their visiting opponents?</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How do teams perform in front of their home fans. Better or worse?</a:t>
            </a:r>
          </a:p>
          <a:p>
            <a:pPr>
              <a:buFontTx/>
              <a:buChar char="-"/>
            </a:pPr>
            <a:endParaRPr lang="en-US" sz="2700" dirty="0">
              <a:latin typeface="Franklin Gothic Medium Cond" panose="020B0606030402020204" pitchFamily="34" charset="0"/>
            </a:endParaRPr>
          </a:p>
          <a:p>
            <a:pPr>
              <a:buFontTx/>
              <a:buChar char="-"/>
            </a:pPr>
            <a:endParaRPr lang="en-US" sz="2700" dirty="0">
              <a:latin typeface="Franklin Gothic Medium Cond" panose="020B0606030402020204" pitchFamily="34" charset="0"/>
            </a:endParaRPr>
          </a:p>
          <a:p>
            <a:pPr>
              <a:buFontTx/>
              <a:buChar char="-"/>
            </a:pPr>
            <a:endParaRPr lang="en-US" sz="2700" dirty="0">
              <a:latin typeface="Franklin Gothic Medium Cond" panose="020B0606030402020204" pitchFamily="34" charset="0"/>
            </a:endParaRPr>
          </a:p>
          <a:p>
            <a:pPr>
              <a:buFontTx/>
              <a:buChar char="-"/>
            </a:pPr>
            <a:endParaRPr lang="en-US" sz="3200" dirty="0">
              <a:latin typeface="Franklin Gothic Medium Cond" panose="020B0606030402020204" pitchFamily="34" charset="0"/>
            </a:endParaRPr>
          </a:p>
        </p:txBody>
      </p:sp>
    </p:spTree>
    <p:extLst>
      <p:ext uri="{BB962C8B-B14F-4D97-AF65-F5344CB8AC3E}">
        <p14:creationId xmlns:p14="http://schemas.microsoft.com/office/powerpoint/2010/main" val="98967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BROWNLOW VOTES</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26150" y="1911042"/>
            <a:ext cx="11176566" cy="4263389"/>
          </a:xfrm>
        </p:spPr>
        <p:txBody>
          <a:bodyPr anchor="t">
            <a:normAutofit/>
          </a:bodyPr>
          <a:lstStyle/>
          <a:p>
            <a:pPr>
              <a:buFontTx/>
              <a:buChar char="-"/>
            </a:pPr>
            <a:r>
              <a:rPr lang="en-US" sz="2700" dirty="0">
                <a:latin typeface="Franklin Gothic Medium Cond" panose="020B0606030402020204" pitchFamily="34" charset="0"/>
              </a:rPr>
              <a:t>Umpires vote on the Best on Ground (BOG) for each home and away game according to the following:</a:t>
            </a:r>
          </a:p>
          <a:p>
            <a:pPr>
              <a:buFontTx/>
              <a:buChar char="-"/>
            </a:pPr>
            <a:r>
              <a:rPr lang="en-US" sz="2700" dirty="0">
                <a:latin typeface="Franklin Gothic Medium Cond" panose="020B0606030402020204" pitchFamily="34" charset="0"/>
              </a:rPr>
              <a:t>The central field umpires gather together after the game to vote accordingly:</a:t>
            </a:r>
          </a:p>
          <a:p>
            <a:pPr lvl="1">
              <a:buFontTx/>
              <a:buChar char="-"/>
            </a:pPr>
            <a:r>
              <a:rPr lang="en-US" sz="2300" dirty="0">
                <a:latin typeface="Franklin Gothic Medium Cond" panose="020B0606030402020204" pitchFamily="34" charset="0"/>
              </a:rPr>
              <a:t>Best player gets 3 votes, </a:t>
            </a:r>
          </a:p>
          <a:p>
            <a:pPr lvl="1">
              <a:buFontTx/>
              <a:buChar char="-"/>
            </a:pPr>
            <a:r>
              <a:rPr lang="en-US" sz="2300" dirty="0">
                <a:latin typeface="Franklin Gothic Medium Cond" panose="020B0606030402020204" pitchFamily="34" charset="0"/>
              </a:rPr>
              <a:t>Second best gets 2 votes and </a:t>
            </a:r>
          </a:p>
          <a:p>
            <a:pPr lvl="1">
              <a:buFontTx/>
              <a:buChar char="-"/>
            </a:pPr>
            <a:r>
              <a:rPr lang="en-US" sz="2300" dirty="0">
                <a:latin typeface="Franklin Gothic Medium Cond" panose="020B0606030402020204" pitchFamily="34" charset="0"/>
              </a:rPr>
              <a:t>Third best gets 1 vote</a:t>
            </a:r>
          </a:p>
          <a:p>
            <a:pPr>
              <a:buFontTx/>
              <a:buChar char="-"/>
            </a:pPr>
            <a:r>
              <a:rPr lang="en-US" sz="2700" dirty="0">
                <a:latin typeface="Franklin Gothic Medium Cond" panose="020B0606030402020204" pitchFamily="34" charset="0"/>
              </a:rPr>
              <a:t>This is done only during home and away matches culminating on the Monday  before the Grand Final on Brownlow night when the votes are tabulated, and the winner is announced as Fairest and Best play for the whole home and away season. </a:t>
            </a:r>
          </a:p>
          <a:p>
            <a:pPr>
              <a:buFontTx/>
              <a:buChar char="-"/>
            </a:pPr>
            <a:r>
              <a:rPr lang="en-US" sz="2700" dirty="0">
                <a:latin typeface="Franklin Gothic Medium Cond" panose="020B0606030402020204" pitchFamily="34" charset="0"/>
              </a:rPr>
              <a:t>Votes for players who miss 1 or more games due to foul play are considered ineligible</a:t>
            </a:r>
          </a:p>
          <a:p>
            <a:pPr>
              <a:buFontTx/>
              <a:buChar char="-"/>
            </a:pPr>
            <a:endParaRPr lang="en-US" sz="2700" dirty="0">
              <a:latin typeface="Franklin Gothic Medium Cond" panose="020B0606030402020204" pitchFamily="34" charset="0"/>
            </a:endParaRPr>
          </a:p>
          <a:p>
            <a:pPr>
              <a:buFontTx/>
              <a:buChar char="-"/>
            </a:pPr>
            <a:endParaRPr lang="en-US" sz="2700" dirty="0">
              <a:latin typeface="Franklin Gothic Medium Cond" panose="020B0606030402020204" pitchFamily="34" charset="0"/>
            </a:endParaRPr>
          </a:p>
          <a:p>
            <a:pPr>
              <a:buFontTx/>
              <a:buChar char="-"/>
            </a:pPr>
            <a:endParaRPr lang="en-US" sz="2700" dirty="0">
              <a:latin typeface="Franklin Gothic Medium Cond" panose="020B0606030402020204" pitchFamily="34" charset="0"/>
            </a:endParaRPr>
          </a:p>
          <a:p>
            <a:pPr>
              <a:buFontTx/>
              <a:buChar char="-"/>
            </a:pPr>
            <a:endParaRPr lang="en-US" sz="3200" dirty="0">
              <a:latin typeface="Franklin Gothic Medium Cond" panose="020B0606030402020204" pitchFamily="34" charset="0"/>
            </a:endParaRPr>
          </a:p>
        </p:txBody>
      </p:sp>
    </p:spTree>
    <p:extLst>
      <p:ext uri="{BB962C8B-B14F-4D97-AF65-F5344CB8AC3E}">
        <p14:creationId xmlns:p14="http://schemas.microsoft.com/office/powerpoint/2010/main" val="1182687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BROWNLOW VOTES</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26150" y="1911042"/>
            <a:ext cx="11176566" cy="4263389"/>
          </a:xfrm>
        </p:spPr>
        <p:txBody>
          <a:bodyPr anchor="t">
            <a:normAutofit/>
          </a:bodyPr>
          <a:lstStyle/>
          <a:p>
            <a:pPr>
              <a:buFontTx/>
              <a:buChar char="-"/>
            </a:pPr>
            <a:r>
              <a:rPr lang="en-US" sz="2700" dirty="0">
                <a:latin typeface="Franklin Gothic Medium Cond" panose="020B0606030402020204" pitchFamily="34" charset="0"/>
              </a:rPr>
              <a:t>Analysis was completed across 3 seasons 2017, 2018 and 2019. </a:t>
            </a:r>
          </a:p>
          <a:p>
            <a:pPr>
              <a:buFontTx/>
              <a:buChar char="-"/>
            </a:pPr>
            <a:r>
              <a:rPr lang="en-US" sz="2700" dirty="0">
                <a:latin typeface="Franklin Gothic Medium Cond" panose="020B0606030402020204" pitchFamily="34" charset="0"/>
              </a:rPr>
              <a:t>As mentioned previously seasons 2020 and 2021 were not included as they were seasons that were affected by </a:t>
            </a:r>
            <a:r>
              <a:rPr lang="en-US" sz="2700" dirty="0" err="1">
                <a:latin typeface="Franklin Gothic Medium Cond" panose="020B0606030402020204" pitchFamily="34" charset="0"/>
              </a:rPr>
              <a:t>CoViD</a:t>
            </a:r>
            <a:r>
              <a:rPr lang="en-US" sz="2700" dirty="0">
                <a:latin typeface="Franklin Gothic Medium Cond" panose="020B0606030402020204" pitchFamily="34" charset="0"/>
              </a:rPr>
              <a:t> hubs. </a:t>
            </a:r>
          </a:p>
          <a:p>
            <a:pPr>
              <a:buFontTx/>
              <a:buChar char="-"/>
            </a:pPr>
            <a:endParaRPr lang="en-US" sz="2700" dirty="0">
              <a:latin typeface="Franklin Gothic Medium Cond" panose="020B0606030402020204" pitchFamily="34" charset="0"/>
            </a:endParaRPr>
          </a:p>
          <a:p>
            <a:pPr>
              <a:buFontTx/>
              <a:buChar char="-"/>
            </a:pPr>
            <a:endParaRPr lang="en-US" sz="3200" dirty="0">
              <a:latin typeface="Franklin Gothic Medium Cond" panose="020B0606030402020204" pitchFamily="34" charset="0"/>
            </a:endParaRPr>
          </a:p>
        </p:txBody>
      </p:sp>
    </p:spTree>
    <p:extLst>
      <p:ext uri="{BB962C8B-B14F-4D97-AF65-F5344CB8AC3E}">
        <p14:creationId xmlns:p14="http://schemas.microsoft.com/office/powerpoint/2010/main" val="279497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3028"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r>
              <a:rPr lang="en-US" sz="4200" b="1" dirty="0">
                <a:solidFill>
                  <a:schemeClr val="bg1"/>
                </a:solidFill>
                <a:latin typeface="Franklin Gothic Demi Cond" panose="020B0603020102020204" pitchFamily="34" charset="0"/>
              </a:rPr>
              <a:t>PROJECT AIM</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896122" y="1877041"/>
            <a:ext cx="10393680" cy="3433031"/>
          </a:xfrm>
        </p:spPr>
        <p:txBody>
          <a:bodyPr anchor="t">
            <a:normAutofit/>
          </a:bodyPr>
          <a:lstStyle/>
          <a:p>
            <a:pPr>
              <a:buFontTx/>
              <a:buChar char="-"/>
            </a:pPr>
            <a:r>
              <a:rPr lang="en-US" sz="3200" dirty="0">
                <a:latin typeface="Franklin Gothic Medium Cond" panose="020B0606030402020204" pitchFamily="34" charset="0"/>
              </a:rPr>
              <a:t>Our project is to uncover patterns in Australian Football League (AFL) data. </a:t>
            </a:r>
          </a:p>
          <a:p>
            <a:pPr>
              <a:buFontTx/>
              <a:buChar char="-"/>
            </a:pPr>
            <a:endParaRPr lang="en-US" sz="3200" dirty="0">
              <a:latin typeface="Franklin Gothic Medium Cond" panose="020B0606030402020204" pitchFamily="34" charset="0"/>
            </a:endParaRPr>
          </a:p>
          <a:p>
            <a:pPr>
              <a:buFontTx/>
              <a:buChar char="-"/>
            </a:pPr>
            <a:r>
              <a:rPr lang="en-US" sz="3200" dirty="0">
                <a:latin typeface="Franklin Gothic Medium Cond" panose="020B0606030402020204" pitchFamily="34" charset="0"/>
              </a:rPr>
              <a:t>We'll examine relationships between draft picks and their influence on Premierships, playing career and individual awards; scoring trends over the last 2 decades; teams playing at a home venue and the influence on umpires</a:t>
            </a:r>
          </a:p>
        </p:txBody>
      </p:sp>
    </p:spTree>
    <p:extLst>
      <p:ext uri="{BB962C8B-B14F-4D97-AF65-F5344CB8AC3E}">
        <p14:creationId xmlns:p14="http://schemas.microsoft.com/office/powerpoint/2010/main" val="2125827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BROWNLOW VOTES</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26150" y="1911042"/>
            <a:ext cx="11176566" cy="4263389"/>
          </a:xfrm>
        </p:spPr>
        <p:txBody>
          <a:bodyPr anchor="t">
            <a:normAutofit/>
          </a:bodyPr>
          <a:lstStyle/>
          <a:p>
            <a:pPr>
              <a:buFontTx/>
              <a:buChar char="-"/>
            </a:pPr>
            <a:endParaRPr lang="en-US" sz="2700" dirty="0">
              <a:latin typeface="Franklin Gothic Medium Cond" panose="020B0606030402020204" pitchFamily="34" charset="0"/>
            </a:endParaRPr>
          </a:p>
          <a:p>
            <a:pPr>
              <a:buFontTx/>
              <a:buChar char="-"/>
            </a:pPr>
            <a:endParaRPr lang="en-US" sz="2700" dirty="0">
              <a:latin typeface="Franklin Gothic Medium Cond" panose="020B0606030402020204" pitchFamily="34" charset="0"/>
            </a:endParaRPr>
          </a:p>
          <a:p>
            <a:pPr>
              <a:buFontTx/>
              <a:buChar char="-"/>
            </a:pPr>
            <a:endParaRPr lang="en-US" sz="3200" dirty="0">
              <a:latin typeface="Franklin Gothic Medium Cond" panose="020B0606030402020204" pitchFamily="34" charset="0"/>
            </a:endParaRPr>
          </a:p>
        </p:txBody>
      </p:sp>
      <p:pic>
        <p:nvPicPr>
          <p:cNvPr id="6" name="Picture 5" descr="Chart, bar chart&#10;&#10;Description automatically generated">
            <a:extLst>
              <a:ext uri="{FF2B5EF4-FFF2-40B4-BE49-F238E27FC236}">
                <a16:creationId xmlns:a16="http://schemas.microsoft.com/office/drawing/2014/main" id="{C820BDEA-D0AF-4750-8FDF-E4578355D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719" y="1731094"/>
            <a:ext cx="3240000" cy="2160000"/>
          </a:xfrm>
          <a:prstGeom prst="rect">
            <a:avLst/>
          </a:prstGeom>
        </p:spPr>
      </p:pic>
      <p:pic>
        <p:nvPicPr>
          <p:cNvPr id="7" name="Picture 6" descr="Chart, bar chart&#10;&#10;Description automatically generated">
            <a:extLst>
              <a:ext uri="{FF2B5EF4-FFF2-40B4-BE49-F238E27FC236}">
                <a16:creationId xmlns:a16="http://schemas.microsoft.com/office/drawing/2014/main" id="{7810C6FE-8627-4B91-BD8E-10746C582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05834" y="1731094"/>
            <a:ext cx="3240000" cy="2160000"/>
          </a:xfrm>
          <a:prstGeom prst="rect">
            <a:avLst/>
          </a:prstGeom>
        </p:spPr>
      </p:pic>
      <p:pic>
        <p:nvPicPr>
          <p:cNvPr id="8" name="Picture 7" descr="Chart, bar chart&#10;&#10;Description automatically generated">
            <a:extLst>
              <a:ext uri="{FF2B5EF4-FFF2-40B4-BE49-F238E27FC236}">
                <a16:creationId xmlns:a16="http://schemas.microsoft.com/office/drawing/2014/main" id="{CA13258F-DE4E-4344-84E9-11A988461C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604" y="1761876"/>
            <a:ext cx="3240000" cy="2160000"/>
          </a:xfrm>
          <a:prstGeom prst="rect">
            <a:avLst/>
          </a:prstGeom>
        </p:spPr>
      </p:pic>
      <p:pic>
        <p:nvPicPr>
          <p:cNvPr id="4" name="Picture 3">
            <a:extLst>
              <a:ext uri="{FF2B5EF4-FFF2-40B4-BE49-F238E27FC236}">
                <a16:creationId xmlns:a16="http://schemas.microsoft.com/office/drawing/2014/main" id="{62D54B27-88D0-722B-B0AB-D7D4E7602989}"/>
              </a:ext>
            </a:extLst>
          </p:cNvPr>
          <p:cNvPicPr>
            <a:picLocks noChangeAspect="1"/>
          </p:cNvPicPr>
          <p:nvPr/>
        </p:nvPicPr>
        <p:blipFill>
          <a:blip r:embed="rId7"/>
          <a:stretch>
            <a:fillRect/>
          </a:stretch>
        </p:blipFill>
        <p:spPr>
          <a:xfrm>
            <a:off x="4441719" y="4522010"/>
            <a:ext cx="3240000" cy="2160000"/>
          </a:xfrm>
          <a:prstGeom prst="rect">
            <a:avLst/>
          </a:prstGeom>
        </p:spPr>
      </p:pic>
    </p:spTree>
    <p:extLst>
      <p:ext uri="{BB962C8B-B14F-4D97-AF65-F5344CB8AC3E}">
        <p14:creationId xmlns:p14="http://schemas.microsoft.com/office/powerpoint/2010/main" val="3891379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CONCLUSION - BROWNLOW</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426522" y="1944763"/>
            <a:ext cx="5870438" cy="4263389"/>
          </a:xfrm>
        </p:spPr>
        <p:txBody>
          <a:bodyPr anchor="t">
            <a:normAutofit/>
          </a:bodyPr>
          <a:lstStyle/>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Players on home teams do get more votes than players on visiting teams. </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This could be related to teams playing at home do better in front of their home supporters and hence get the umpires’ votes.</a:t>
            </a:r>
          </a:p>
          <a:p>
            <a:pPr>
              <a:buFontTx/>
              <a:buChar char="-"/>
            </a:pPr>
            <a:endParaRPr lang="en-US" sz="2700" dirty="0">
              <a:latin typeface="Franklin Gothic Medium Cond" panose="020B0606030402020204" pitchFamily="34" charset="0"/>
            </a:endParaRPr>
          </a:p>
          <a:p>
            <a:pPr>
              <a:buFontTx/>
              <a:buChar char="-"/>
            </a:pPr>
            <a:endParaRPr lang="en-US" sz="2700" dirty="0">
              <a:latin typeface="Franklin Gothic Medium Cond" panose="020B0606030402020204" pitchFamily="34" charset="0"/>
            </a:endParaRPr>
          </a:p>
          <a:p>
            <a:pPr>
              <a:buFontTx/>
              <a:buChar char="-"/>
            </a:pPr>
            <a:endParaRPr lang="en-US" sz="3200" dirty="0">
              <a:latin typeface="Franklin Gothic Medium Cond" panose="020B0606030402020204" pitchFamily="34" charset="0"/>
            </a:endParaRPr>
          </a:p>
        </p:txBody>
      </p:sp>
      <p:pic>
        <p:nvPicPr>
          <p:cNvPr id="8" name="Picture 7" descr="Logo&#10;&#10;Description automatically generated">
            <a:extLst>
              <a:ext uri="{FF2B5EF4-FFF2-40B4-BE49-F238E27FC236}">
                <a16:creationId xmlns:a16="http://schemas.microsoft.com/office/drawing/2014/main" id="{14644C14-BF7A-1A37-5474-119EFBC51F98}"/>
              </a:ext>
            </a:extLst>
          </p:cNvPr>
          <p:cNvPicPr>
            <a:picLocks noChangeAspect="1"/>
          </p:cNvPicPr>
          <p:nvPr/>
        </p:nvPicPr>
        <p:blipFill rotWithShape="1">
          <a:blip r:embed="rId4"/>
          <a:srcRect r="25173"/>
          <a:stretch/>
        </p:blipFill>
        <p:spPr>
          <a:xfrm>
            <a:off x="0" y="2401084"/>
            <a:ext cx="4490162" cy="3000375"/>
          </a:xfrm>
          <a:prstGeom prst="rect">
            <a:avLst/>
          </a:prstGeom>
        </p:spPr>
      </p:pic>
    </p:spTree>
    <p:extLst>
      <p:ext uri="{BB962C8B-B14F-4D97-AF65-F5344CB8AC3E}">
        <p14:creationId xmlns:p14="http://schemas.microsoft.com/office/powerpoint/2010/main" val="639455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WIN LOSS RECORD FOR HOME AND AWAY FIXTURES</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93265" y="1860788"/>
            <a:ext cx="10911380" cy="4263389"/>
          </a:xfrm>
        </p:spPr>
        <p:txBody>
          <a:bodyPr anchor="t">
            <a:normAutofit/>
          </a:bodyPr>
          <a:lstStyle/>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This analysis is for all home and away seasons going back over 30 years and attempts to answer the question:</a:t>
            </a:r>
            <a:br>
              <a:rPr lang="en-US" sz="2700" dirty="0">
                <a:latin typeface="Franklin Gothic Medium Cond" panose="020B0606030402020204" pitchFamily="34" charset="0"/>
              </a:rPr>
            </a:br>
            <a:br>
              <a:rPr lang="en-US" sz="2700" dirty="0">
                <a:latin typeface="Franklin Gothic Medium Cond" panose="020B0606030402020204" pitchFamily="34" charset="0"/>
              </a:rPr>
            </a:br>
            <a:r>
              <a:rPr lang="en-US" sz="2700" dirty="0">
                <a:latin typeface="Franklin Gothic Medium Cond" panose="020B0606030402020204" pitchFamily="34" charset="0"/>
              </a:rPr>
              <a:t>How do teams perform in front of their home fans. Better or worse?</a:t>
            </a:r>
          </a:p>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Some of the clubs no longer exist like Fitzroy whilst others are fairly new and hence have played less games. Teams like Greater Western Sydney (GWS) and Gold Coast (GC). </a:t>
            </a:r>
          </a:p>
          <a:p>
            <a:pPr>
              <a:buFontTx/>
              <a:buChar char="-"/>
            </a:pPr>
            <a:endParaRPr lang="en-US" sz="2700" dirty="0">
              <a:latin typeface="Franklin Gothic Medium Cond" panose="020B0606030402020204" pitchFamily="34" charset="0"/>
            </a:endParaRPr>
          </a:p>
          <a:p>
            <a:pPr>
              <a:buFontTx/>
              <a:buChar char="-"/>
            </a:pPr>
            <a:endParaRPr lang="en-US" sz="3200" dirty="0">
              <a:latin typeface="Franklin Gothic Medium Cond" panose="020B0606030402020204" pitchFamily="34" charset="0"/>
            </a:endParaRPr>
          </a:p>
        </p:txBody>
      </p:sp>
    </p:spTree>
    <p:extLst>
      <p:ext uri="{BB962C8B-B14F-4D97-AF65-F5344CB8AC3E}">
        <p14:creationId xmlns:p14="http://schemas.microsoft.com/office/powerpoint/2010/main" val="2148210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12A066F-8F4F-DB4B-AFAA-3F694041CF8E}"/>
              </a:ext>
            </a:extLst>
          </p:cNvPr>
          <p:cNvSpPr txBox="1"/>
          <p:nvPr/>
        </p:nvSpPr>
        <p:spPr>
          <a:xfrm>
            <a:off x="890568" y="724855"/>
            <a:ext cx="4529138" cy="5616922"/>
          </a:xfrm>
          <a:prstGeom prst="rect">
            <a:avLst/>
          </a:prstGeom>
          <a:noFill/>
        </p:spPr>
        <p:txBody>
          <a:bodyPr wrap="square" rtlCol="0">
            <a:spAutoFit/>
          </a:bodyPr>
          <a:lstStyle/>
          <a:p>
            <a:r>
              <a:rPr lang="en-US" dirty="0">
                <a:solidFill>
                  <a:schemeClr val="bg1"/>
                </a:solidFill>
                <a:latin typeface="Franklin Gothic Medium Cond" panose="020B0606030402020204" pitchFamily="34" charset="0"/>
              </a:rPr>
              <a:t>WINS VS LOSSES BY TEAMS WHEN PLAYING HOME</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Clear trend that teams playing at HOME win more of their games than when they play away in front of less of their fans. </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There are some exceptions for example Brisbane Bears, they were a new team established in NRL territory, so they had few fans attending their home games but when they became the Brisbane Lions after merging with the established Melbourne club Fitzroy they gained a lot more fans and their win/loss record went the other way.</a:t>
            </a:r>
          </a:p>
          <a:p>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Established Melbourne based clubs like Collingwood and Carlton went against trend as a lot of their away games were played at their home ground like the MCG which they share with other Melbourne clubs. </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A good attendance by supporters at games does seem to impact the outcome.</a:t>
            </a:r>
          </a:p>
          <a:p>
            <a:pPr marL="285750" indent="-285750">
              <a:buFontTx/>
              <a:buChar char="-"/>
            </a:pPr>
            <a:endParaRPr lang="en-US" sz="1000" b="1" dirty="0">
              <a:solidFill>
                <a:schemeClr val="bg1"/>
              </a:solidFill>
              <a:latin typeface="Franklin Gothic Demi Cond" panose="020B0603020102020204" pitchFamily="34" charset="0"/>
            </a:endParaRPr>
          </a:p>
          <a:p>
            <a:pPr marL="285750" indent="-285750">
              <a:buFontTx/>
              <a:buChar char="-"/>
            </a:pPr>
            <a:endParaRPr lang="en-US" sz="1100" dirty="0"/>
          </a:p>
        </p:txBody>
      </p:sp>
      <p:pic>
        <p:nvPicPr>
          <p:cNvPr id="8" name="Picture 7" descr="Chart, bar chart&#10;&#10;Description automatically generated">
            <a:extLst>
              <a:ext uri="{FF2B5EF4-FFF2-40B4-BE49-F238E27FC236}">
                <a16:creationId xmlns:a16="http://schemas.microsoft.com/office/drawing/2014/main" id="{ADA42AF5-1F3A-4BA4-8EFD-10EC15E83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2931" y="246460"/>
            <a:ext cx="6199758" cy="6365080"/>
          </a:xfrm>
          <a:prstGeom prst="rect">
            <a:avLst/>
          </a:prstGeom>
        </p:spPr>
      </p:pic>
    </p:spTree>
    <p:extLst>
      <p:ext uri="{BB962C8B-B14F-4D97-AF65-F5344CB8AC3E}">
        <p14:creationId xmlns:p14="http://schemas.microsoft.com/office/powerpoint/2010/main" val="2361831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12A066F-8F4F-DB4B-AFAA-3F694041CF8E}"/>
              </a:ext>
            </a:extLst>
          </p:cNvPr>
          <p:cNvSpPr txBox="1"/>
          <p:nvPr/>
        </p:nvSpPr>
        <p:spPr>
          <a:xfrm>
            <a:off x="890568" y="724855"/>
            <a:ext cx="4529138" cy="5616922"/>
          </a:xfrm>
          <a:prstGeom prst="rect">
            <a:avLst/>
          </a:prstGeom>
          <a:noFill/>
        </p:spPr>
        <p:txBody>
          <a:bodyPr wrap="square" rtlCol="0">
            <a:spAutoFit/>
          </a:bodyPr>
          <a:lstStyle/>
          <a:p>
            <a:r>
              <a:rPr lang="en-US" dirty="0">
                <a:solidFill>
                  <a:schemeClr val="bg1"/>
                </a:solidFill>
                <a:latin typeface="Franklin Gothic Medium Cond" panose="020B0606030402020204" pitchFamily="34" charset="0"/>
              </a:rPr>
              <a:t>WINS VS LOSSES BY TEAMS WHEN PLAYING AWAY</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Clear trend that teams playing AWAY lose more games than when they play at HOME in front of more of their fans. </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As mentioned previously there are some exceptions for example Brisbane Bears, they were a new team established in NRL territory, so they had few fans attending their home games but when they became the Brisbane Lions after merging with the established Melbourne club Fitzroy they gained a lot more fans and their win/loss record went the other way.</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Established Melbourne based clubs like Collingwood and Carlton go against the trend as a large amount of their away games are played at their home ground like the MCG which they share with other Melbourne clubs. </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A good attendance by supporters at games does seem to impact the outcome.</a:t>
            </a:r>
          </a:p>
          <a:p>
            <a:pPr marL="285750" indent="-285750">
              <a:buFontTx/>
              <a:buChar char="-"/>
            </a:pPr>
            <a:endParaRPr lang="en-US" sz="1000" b="1" dirty="0">
              <a:solidFill>
                <a:schemeClr val="bg1"/>
              </a:solidFill>
              <a:latin typeface="Franklin Gothic Demi Cond" panose="020B0603020102020204" pitchFamily="34" charset="0"/>
            </a:endParaRPr>
          </a:p>
          <a:p>
            <a:pPr marL="285750" indent="-285750">
              <a:buFontTx/>
              <a:buChar char="-"/>
            </a:pPr>
            <a:endParaRPr lang="en-US" sz="1100" dirty="0"/>
          </a:p>
        </p:txBody>
      </p:sp>
      <p:pic>
        <p:nvPicPr>
          <p:cNvPr id="6" name="Picture 5" descr="Chart&#10;&#10;Description automatically generated">
            <a:extLst>
              <a:ext uri="{FF2B5EF4-FFF2-40B4-BE49-F238E27FC236}">
                <a16:creationId xmlns:a16="http://schemas.microsoft.com/office/drawing/2014/main" id="{B994C09D-EF05-47C6-830E-A0295D18F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833" y="246993"/>
            <a:ext cx="6208632" cy="6365080"/>
          </a:xfrm>
          <a:prstGeom prst="rect">
            <a:avLst/>
          </a:prstGeom>
        </p:spPr>
      </p:pic>
    </p:spTree>
    <p:extLst>
      <p:ext uri="{BB962C8B-B14F-4D97-AF65-F5344CB8AC3E}">
        <p14:creationId xmlns:p14="http://schemas.microsoft.com/office/powerpoint/2010/main" val="1088918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3">
            <a:alphaModFix amt="20000"/>
          </a:blip>
          <a:srcRect t="7386" b="7387"/>
          <a:stretch/>
        </p:blipFill>
        <p:spPr>
          <a:xfrm>
            <a:off x="-3028" y="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FREE KICKS AWARDED DURING THE HOME AND AWAY FIXTURES</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593265" y="1860788"/>
            <a:ext cx="10911380" cy="4263389"/>
          </a:xfrm>
        </p:spPr>
        <p:txBody>
          <a:bodyPr anchor="t">
            <a:normAutofit/>
          </a:bodyPr>
          <a:lstStyle/>
          <a:p>
            <a:pPr>
              <a:buFontTx/>
              <a:buChar char="-"/>
            </a:pPr>
            <a:endParaRPr lang="en-US" sz="2700" dirty="0">
              <a:latin typeface="Franklin Gothic Medium Cond" panose="020B0606030402020204" pitchFamily="34" charset="0"/>
            </a:endParaRPr>
          </a:p>
          <a:p>
            <a:pPr>
              <a:buFontTx/>
              <a:buChar char="-"/>
            </a:pPr>
            <a:r>
              <a:rPr lang="en-US" sz="2700" dirty="0">
                <a:latin typeface="Franklin Gothic Medium Cond" panose="020B0606030402020204" pitchFamily="34" charset="0"/>
              </a:rPr>
              <a:t>This analysis is for all home and away seasons going back over 30 years and attempts to answer the question:</a:t>
            </a:r>
            <a:br>
              <a:rPr lang="en-US" sz="2700" dirty="0">
                <a:latin typeface="Franklin Gothic Medium Cond" panose="020B0606030402020204" pitchFamily="34" charset="0"/>
              </a:rPr>
            </a:br>
            <a:br>
              <a:rPr lang="en-US" sz="2700" dirty="0">
                <a:latin typeface="Franklin Gothic Medium Cond" panose="020B0606030402020204" pitchFamily="34" charset="0"/>
              </a:rPr>
            </a:br>
            <a:r>
              <a:rPr lang="en-US" sz="2700" dirty="0">
                <a:latin typeface="Franklin Gothic Medium Cond" panose="020B0606030402020204" pitchFamily="34" charset="0"/>
              </a:rPr>
              <a:t>Do home teams get more free kicks than their visiting opponents?</a:t>
            </a:r>
          </a:p>
          <a:p>
            <a:pPr marL="0" indent="0">
              <a:buNone/>
            </a:pPr>
            <a:endParaRPr lang="en-US" sz="2700" dirty="0">
              <a:latin typeface="Franklin Gothic Medium Cond" panose="020B0606030402020204" pitchFamily="34" charset="0"/>
            </a:endParaRPr>
          </a:p>
          <a:p>
            <a:pPr>
              <a:buFontTx/>
              <a:buChar char="-"/>
            </a:pPr>
            <a:endParaRPr lang="en-US" sz="3200" dirty="0">
              <a:latin typeface="Franklin Gothic Medium Cond" panose="020B0606030402020204" pitchFamily="34" charset="0"/>
            </a:endParaRPr>
          </a:p>
        </p:txBody>
      </p:sp>
    </p:spTree>
    <p:extLst>
      <p:ext uri="{BB962C8B-B14F-4D97-AF65-F5344CB8AC3E}">
        <p14:creationId xmlns:p14="http://schemas.microsoft.com/office/powerpoint/2010/main" val="3679475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12A066F-8F4F-DB4B-AFAA-3F694041CF8E}"/>
              </a:ext>
            </a:extLst>
          </p:cNvPr>
          <p:cNvSpPr txBox="1"/>
          <p:nvPr/>
        </p:nvSpPr>
        <p:spPr>
          <a:xfrm>
            <a:off x="890568" y="724855"/>
            <a:ext cx="4529138" cy="3893374"/>
          </a:xfrm>
          <a:prstGeom prst="rect">
            <a:avLst/>
          </a:prstGeom>
          <a:noFill/>
        </p:spPr>
        <p:txBody>
          <a:bodyPr wrap="square" rtlCol="0">
            <a:spAutoFit/>
          </a:bodyPr>
          <a:lstStyle/>
          <a:p>
            <a:r>
              <a:rPr lang="en-US" dirty="0">
                <a:solidFill>
                  <a:schemeClr val="bg1"/>
                </a:solidFill>
                <a:latin typeface="Franklin Gothic Medium Cond" panose="020B0606030402020204" pitchFamily="34" charset="0"/>
              </a:rPr>
              <a:t>FREE KICK BY TEAMS WHEN PLAYING HOME</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The conclusion that may be drawn from this graph is that teams playing at home do tend to get more freekicks in their favour whereas playing away gets them less. </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There are some exceptions but that appears to be with Melbourne based clubs who do play a lot of their away games at their home ground but with less of their fans able to attend. </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So fan support appears to have some bearing on the outcome.</a:t>
            </a:r>
          </a:p>
          <a:p>
            <a:pPr marL="285750" indent="-285750">
              <a:buFontTx/>
              <a:buChar char="-"/>
            </a:pPr>
            <a:endParaRPr lang="en-US" sz="1000" b="1" dirty="0">
              <a:solidFill>
                <a:schemeClr val="bg1"/>
              </a:solidFill>
              <a:latin typeface="Franklin Gothic Demi Cond" panose="020B0603020102020204" pitchFamily="34" charset="0"/>
            </a:endParaRPr>
          </a:p>
          <a:p>
            <a:pPr marL="285750" indent="-285750">
              <a:buFontTx/>
              <a:buChar char="-"/>
            </a:pPr>
            <a:endParaRPr lang="en-US" sz="1100" dirty="0"/>
          </a:p>
        </p:txBody>
      </p:sp>
      <p:pic>
        <p:nvPicPr>
          <p:cNvPr id="8" name="Picture 7">
            <a:extLst>
              <a:ext uri="{FF2B5EF4-FFF2-40B4-BE49-F238E27FC236}">
                <a16:creationId xmlns:a16="http://schemas.microsoft.com/office/drawing/2014/main" id="{3C29A1DC-8D07-4EB9-967F-A72EEB40FDEA}"/>
              </a:ext>
            </a:extLst>
          </p:cNvPr>
          <p:cNvPicPr>
            <a:picLocks noChangeAspect="1"/>
          </p:cNvPicPr>
          <p:nvPr/>
        </p:nvPicPr>
        <p:blipFill>
          <a:blip r:embed="rId3"/>
          <a:stretch>
            <a:fillRect/>
          </a:stretch>
        </p:blipFill>
        <p:spPr>
          <a:xfrm>
            <a:off x="5927849" y="162448"/>
            <a:ext cx="6084599" cy="6490242"/>
          </a:xfrm>
          <a:prstGeom prst="rect">
            <a:avLst/>
          </a:prstGeom>
        </p:spPr>
      </p:pic>
    </p:spTree>
    <p:extLst>
      <p:ext uri="{BB962C8B-B14F-4D97-AF65-F5344CB8AC3E}">
        <p14:creationId xmlns:p14="http://schemas.microsoft.com/office/powerpoint/2010/main" val="11164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12A066F-8F4F-DB4B-AFAA-3F694041CF8E}"/>
              </a:ext>
            </a:extLst>
          </p:cNvPr>
          <p:cNvSpPr txBox="1"/>
          <p:nvPr/>
        </p:nvSpPr>
        <p:spPr>
          <a:xfrm>
            <a:off x="890568" y="724855"/>
            <a:ext cx="4529138" cy="3647152"/>
          </a:xfrm>
          <a:prstGeom prst="rect">
            <a:avLst/>
          </a:prstGeom>
          <a:noFill/>
        </p:spPr>
        <p:txBody>
          <a:bodyPr wrap="square" rtlCol="0">
            <a:spAutoFit/>
          </a:bodyPr>
          <a:lstStyle/>
          <a:p>
            <a:r>
              <a:rPr lang="en-US" dirty="0">
                <a:solidFill>
                  <a:schemeClr val="bg1"/>
                </a:solidFill>
                <a:latin typeface="Franklin Gothic Medium Cond" panose="020B0606030402020204" pitchFamily="34" charset="0"/>
              </a:rPr>
              <a:t>FREE KICK BY TEAMS WHEN PLAYING AWAY</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The conclusion that may be drawn from this graph is that teams playing away do not tend to get more freekicks in their favour whereas home teams do. </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There are some exceptions but that appears to be with Melbourne based clubs who do play a lot of their away games at their home ground but with less of their fans able to attend. </a:t>
            </a:r>
          </a:p>
          <a:p>
            <a:pPr marL="285750" indent="-285750">
              <a:buFontTx/>
              <a:buChar char="-"/>
            </a:pPr>
            <a:endParaRPr lang="en-US" sz="1600" dirty="0">
              <a:solidFill>
                <a:schemeClr val="bg1"/>
              </a:solidFill>
              <a:latin typeface="Franklin Gothic Medium Cond" panose="020B0606030402020204" pitchFamily="34" charset="0"/>
            </a:endParaRPr>
          </a:p>
          <a:p>
            <a:pPr marL="285750" indent="-285750">
              <a:buFontTx/>
              <a:buChar char="-"/>
            </a:pPr>
            <a:r>
              <a:rPr lang="en-US" sz="1600" dirty="0">
                <a:solidFill>
                  <a:schemeClr val="bg1"/>
                </a:solidFill>
                <a:latin typeface="Franklin Gothic Medium Cond" panose="020B0606030402020204" pitchFamily="34" charset="0"/>
              </a:rPr>
              <a:t>So fan support appears to have some bearing on the outcome.</a:t>
            </a:r>
          </a:p>
          <a:p>
            <a:pPr marL="285750" indent="-285750">
              <a:buFontTx/>
              <a:buChar char="-"/>
            </a:pPr>
            <a:endParaRPr lang="en-US" sz="1000" b="1" dirty="0">
              <a:solidFill>
                <a:schemeClr val="bg1"/>
              </a:solidFill>
              <a:latin typeface="Franklin Gothic Demi Cond" panose="020B0603020102020204" pitchFamily="34" charset="0"/>
            </a:endParaRPr>
          </a:p>
          <a:p>
            <a:pPr marL="285750" indent="-285750">
              <a:buFontTx/>
              <a:buChar char="-"/>
            </a:pPr>
            <a:endParaRPr lang="en-US" sz="1100" dirty="0"/>
          </a:p>
        </p:txBody>
      </p:sp>
      <p:pic>
        <p:nvPicPr>
          <p:cNvPr id="6" name="Picture 5">
            <a:extLst>
              <a:ext uri="{FF2B5EF4-FFF2-40B4-BE49-F238E27FC236}">
                <a16:creationId xmlns:a16="http://schemas.microsoft.com/office/drawing/2014/main" id="{3C4375A7-8FAC-4600-A1A4-820CB7ED4DE9}"/>
              </a:ext>
            </a:extLst>
          </p:cNvPr>
          <p:cNvPicPr>
            <a:picLocks noChangeAspect="1"/>
          </p:cNvPicPr>
          <p:nvPr/>
        </p:nvPicPr>
        <p:blipFill>
          <a:blip r:embed="rId3"/>
          <a:stretch>
            <a:fillRect/>
          </a:stretch>
        </p:blipFill>
        <p:spPr>
          <a:xfrm>
            <a:off x="5851738" y="132524"/>
            <a:ext cx="6236822" cy="6550090"/>
          </a:xfrm>
          <a:prstGeom prst="rect">
            <a:avLst/>
          </a:prstGeom>
        </p:spPr>
      </p:pic>
    </p:spTree>
    <p:extLst>
      <p:ext uri="{BB962C8B-B14F-4D97-AF65-F5344CB8AC3E}">
        <p14:creationId xmlns:p14="http://schemas.microsoft.com/office/powerpoint/2010/main" val="366797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3028"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r>
              <a:rPr lang="en-US" sz="4200" b="1" dirty="0">
                <a:solidFill>
                  <a:schemeClr val="bg1"/>
                </a:solidFill>
                <a:latin typeface="Franklin Gothic Demi Cond" panose="020B0603020102020204" pitchFamily="34" charset="0"/>
              </a:rPr>
              <a:t>EXPLORATION</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896122" y="1844957"/>
            <a:ext cx="10393680" cy="3433031"/>
          </a:xfrm>
        </p:spPr>
        <p:txBody>
          <a:bodyPr anchor="t">
            <a:normAutofit/>
          </a:bodyPr>
          <a:lstStyle/>
          <a:p>
            <a:pPr>
              <a:buFontTx/>
              <a:buChar char="-"/>
            </a:pPr>
            <a:r>
              <a:rPr lang="en-US" sz="3200" dirty="0">
                <a:latin typeface="Franklin Gothic Medium Cond" panose="020B0606030402020204" pitchFamily="34" charset="0"/>
              </a:rPr>
              <a:t>Our initial exploration of data began on the AFL website. It was very quickly identified that other websites track historical data extensively. For this project data has been sourced directly from:</a:t>
            </a:r>
          </a:p>
          <a:p>
            <a:pPr marL="0" indent="0">
              <a:buNone/>
            </a:pPr>
            <a:endParaRPr lang="en-US" sz="3200" dirty="0">
              <a:latin typeface="Franklin Gothic Medium Cond" panose="020B0606030402020204" pitchFamily="34" charset="0"/>
            </a:endParaRPr>
          </a:p>
          <a:p>
            <a:pPr marL="0" indent="0">
              <a:buNone/>
            </a:pPr>
            <a:r>
              <a:rPr lang="en-US" sz="3200" dirty="0">
                <a:latin typeface="Franklin Gothic Medium Cond" panose="020B0606030402020204" pitchFamily="34" charset="0"/>
              </a:rPr>
              <a:t>     www.afltables.com                                         www.draftguru.com.au </a:t>
            </a:r>
          </a:p>
          <a:p>
            <a:pPr marL="0" indent="0">
              <a:buNone/>
            </a:pPr>
            <a:endParaRPr lang="en-US" sz="3200" dirty="0">
              <a:latin typeface="Franklin Gothic Medium Cond" panose="020B0606030402020204" pitchFamily="34" charset="0"/>
            </a:endParaRPr>
          </a:p>
        </p:txBody>
      </p:sp>
      <p:pic>
        <p:nvPicPr>
          <p:cNvPr id="4" name="Picture 3">
            <a:extLst>
              <a:ext uri="{FF2B5EF4-FFF2-40B4-BE49-F238E27FC236}">
                <a16:creationId xmlns:a16="http://schemas.microsoft.com/office/drawing/2014/main" id="{740F1126-866E-458A-BC57-10D8C883EAE8}"/>
              </a:ext>
            </a:extLst>
          </p:cNvPr>
          <p:cNvPicPr>
            <a:picLocks noChangeAspect="1"/>
          </p:cNvPicPr>
          <p:nvPr/>
        </p:nvPicPr>
        <p:blipFill>
          <a:blip r:embed="rId3"/>
          <a:stretch>
            <a:fillRect/>
          </a:stretch>
        </p:blipFill>
        <p:spPr>
          <a:xfrm>
            <a:off x="401853" y="4426230"/>
            <a:ext cx="11382218" cy="1896020"/>
          </a:xfrm>
          <a:prstGeom prst="rect">
            <a:avLst/>
          </a:prstGeom>
        </p:spPr>
      </p:pic>
    </p:spTree>
    <p:extLst>
      <p:ext uri="{BB962C8B-B14F-4D97-AF65-F5344CB8AC3E}">
        <p14:creationId xmlns:p14="http://schemas.microsoft.com/office/powerpoint/2010/main" val="1303047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3028"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r>
              <a:rPr lang="en-US" sz="4200" b="1" dirty="0">
                <a:solidFill>
                  <a:schemeClr val="bg1"/>
                </a:solidFill>
                <a:latin typeface="Franklin Gothic Demi Cond" panose="020B0603020102020204" pitchFamily="34" charset="0"/>
              </a:rPr>
              <a:t>DATA CLEANUP</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896122" y="1844957"/>
            <a:ext cx="10393680" cy="3433031"/>
          </a:xfrm>
        </p:spPr>
        <p:txBody>
          <a:bodyPr anchor="t">
            <a:normAutofit/>
          </a:bodyPr>
          <a:lstStyle/>
          <a:p>
            <a:pPr>
              <a:buFontTx/>
              <a:buChar char="-"/>
            </a:pPr>
            <a:r>
              <a:rPr lang="en-US" dirty="0">
                <a:latin typeface="Franklin Gothic Medium Cond" panose="020B0606030402020204" pitchFamily="34" charset="0"/>
              </a:rPr>
              <a:t>The data on these websites is freely accessible and with the use of Power Query within Excel we were able to import the data directly from the website. </a:t>
            </a:r>
          </a:p>
          <a:p>
            <a:pPr>
              <a:buFontTx/>
              <a:buChar char="-"/>
            </a:pPr>
            <a:r>
              <a:rPr lang="en-US" dirty="0">
                <a:latin typeface="Franklin Gothic Medium Cond" panose="020B0606030402020204" pitchFamily="34" charset="0"/>
              </a:rPr>
              <a:t>Power Query allowed us also allowed us to clean the data into the appropriate format required and ensure it could be read into a </a:t>
            </a:r>
            <a:r>
              <a:rPr lang="en-US" dirty="0" err="1">
                <a:latin typeface="Franklin Gothic Medium Cond" panose="020B0606030402020204" pitchFamily="34" charset="0"/>
              </a:rPr>
              <a:t>Juypter</a:t>
            </a:r>
            <a:r>
              <a:rPr lang="en-US" dirty="0">
                <a:latin typeface="Franklin Gothic Medium Cond" panose="020B0606030402020204" pitchFamily="34" charset="0"/>
              </a:rPr>
              <a:t> file.</a:t>
            </a:r>
          </a:p>
        </p:txBody>
      </p:sp>
      <p:pic>
        <p:nvPicPr>
          <p:cNvPr id="6" name="Picture 5">
            <a:extLst>
              <a:ext uri="{FF2B5EF4-FFF2-40B4-BE49-F238E27FC236}">
                <a16:creationId xmlns:a16="http://schemas.microsoft.com/office/drawing/2014/main" id="{3B66065A-1280-458D-9F4C-20A9E8241FA5}"/>
              </a:ext>
            </a:extLst>
          </p:cNvPr>
          <p:cNvPicPr>
            <a:picLocks noChangeAspect="1"/>
          </p:cNvPicPr>
          <p:nvPr/>
        </p:nvPicPr>
        <p:blipFill>
          <a:blip r:embed="rId3"/>
          <a:stretch>
            <a:fillRect/>
          </a:stretch>
        </p:blipFill>
        <p:spPr>
          <a:xfrm>
            <a:off x="1389580" y="3652198"/>
            <a:ext cx="9406763" cy="3118490"/>
          </a:xfrm>
          <a:prstGeom prst="rect">
            <a:avLst/>
          </a:prstGeom>
        </p:spPr>
      </p:pic>
    </p:spTree>
    <p:extLst>
      <p:ext uri="{BB962C8B-B14F-4D97-AF65-F5344CB8AC3E}">
        <p14:creationId xmlns:p14="http://schemas.microsoft.com/office/powerpoint/2010/main" val="3796573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3028"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r>
              <a:rPr lang="en-US" sz="4200" b="1" dirty="0">
                <a:solidFill>
                  <a:schemeClr val="bg1"/>
                </a:solidFill>
                <a:latin typeface="Franklin Gothic Demi Cond" panose="020B0603020102020204" pitchFamily="34" charset="0"/>
              </a:rPr>
              <a:t>AFL NATIONAL DRAFT</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896122" y="1844957"/>
            <a:ext cx="10393680" cy="3433031"/>
          </a:xfrm>
        </p:spPr>
        <p:txBody>
          <a:bodyPr anchor="t">
            <a:normAutofit fontScale="92500"/>
          </a:bodyPr>
          <a:lstStyle/>
          <a:p>
            <a:pPr>
              <a:buFontTx/>
              <a:buChar char="-"/>
            </a:pPr>
            <a:r>
              <a:rPr lang="en-US" dirty="0">
                <a:latin typeface="Franklin Gothic Medium Cond" panose="020B0606030402020204" pitchFamily="34" charset="0"/>
              </a:rPr>
              <a:t>Each year a national draft is held where AFL teams scout and recruit top prospects</a:t>
            </a:r>
          </a:p>
          <a:p>
            <a:pPr>
              <a:buFontTx/>
              <a:buChar char="-"/>
            </a:pPr>
            <a:r>
              <a:rPr lang="en-US" dirty="0">
                <a:latin typeface="Franklin Gothic Medium Cond" panose="020B0606030402020204" pitchFamily="34" charset="0"/>
              </a:rPr>
              <a:t>The draft operates in a “reverse order” based on the ladder result of the previous season</a:t>
            </a:r>
          </a:p>
          <a:p>
            <a:pPr>
              <a:buFontTx/>
              <a:buChar char="-"/>
            </a:pPr>
            <a:r>
              <a:rPr lang="en-US" dirty="0">
                <a:latin typeface="Franklin Gothic Medium Cond" panose="020B0606030402020204" pitchFamily="34" charset="0"/>
              </a:rPr>
              <a:t>This helps create a stable competition whereby struggling teams obtain the top draft picks</a:t>
            </a:r>
          </a:p>
          <a:p>
            <a:pPr>
              <a:buFontTx/>
              <a:buChar char="-"/>
            </a:pPr>
            <a:r>
              <a:rPr lang="en-US" dirty="0">
                <a:latin typeface="Franklin Gothic Medium Cond" panose="020B0606030402020204" pitchFamily="34" charset="0"/>
              </a:rPr>
              <a:t>Only National considered, other draft types exist (Pre-season, Trades, Free Agency)</a:t>
            </a:r>
          </a:p>
          <a:p>
            <a:pPr>
              <a:buFontTx/>
              <a:buChar char="-"/>
            </a:pPr>
            <a:r>
              <a:rPr lang="en-US" dirty="0">
                <a:latin typeface="Franklin Gothic Medium Cond" panose="020B0606030402020204" pitchFamily="34" charset="0"/>
              </a:rPr>
              <a:t>Draft data is from 1990 – 2018</a:t>
            </a:r>
          </a:p>
        </p:txBody>
      </p:sp>
      <p:pic>
        <p:nvPicPr>
          <p:cNvPr id="4" name="Picture 3">
            <a:extLst>
              <a:ext uri="{FF2B5EF4-FFF2-40B4-BE49-F238E27FC236}">
                <a16:creationId xmlns:a16="http://schemas.microsoft.com/office/drawing/2014/main" id="{04839905-EDBA-43CE-A243-E72336732442}"/>
              </a:ext>
            </a:extLst>
          </p:cNvPr>
          <p:cNvPicPr>
            <a:picLocks noChangeAspect="1"/>
          </p:cNvPicPr>
          <p:nvPr/>
        </p:nvPicPr>
        <p:blipFill>
          <a:blip r:embed="rId3"/>
          <a:stretch>
            <a:fillRect/>
          </a:stretch>
        </p:blipFill>
        <p:spPr>
          <a:xfrm>
            <a:off x="5260401" y="5127875"/>
            <a:ext cx="1517388" cy="1268079"/>
          </a:xfrm>
          <a:prstGeom prst="rect">
            <a:avLst/>
          </a:prstGeom>
        </p:spPr>
      </p:pic>
    </p:spTree>
    <p:extLst>
      <p:ext uri="{BB962C8B-B14F-4D97-AF65-F5344CB8AC3E}">
        <p14:creationId xmlns:p14="http://schemas.microsoft.com/office/powerpoint/2010/main" val="1507403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TextBox 15">
            <a:extLst>
              <a:ext uri="{FF2B5EF4-FFF2-40B4-BE49-F238E27FC236}">
                <a16:creationId xmlns:a16="http://schemas.microsoft.com/office/drawing/2014/main" id="{89E65D26-76CE-B94A-B7E5-B88FE09DA17B}"/>
              </a:ext>
            </a:extLst>
          </p:cNvPr>
          <p:cNvSpPr txBox="1"/>
          <p:nvPr/>
        </p:nvSpPr>
        <p:spPr>
          <a:xfrm>
            <a:off x="890568" y="917799"/>
            <a:ext cx="4529138" cy="5109091"/>
          </a:xfrm>
          <a:prstGeom prst="rect">
            <a:avLst/>
          </a:prstGeom>
          <a:noFill/>
        </p:spPr>
        <p:txBody>
          <a:bodyPr wrap="square" rtlCol="0">
            <a:spAutoFit/>
          </a:bodyPr>
          <a:lstStyle/>
          <a:p>
            <a:r>
              <a:rPr lang="en-US" sz="2800" b="1" dirty="0">
                <a:solidFill>
                  <a:schemeClr val="bg1"/>
                </a:solidFill>
                <a:latin typeface="Franklin Gothic Demi Cond" panose="020B0603020102020204" pitchFamily="34" charset="0"/>
              </a:rPr>
              <a:t>DO TOP PICKS RESULT IN PREMIERSHIPS?</a:t>
            </a:r>
            <a:endParaRPr lang="en-US" sz="2700" dirty="0">
              <a:solidFill>
                <a:schemeClr val="bg1"/>
              </a:solidFill>
              <a:latin typeface="Franklin Gothic Medium Cond" panose="020B0606030402020204" pitchFamily="34" charset="0"/>
            </a:endParaRPr>
          </a:p>
          <a:p>
            <a:pPr marL="285750" indent="-285750">
              <a:buFontTx/>
              <a:buChar char="-"/>
            </a:pPr>
            <a:endParaRPr lang="en-US" sz="2700" dirty="0">
              <a:solidFill>
                <a:schemeClr val="bg1"/>
              </a:solidFill>
              <a:latin typeface="Franklin Gothic Medium Cond" panose="020B0606030402020204" pitchFamily="34" charset="0"/>
            </a:endParaRPr>
          </a:p>
          <a:p>
            <a:pPr marL="285750" indent="-285750">
              <a:buFontTx/>
              <a:buChar char="-"/>
            </a:pPr>
            <a:r>
              <a:rPr lang="en-US" sz="2700" dirty="0">
                <a:solidFill>
                  <a:schemeClr val="bg1"/>
                </a:solidFill>
                <a:latin typeface="Franklin Gothic Medium Cond" panose="020B0606030402020204" pitchFamily="34" charset="0"/>
              </a:rPr>
              <a:t>This graph illustrates that top draft picks result in more premierships being won</a:t>
            </a:r>
          </a:p>
          <a:p>
            <a:pPr marL="285750" indent="-285750">
              <a:buFontTx/>
              <a:buChar char="-"/>
            </a:pPr>
            <a:endParaRPr lang="en-US" sz="2700" dirty="0">
              <a:solidFill>
                <a:schemeClr val="bg1"/>
              </a:solidFill>
              <a:latin typeface="Franklin Gothic Medium Cond" panose="020B0606030402020204" pitchFamily="34" charset="0"/>
            </a:endParaRPr>
          </a:p>
          <a:p>
            <a:pPr marL="285750" indent="-285750">
              <a:buFontTx/>
              <a:buChar char="-"/>
            </a:pPr>
            <a:r>
              <a:rPr lang="en-US" sz="2700" dirty="0">
                <a:solidFill>
                  <a:srgbClr val="FF0000"/>
                </a:solidFill>
                <a:latin typeface="Franklin Gothic Medium Cond" panose="020B0606030402020204" pitchFamily="34" charset="0"/>
              </a:rPr>
              <a:t>Selecting the right player is critical to AFL teams for premiership success</a:t>
            </a:r>
          </a:p>
          <a:p>
            <a:endParaRPr lang="en-US" b="1" dirty="0">
              <a:solidFill>
                <a:schemeClr val="bg1"/>
              </a:solidFill>
              <a:latin typeface="Franklin Gothic Demi Cond" panose="020B0603020102020204" pitchFamily="34" charset="0"/>
            </a:endParaRPr>
          </a:p>
          <a:p>
            <a:pPr marL="285750" indent="-285750">
              <a:buFontTx/>
              <a:buChar char="-"/>
            </a:pPr>
            <a:endParaRPr lang="en-US" b="1" dirty="0">
              <a:solidFill>
                <a:schemeClr val="bg1"/>
              </a:solidFill>
              <a:latin typeface="Franklin Gothic Demi Cond" panose="020B0603020102020204" pitchFamily="34" charset="0"/>
            </a:endParaRPr>
          </a:p>
          <a:p>
            <a:pPr marL="285750" indent="-285750">
              <a:buFontTx/>
              <a:buChar char="-"/>
            </a:pPr>
            <a:endParaRPr lang="en-US" dirty="0"/>
          </a:p>
        </p:txBody>
      </p:sp>
      <p:pic>
        <p:nvPicPr>
          <p:cNvPr id="3" name="Picture 2" descr="Chart, scatter chart&#10;&#10;Description automatically generated">
            <a:extLst>
              <a:ext uri="{FF2B5EF4-FFF2-40B4-BE49-F238E27FC236}">
                <a16:creationId xmlns:a16="http://schemas.microsoft.com/office/drawing/2014/main" id="{F605735C-D171-451F-A795-DDFF215D3A5E}"/>
              </a:ext>
            </a:extLst>
          </p:cNvPr>
          <p:cNvPicPr>
            <a:picLocks noChangeAspect="1"/>
          </p:cNvPicPr>
          <p:nvPr/>
        </p:nvPicPr>
        <p:blipFill>
          <a:blip r:embed="rId3"/>
          <a:stretch>
            <a:fillRect/>
          </a:stretch>
        </p:blipFill>
        <p:spPr>
          <a:xfrm>
            <a:off x="6310274" y="1642100"/>
            <a:ext cx="5237838" cy="3420000"/>
          </a:xfrm>
          <a:prstGeom prst="rect">
            <a:avLst/>
          </a:prstGeom>
        </p:spPr>
      </p:pic>
    </p:spTree>
    <p:extLst>
      <p:ext uri="{BB962C8B-B14F-4D97-AF65-F5344CB8AC3E}">
        <p14:creationId xmlns:p14="http://schemas.microsoft.com/office/powerpoint/2010/main" val="245868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186362"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TextBox 15">
            <a:extLst>
              <a:ext uri="{FF2B5EF4-FFF2-40B4-BE49-F238E27FC236}">
                <a16:creationId xmlns:a16="http://schemas.microsoft.com/office/drawing/2014/main" id="{89E65D26-76CE-B94A-B7E5-B88FE09DA17B}"/>
              </a:ext>
            </a:extLst>
          </p:cNvPr>
          <p:cNvSpPr txBox="1"/>
          <p:nvPr/>
        </p:nvSpPr>
        <p:spPr>
          <a:xfrm>
            <a:off x="890568" y="917799"/>
            <a:ext cx="4529138" cy="4416594"/>
          </a:xfrm>
          <a:prstGeom prst="rect">
            <a:avLst/>
          </a:prstGeom>
          <a:noFill/>
        </p:spPr>
        <p:txBody>
          <a:bodyPr wrap="square" rtlCol="0">
            <a:spAutoFit/>
          </a:bodyPr>
          <a:lstStyle/>
          <a:p>
            <a:r>
              <a:rPr lang="en-US" sz="2800" b="1" dirty="0">
                <a:solidFill>
                  <a:schemeClr val="bg1"/>
                </a:solidFill>
                <a:latin typeface="Franklin Gothic Demi Cond" panose="020B0603020102020204" pitchFamily="34" charset="0"/>
              </a:rPr>
              <a:t>DRAFT PICKS AND PLAYING CAREER?</a:t>
            </a:r>
            <a:endParaRPr lang="en-US" sz="2700" dirty="0">
              <a:solidFill>
                <a:schemeClr val="bg1"/>
              </a:solidFill>
              <a:latin typeface="Franklin Gothic Medium Cond" panose="020B0606030402020204" pitchFamily="34" charset="0"/>
            </a:endParaRPr>
          </a:p>
          <a:p>
            <a:pPr marL="285750" indent="-285750">
              <a:buFontTx/>
              <a:buChar char="-"/>
            </a:pPr>
            <a:endParaRPr lang="en-US" sz="2700" dirty="0">
              <a:solidFill>
                <a:schemeClr val="bg1"/>
              </a:solidFill>
              <a:latin typeface="Franklin Gothic Medium Cond" panose="020B0606030402020204" pitchFamily="34" charset="0"/>
            </a:endParaRPr>
          </a:p>
          <a:p>
            <a:pPr marL="285750" indent="-285750">
              <a:buFontTx/>
              <a:buChar char="-"/>
            </a:pPr>
            <a:r>
              <a:rPr lang="en-US" sz="2700" dirty="0">
                <a:solidFill>
                  <a:schemeClr val="bg1"/>
                </a:solidFill>
                <a:latin typeface="Franklin Gothic Medium Cond" panose="020B0606030402020204" pitchFamily="34" charset="0"/>
              </a:rPr>
              <a:t>This graph shows that the top draft picks also result in more games being played</a:t>
            </a:r>
          </a:p>
          <a:p>
            <a:pPr marL="285750" indent="-285750">
              <a:buFontTx/>
              <a:buChar char="-"/>
            </a:pPr>
            <a:endParaRPr lang="en-US" sz="2700" dirty="0">
              <a:solidFill>
                <a:schemeClr val="bg1"/>
              </a:solidFill>
              <a:latin typeface="Franklin Gothic Medium Cond" panose="020B0606030402020204" pitchFamily="34" charset="0"/>
            </a:endParaRPr>
          </a:p>
          <a:p>
            <a:pPr marL="285750" indent="-285750">
              <a:buFontTx/>
              <a:buChar char="-"/>
            </a:pPr>
            <a:r>
              <a:rPr lang="en-US" sz="2700" dirty="0">
                <a:solidFill>
                  <a:srgbClr val="FF0000"/>
                </a:solidFill>
                <a:latin typeface="Franklin Gothic Medium Cond" panose="020B0606030402020204" pitchFamily="34" charset="0"/>
              </a:rPr>
              <a:t>Selecting the right player results in a longer playing career</a:t>
            </a:r>
            <a:endParaRPr lang="en-US" b="1" dirty="0">
              <a:solidFill>
                <a:schemeClr val="bg1"/>
              </a:solidFill>
              <a:latin typeface="Franklin Gothic Demi Cond" panose="020B0603020102020204" pitchFamily="34" charset="0"/>
            </a:endParaRPr>
          </a:p>
          <a:p>
            <a:pPr marL="285750" indent="-285750">
              <a:buFontTx/>
              <a:buChar char="-"/>
            </a:pPr>
            <a:endParaRPr lang="en-US" b="1" dirty="0">
              <a:solidFill>
                <a:schemeClr val="bg1"/>
              </a:solidFill>
              <a:latin typeface="Franklin Gothic Demi Cond" panose="020B0603020102020204" pitchFamily="34" charset="0"/>
            </a:endParaRPr>
          </a:p>
          <a:p>
            <a:pPr marL="285750" indent="-285750">
              <a:buFontTx/>
              <a:buChar char="-"/>
            </a:pPr>
            <a:endParaRPr lang="en-US" dirty="0"/>
          </a:p>
        </p:txBody>
      </p:sp>
      <p:pic>
        <p:nvPicPr>
          <p:cNvPr id="4" name="Picture 3" descr="Chart, scatter chart&#10;&#10;Description automatically generated">
            <a:extLst>
              <a:ext uri="{FF2B5EF4-FFF2-40B4-BE49-F238E27FC236}">
                <a16:creationId xmlns:a16="http://schemas.microsoft.com/office/drawing/2014/main" id="{D8C1832D-5303-425C-BC2B-195400AFE3B6}"/>
              </a:ext>
            </a:extLst>
          </p:cNvPr>
          <p:cNvPicPr>
            <a:picLocks noChangeAspect="1"/>
          </p:cNvPicPr>
          <p:nvPr/>
        </p:nvPicPr>
        <p:blipFill>
          <a:blip r:embed="rId3"/>
          <a:stretch>
            <a:fillRect/>
          </a:stretch>
        </p:blipFill>
        <p:spPr>
          <a:xfrm>
            <a:off x="6494909" y="1719000"/>
            <a:ext cx="5135135" cy="3420000"/>
          </a:xfrm>
          <a:prstGeom prst="rect">
            <a:avLst/>
          </a:prstGeom>
        </p:spPr>
      </p:pic>
    </p:spTree>
    <p:extLst>
      <p:ext uri="{BB962C8B-B14F-4D97-AF65-F5344CB8AC3E}">
        <p14:creationId xmlns:p14="http://schemas.microsoft.com/office/powerpoint/2010/main" val="1524636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0" y="-21426"/>
            <a:ext cx="12191980" cy="6857990"/>
          </a:xfrm>
          <a:prstGeom prst="rect">
            <a:avLst/>
          </a:prstGeom>
        </p:spPr>
      </p:pic>
      <p:sp>
        <p:nvSpPr>
          <p:cNvPr id="7" name="Rectangle 6">
            <a:extLst>
              <a:ext uri="{FF2B5EF4-FFF2-40B4-BE49-F238E27FC236}">
                <a16:creationId xmlns:a16="http://schemas.microsoft.com/office/drawing/2014/main" id="{5D0B0A72-084D-3A44-A973-BC4EC78C1C71}"/>
              </a:ext>
            </a:extLst>
          </p:cNvPr>
          <p:cNvSpPr/>
          <p:nvPr/>
        </p:nvSpPr>
        <p:spPr>
          <a:xfrm>
            <a:off x="561956" y="492920"/>
            <a:ext cx="5261328" cy="5829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TextBox 15">
            <a:extLst>
              <a:ext uri="{FF2B5EF4-FFF2-40B4-BE49-F238E27FC236}">
                <a16:creationId xmlns:a16="http://schemas.microsoft.com/office/drawing/2014/main" id="{89E65D26-76CE-B94A-B7E5-B88FE09DA17B}"/>
              </a:ext>
            </a:extLst>
          </p:cNvPr>
          <p:cNvSpPr txBox="1"/>
          <p:nvPr/>
        </p:nvSpPr>
        <p:spPr>
          <a:xfrm>
            <a:off x="890567" y="917799"/>
            <a:ext cx="4563749" cy="5093702"/>
          </a:xfrm>
          <a:prstGeom prst="rect">
            <a:avLst/>
          </a:prstGeom>
          <a:noFill/>
        </p:spPr>
        <p:txBody>
          <a:bodyPr wrap="square" rtlCol="0">
            <a:spAutoFit/>
          </a:bodyPr>
          <a:lstStyle/>
          <a:p>
            <a:r>
              <a:rPr lang="en-US" sz="2800" b="1" dirty="0">
                <a:solidFill>
                  <a:schemeClr val="bg1"/>
                </a:solidFill>
                <a:latin typeface="Franklin Gothic Demi Cond" panose="020B0603020102020204" pitchFamily="34" charset="0"/>
              </a:rPr>
              <a:t>DRAFT PICKS AND AWARDS?</a:t>
            </a:r>
            <a:endParaRPr lang="en-US" sz="2700" dirty="0">
              <a:solidFill>
                <a:schemeClr val="bg1"/>
              </a:solidFill>
              <a:latin typeface="Franklin Gothic Medium Cond" panose="020B0606030402020204" pitchFamily="34" charset="0"/>
            </a:endParaRPr>
          </a:p>
          <a:p>
            <a:pPr marL="285750" indent="-285750">
              <a:buFontTx/>
              <a:buChar char="-"/>
            </a:pPr>
            <a:endParaRPr lang="en-US" sz="2700" dirty="0">
              <a:solidFill>
                <a:schemeClr val="bg1"/>
              </a:solidFill>
              <a:latin typeface="Franklin Gothic Medium Cond" panose="020B0606030402020204" pitchFamily="34" charset="0"/>
            </a:endParaRPr>
          </a:p>
          <a:p>
            <a:pPr marL="285750" indent="-285750">
              <a:buFontTx/>
              <a:buChar char="-"/>
            </a:pPr>
            <a:r>
              <a:rPr lang="en-US" sz="2700" dirty="0">
                <a:solidFill>
                  <a:schemeClr val="bg1"/>
                </a:solidFill>
                <a:latin typeface="Franklin Gothic Medium Cond" panose="020B0606030402020204" pitchFamily="34" charset="0"/>
              </a:rPr>
              <a:t>These graphs illustrate that the top draft picks result in a higher number of individual awards</a:t>
            </a:r>
          </a:p>
          <a:p>
            <a:pPr marL="285750" indent="-285750">
              <a:buFontTx/>
              <a:buChar char="-"/>
            </a:pPr>
            <a:endParaRPr lang="en-US" sz="2700" dirty="0">
              <a:solidFill>
                <a:schemeClr val="bg1"/>
              </a:solidFill>
              <a:latin typeface="Franklin Gothic Medium Cond" panose="020B0606030402020204" pitchFamily="34" charset="0"/>
            </a:endParaRPr>
          </a:p>
          <a:p>
            <a:pPr marL="285750" indent="-285750">
              <a:buFontTx/>
              <a:buChar char="-"/>
            </a:pPr>
            <a:r>
              <a:rPr lang="en-US" sz="2700" dirty="0">
                <a:solidFill>
                  <a:srgbClr val="FF0000"/>
                </a:solidFill>
                <a:latin typeface="Franklin Gothic Medium Cond" panose="020B0606030402020204" pitchFamily="34" charset="0"/>
              </a:rPr>
              <a:t>Player worth</a:t>
            </a:r>
          </a:p>
          <a:p>
            <a:pPr marL="742950" lvl="1" indent="-285750">
              <a:buFontTx/>
              <a:buChar char="-"/>
            </a:pPr>
            <a:r>
              <a:rPr lang="en-US" sz="2700" dirty="0">
                <a:solidFill>
                  <a:srgbClr val="FF0000"/>
                </a:solidFill>
                <a:latin typeface="Franklin Gothic Medium Cond" panose="020B0606030402020204" pitchFamily="34" charset="0"/>
              </a:rPr>
              <a:t>Guernsey sales</a:t>
            </a:r>
          </a:p>
          <a:p>
            <a:pPr marL="742950" lvl="1" indent="-285750">
              <a:buFontTx/>
              <a:buChar char="-"/>
            </a:pPr>
            <a:r>
              <a:rPr lang="en-US" sz="2700" dirty="0">
                <a:solidFill>
                  <a:srgbClr val="FF0000"/>
                </a:solidFill>
                <a:latin typeface="Franklin Gothic Medium Cond" panose="020B0606030402020204" pitchFamily="34" charset="0"/>
              </a:rPr>
              <a:t>Increase in attendance</a:t>
            </a:r>
          </a:p>
          <a:p>
            <a:pPr marL="742950" lvl="1" indent="-285750">
              <a:buFontTx/>
              <a:buChar char="-"/>
            </a:pPr>
            <a:r>
              <a:rPr lang="en-US" sz="2700" dirty="0">
                <a:solidFill>
                  <a:srgbClr val="FF0000"/>
                </a:solidFill>
                <a:latin typeface="Franklin Gothic Medium Cond" panose="020B0606030402020204" pitchFamily="34" charset="0"/>
              </a:rPr>
              <a:t>Increase in memberships</a:t>
            </a:r>
          </a:p>
          <a:p>
            <a:endParaRPr lang="en-US" b="1" dirty="0">
              <a:solidFill>
                <a:schemeClr val="bg1"/>
              </a:solidFill>
              <a:latin typeface="Franklin Gothic Demi Cond" panose="020B0603020102020204" pitchFamily="34" charset="0"/>
            </a:endParaRPr>
          </a:p>
          <a:p>
            <a:pPr marL="285750" indent="-285750">
              <a:buFontTx/>
              <a:buChar char="-"/>
            </a:pPr>
            <a:endParaRPr lang="en-US" b="1" dirty="0">
              <a:solidFill>
                <a:schemeClr val="bg1"/>
              </a:solidFill>
              <a:latin typeface="Franklin Gothic Demi Cond" panose="020B0603020102020204" pitchFamily="34" charset="0"/>
            </a:endParaRPr>
          </a:p>
          <a:p>
            <a:pPr marL="285750" indent="-285750">
              <a:buFontTx/>
              <a:buChar char="-"/>
            </a:pPr>
            <a:endParaRPr lang="en-US" dirty="0"/>
          </a:p>
        </p:txBody>
      </p:sp>
      <p:pic>
        <p:nvPicPr>
          <p:cNvPr id="6" name="Picture 5" descr="Chart&#10;&#10;Description automatically generated">
            <a:extLst>
              <a:ext uri="{FF2B5EF4-FFF2-40B4-BE49-F238E27FC236}">
                <a16:creationId xmlns:a16="http://schemas.microsoft.com/office/drawing/2014/main" id="{157B7132-666C-4EFA-9D5D-52DD59A5DD9C}"/>
              </a:ext>
            </a:extLst>
          </p:cNvPr>
          <p:cNvPicPr>
            <a:picLocks noChangeAspect="1"/>
          </p:cNvPicPr>
          <p:nvPr/>
        </p:nvPicPr>
        <p:blipFill>
          <a:blip r:embed="rId3"/>
          <a:stretch>
            <a:fillRect/>
          </a:stretch>
        </p:blipFill>
        <p:spPr>
          <a:xfrm>
            <a:off x="7063079" y="3681432"/>
            <a:ext cx="4324325" cy="2880000"/>
          </a:xfrm>
          <a:prstGeom prst="rect">
            <a:avLst/>
          </a:prstGeom>
        </p:spPr>
      </p:pic>
      <p:pic>
        <p:nvPicPr>
          <p:cNvPr id="8" name="Picture 7" descr="Chart, histogram&#10;&#10;Description automatically generated">
            <a:extLst>
              <a:ext uri="{FF2B5EF4-FFF2-40B4-BE49-F238E27FC236}">
                <a16:creationId xmlns:a16="http://schemas.microsoft.com/office/drawing/2014/main" id="{0A10EF68-7800-43EC-A8D7-2070124BCEE4}"/>
              </a:ext>
            </a:extLst>
          </p:cNvPr>
          <p:cNvPicPr>
            <a:picLocks noChangeAspect="1"/>
          </p:cNvPicPr>
          <p:nvPr/>
        </p:nvPicPr>
        <p:blipFill>
          <a:blip r:embed="rId4"/>
          <a:stretch>
            <a:fillRect/>
          </a:stretch>
        </p:blipFill>
        <p:spPr>
          <a:xfrm>
            <a:off x="7114971" y="390003"/>
            <a:ext cx="4272433" cy="2880000"/>
          </a:xfrm>
          <a:prstGeom prst="rect">
            <a:avLst/>
          </a:prstGeom>
        </p:spPr>
      </p:pic>
    </p:spTree>
    <p:extLst>
      <p:ext uri="{BB962C8B-B14F-4D97-AF65-F5344CB8AC3E}">
        <p14:creationId xmlns:p14="http://schemas.microsoft.com/office/powerpoint/2010/main" val="77755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D8EFAA-042F-8544-9927-1A7EE5C0FA8A}"/>
              </a:ext>
            </a:extLst>
          </p:cNvPr>
          <p:cNvSpPr/>
          <p:nvPr/>
        </p:nvSpPr>
        <p:spPr>
          <a:xfrm>
            <a:off x="0" y="0"/>
            <a:ext cx="12188952" cy="15001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6B4DCFE9-C919-064B-8925-6803EBF71121}"/>
              </a:ext>
            </a:extLst>
          </p:cNvPr>
          <p:cNvPicPr>
            <a:picLocks noChangeAspect="1"/>
          </p:cNvPicPr>
          <p:nvPr/>
        </p:nvPicPr>
        <p:blipFill rotWithShape="1">
          <a:blip r:embed="rId2">
            <a:alphaModFix amt="20000"/>
          </a:blip>
          <a:srcRect t="7386" b="7387"/>
          <a:stretch/>
        </p:blipFill>
        <p:spPr>
          <a:xfrm>
            <a:off x="-3028" y="10"/>
            <a:ext cx="12191980" cy="6857990"/>
          </a:xfrm>
          <a:prstGeom prst="rect">
            <a:avLst/>
          </a:prstGeom>
        </p:spPr>
      </p:pic>
      <p:sp>
        <p:nvSpPr>
          <p:cNvPr id="2" name="Title 1">
            <a:extLst>
              <a:ext uri="{FF2B5EF4-FFF2-40B4-BE49-F238E27FC236}">
                <a16:creationId xmlns:a16="http://schemas.microsoft.com/office/drawing/2014/main" id="{8E729AFF-B73C-4647-9A02-BBED5BE26BB4}"/>
              </a:ext>
            </a:extLst>
          </p:cNvPr>
          <p:cNvSpPr>
            <a:spLocks noGrp="1"/>
          </p:cNvSpPr>
          <p:nvPr>
            <p:ph type="title"/>
          </p:nvPr>
        </p:nvSpPr>
        <p:spPr>
          <a:xfrm>
            <a:off x="896122" y="87312"/>
            <a:ext cx="10515600" cy="1325563"/>
          </a:xfrm>
        </p:spPr>
        <p:txBody>
          <a:bodyPr>
            <a:normAutofit/>
          </a:bodyPr>
          <a:lstStyle/>
          <a:p>
            <a:pPr algn="ctr"/>
            <a:r>
              <a:rPr lang="en-US" sz="4200" b="1" dirty="0">
                <a:solidFill>
                  <a:schemeClr val="bg1"/>
                </a:solidFill>
                <a:latin typeface="Franklin Gothic Demi Cond" panose="020B0603020102020204" pitchFamily="34" charset="0"/>
              </a:rPr>
              <a:t>HAS AFL SCORING BEEN ON A DOWNWARD OR UPWARD TREND IN THE LAST TWO DECADES?</a:t>
            </a:r>
          </a:p>
        </p:txBody>
      </p:sp>
      <p:sp>
        <p:nvSpPr>
          <p:cNvPr id="3" name="Content Placeholder 2">
            <a:extLst>
              <a:ext uri="{FF2B5EF4-FFF2-40B4-BE49-F238E27FC236}">
                <a16:creationId xmlns:a16="http://schemas.microsoft.com/office/drawing/2014/main" id="{E663C465-800B-944C-A175-771F2F0909DE}"/>
              </a:ext>
            </a:extLst>
          </p:cNvPr>
          <p:cNvSpPr>
            <a:spLocks noGrp="1"/>
          </p:cNvSpPr>
          <p:nvPr>
            <p:ph idx="1"/>
          </p:nvPr>
        </p:nvSpPr>
        <p:spPr>
          <a:xfrm>
            <a:off x="896122" y="2462578"/>
            <a:ext cx="10393680" cy="3433031"/>
          </a:xfrm>
        </p:spPr>
        <p:txBody>
          <a:bodyPr anchor="t">
            <a:normAutofit/>
          </a:bodyPr>
          <a:lstStyle/>
          <a:p>
            <a:pPr>
              <a:buFontTx/>
              <a:buChar char="-"/>
            </a:pPr>
            <a:r>
              <a:rPr lang="en-US" sz="3200" dirty="0">
                <a:latin typeface="Franklin Gothic Medium Cond" panose="020B0606030402020204" pitchFamily="34" charset="0"/>
              </a:rPr>
              <a:t>Using available Data from AFL Tables.com I have used Yearly Data from 2000 to 2021 with the exclusion of 2020 to see the Average Final Scores of AFL Matches </a:t>
            </a:r>
          </a:p>
          <a:p>
            <a:pPr>
              <a:buFontTx/>
              <a:buChar char="-"/>
            </a:pPr>
            <a:endParaRPr lang="en-US" sz="3200" dirty="0">
              <a:latin typeface="Franklin Gothic Medium Cond" panose="020B0606030402020204" pitchFamily="34" charset="0"/>
            </a:endParaRPr>
          </a:p>
          <a:p>
            <a:pPr>
              <a:buFontTx/>
              <a:buChar char="-"/>
            </a:pPr>
            <a:r>
              <a:rPr lang="en-US" sz="3200" dirty="0">
                <a:latin typeface="Franklin Gothic Medium Cond" panose="020B0606030402020204" pitchFamily="34" charset="0"/>
              </a:rPr>
              <a:t>2020 Has been excluded from the research as the year was affected by COVID -19 and in result had less games and shortened quarter lengths</a:t>
            </a:r>
          </a:p>
        </p:txBody>
      </p:sp>
    </p:spTree>
    <p:extLst>
      <p:ext uri="{BB962C8B-B14F-4D97-AF65-F5344CB8AC3E}">
        <p14:creationId xmlns:p14="http://schemas.microsoft.com/office/powerpoint/2010/main" val="1293864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2317</TotalTime>
  <Words>1592</Words>
  <Application>Microsoft Office PowerPoint</Application>
  <PresentationFormat>Widescreen</PresentationFormat>
  <Paragraphs>167</Paragraphs>
  <Slides>27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Franklin Gothic Demi Cond</vt:lpstr>
      <vt:lpstr>Franklin Gothic Medium Cond</vt:lpstr>
      <vt:lpstr>Office Theme</vt:lpstr>
      <vt:lpstr>AFL STATISTICAL ANALYSIS  Project members: Karin Ferrada, Josh Thomas, Andy de Wind</vt:lpstr>
      <vt:lpstr>PROJECT AIM</vt:lpstr>
      <vt:lpstr>EXPLORATION</vt:lpstr>
      <vt:lpstr>DATA CLEANUP</vt:lpstr>
      <vt:lpstr>AFL NATIONAL DRAFT</vt:lpstr>
      <vt:lpstr>PowerPoint Presentation</vt:lpstr>
      <vt:lpstr>PowerPoint Presentation</vt:lpstr>
      <vt:lpstr>PowerPoint Presentation</vt:lpstr>
      <vt:lpstr>HAS AFL SCORING BEEN ON A DOWNWARD OR UPWARD TREND IN THE LAST TWO DECADES?</vt:lpstr>
      <vt:lpstr>PowerPoint Presentation</vt:lpstr>
      <vt:lpstr>PowerPoint Presentation</vt:lpstr>
      <vt:lpstr>Correlation &gt;0.6 or -0.6 between Average Scoring and  Average Stat Categories per AFL Game</vt:lpstr>
      <vt:lpstr>Correlation &lt;0.6 or -0.6 between Average Scoring and  Average Stat Categories per AFL Game</vt:lpstr>
      <vt:lpstr>WHAT DOES THIS DATA SAY ABOUT WHY THE SCORING HAS BEEN ON A DECLINE?</vt:lpstr>
      <vt:lpstr>WHAT DOES THIS DATA SAY ABOUT WHY THE SCORING HAS BEEN ON A DECLINE</vt:lpstr>
      <vt:lpstr>CONCLUSION</vt:lpstr>
      <vt:lpstr>DOES PLAYING AT A HOME VENUE INFLUENCE UMPIRES?</vt:lpstr>
      <vt:lpstr>BROWNLOW VOTES</vt:lpstr>
      <vt:lpstr>BROWNLOW VOTES</vt:lpstr>
      <vt:lpstr>BROWNLOW VOTES</vt:lpstr>
      <vt:lpstr>CONCLUSION - BROWNLOW</vt:lpstr>
      <vt:lpstr>WIN LOSS RECORD FOR HOME AND AWAY FIXTURES</vt:lpstr>
      <vt:lpstr>PowerPoint Presentation</vt:lpstr>
      <vt:lpstr>PowerPoint Presentation</vt:lpstr>
      <vt:lpstr>FREE KICKS AWARDED DURING THE HOME AND AWAY FIXTURES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AFL DATA</dc:title>
  <dc:creator>Josh Thomas</dc:creator>
  <cp:lastModifiedBy>Karin Ferrada</cp:lastModifiedBy>
  <cp:revision>39</cp:revision>
  <dcterms:created xsi:type="dcterms:W3CDTF">2022-05-02T11:51:42Z</dcterms:created>
  <dcterms:modified xsi:type="dcterms:W3CDTF">2022-05-04T14:00:12Z</dcterms:modified>
</cp:coreProperties>
</file>