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8" r:id="rId2"/>
    <p:sldId id="269" r:id="rId3"/>
    <p:sldId id="270" r:id="rId4"/>
    <p:sldId id="271" r:id="rId5"/>
    <p:sldId id="272" r:id="rId6"/>
    <p:sldId id="256" r:id="rId7"/>
    <p:sldId id="257" r:id="rId8"/>
    <p:sldId id="258" r:id="rId9"/>
    <p:sldId id="261" r:id="rId10"/>
    <p:sldId id="263" r:id="rId11"/>
    <p:sldId id="267" r:id="rId12"/>
    <p:sldId id="264" r:id="rId13"/>
    <p:sldId id="266" r:id="rId14"/>
    <p:sldId id="265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77D7D-8635-E842-9081-E4830B457B0F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57376-C148-1040-B281-C036CF23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2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these equations represent the same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57376-C148-1040-B281-C036CF2323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7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A77A-3F74-F448-8BF1-0D7693394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E88B1-4985-A54B-8D46-CC6BBC8D0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EFCA3-7B1F-F04D-B429-0C8D6640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2AF3-8054-2646-8CAF-00DB64ED96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EDEFE-85C2-7F4A-9D39-F61E4EFB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C7E7-2F84-4F4D-91F1-811667E6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ED97-FDA7-EA40-86D8-75BBC903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E9E6-14A3-BA4D-AAE8-DF185EBA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6661E-A35D-FE4D-82B1-628C75AED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94E62-B0CE-1F41-8F23-604CC595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2AF3-8054-2646-8CAF-00DB64ED96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17889-3A6C-8F48-A449-7DDDD093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F9084-FDE2-4245-AA84-76A7D14B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ED97-FDA7-EA40-86D8-75BBC903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9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0810F-A5F9-1949-9AAE-7D043E67A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5AC67-30C8-F542-A685-CC6589B2F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8B30-7486-2A4F-9CDE-551E7B6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2AF3-8054-2646-8CAF-00DB64ED96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37EA-1D41-1B41-B4B7-4577EAF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B524-69CE-084C-87D1-54CE793D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ED97-FDA7-EA40-86D8-75BBC903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0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046A-8BF1-DE4E-9736-C281C63D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0305-6542-B043-8DAA-88E3AACB5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FC3F-CADC-434D-B71E-43488CD8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2AF3-8054-2646-8CAF-00DB64ED96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3C745-300C-D04F-B39B-E188523F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DB56B-D998-DC4A-AD1C-8323E78A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ED97-FDA7-EA40-86D8-75BBC903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0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F631-E763-764E-A5FC-FC214CFE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0F2FC-EA7C-7347-9ADF-4A746329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5C2C8-7638-6747-BE12-D619D435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2AF3-8054-2646-8CAF-00DB64ED96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42095-227E-7C45-BA70-6A9FD89B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4115A-EA5E-904E-B3AB-E4F8A493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ED97-FDA7-EA40-86D8-75BBC903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0E0B-95C6-F549-9EF6-223934E3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7881-F727-A044-831F-3CD847877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5938B-C56A-1945-BBA2-55B9940E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5D87B-8CFB-F94B-A385-878A40DF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2AF3-8054-2646-8CAF-00DB64ED96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94F59-F6F2-5A49-8A01-C2AA1906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E1561-3E9B-4041-A56A-7317F61B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ED97-FDA7-EA40-86D8-75BBC903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3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B66D-F49D-424D-9DE4-E78E746A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DE8CC-AB54-9C4C-BEDA-3FA865166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578EF-62B4-9544-9235-B26218152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39DD-6584-9643-8A4D-07388800B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90A0D-E0B9-DF4B-9AC2-81E49B558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F5229-C7C9-B54D-AED0-97E63A67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2AF3-8054-2646-8CAF-00DB64ED96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05F11-0007-CD4D-B634-BACA2EA2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7885A-497D-2040-AC18-10F904DB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ED97-FDA7-EA40-86D8-75BBC903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9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625-CEB4-7F44-BBE7-B62E4521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24A82-A97A-1848-80CD-8BF00CB5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2AF3-8054-2646-8CAF-00DB64ED96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91B09-5931-C244-A9C5-E38506D1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52083-A5A7-0849-8340-BC791481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ED97-FDA7-EA40-86D8-75BBC903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5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E0DDF-88C1-BA4E-9FEB-D3087897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2AF3-8054-2646-8CAF-00DB64ED96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F5A8C-7E3D-DE45-B2D7-C6044865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BF112-E569-214A-8D03-91603BA1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ED97-FDA7-EA40-86D8-75BBC903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13E8-42E3-F14D-8DA6-F72D446E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5A64A-C154-E44D-9E72-2955A9DA2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3AA45-1A0D-DF4B-8302-5914D3AE0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25166-EE72-4B41-A7BB-3479EDDD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2AF3-8054-2646-8CAF-00DB64ED96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022C5-AE64-4943-B47B-82768DFB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8EE2A-30ED-A941-9477-F60EF29A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ED97-FDA7-EA40-86D8-75BBC903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B8C2-4DE0-984B-86BD-0CCFB19C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23EF0-4C00-1F4B-84D7-2645C1C9B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D3E66-A3E3-B048-AB59-EF1FC555B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84928-C931-3741-8EC9-2985BFCE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2AF3-8054-2646-8CAF-00DB64ED96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EE59B-B734-AD4E-84AB-9D0E8943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0B875-F1D1-1843-B453-75048610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ED97-FDA7-EA40-86D8-75BBC903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2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91E6F-4DCB-2B41-953C-D11BA8C3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7DC95-6481-8E4E-9F9F-EA501D51F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18099-D2CF-614E-8650-54017E05E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2AF3-8054-2646-8CAF-00DB64ED96F6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348B4-1D9A-5A4C-8979-52747306B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9923B-E9AB-E74A-8089-8E7DDDC94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ED97-FDA7-EA40-86D8-75BBC903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jimr1603/Intermediate_R_-_R_for_Survey_Analysis/testing-regression-assumptions.html#normality-of-residua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sbyjim.com/glossary/median/" TargetMode="External"/><Relationship Id="rId2" Type="http://schemas.openxmlformats.org/officeDocument/2006/relationships/hyperlink" Target="https://statisticsbyjim.com/glossary/samp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isticsbyjim.com/hypothesis-testing/nonparametric-parametric-test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sbyjim.com/hypothesis-testing/nonparametric-parametric-tests/" TargetMode="External"/><Relationship Id="rId2" Type="http://schemas.openxmlformats.org/officeDocument/2006/relationships/hyperlink" Target="https://statisticsbyjim.com/glossary/samp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sticsbyjim.com/hypothesis-testing/nonparametric-parametric-tes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4EDA-5BBD-E342-9794-B9CFE96D2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Parametric and Nonparametric Statistical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5A447-17E3-8E43-A44D-B899C2012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6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B8DB-266F-9F49-A6C7-FB434251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Height ~ Gender + Age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13741-D5AE-4140-AD2F-EAF171229611}"/>
              </a:ext>
            </a:extLst>
          </p:cNvPr>
          <p:cNvSpPr txBox="1"/>
          <p:nvPr/>
        </p:nvSpPr>
        <p:spPr>
          <a:xfrm>
            <a:off x="2708954" y="1599228"/>
            <a:ext cx="60925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Call:</a:t>
            </a:r>
          </a:p>
          <a:p>
            <a:r>
              <a:rPr lang="en-US" sz="1200" dirty="0" err="1">
                <a:latin typeface="Courier" pitchFamily="2" charset="0"/>
              </a:rPr>
              <a:t>lm</a:t>
            </a:r>
            <a:r>
              <a:rPr lang="en-US" sz="1200" dirty="0">
                <a:latin typeface="Courier" pitchFamily="2" charset="0"/>
              </a:rPr>
              <a:t>(formula = Height ~ Gender + Age, data = </a:t>
            </a:r>
            <a:r>
              <a:rPr lang="en-US" sz="1200" dirty="0" err="1">
                <a:latin typeface="Courier" pitchFamily="2" charset="0"/>
              </a:rPr>
              <a:t>NHANES_child</a:t>
            </a:r>
            <a:r>
              <a:rPr lang="en-US" sz="1200" dirty="0">
                <a:latin typeface="Courier" pitchFamily="2" charset="0"/>
              </a:rPr>
              <a:t>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Coefficients:</a:t>
            </a:r>
          </a:p>
          <a:p>
            <a:r>
              <a:rPr lang="en-US" sz="1200" dirty="0">
                <a:latin typeface="Courier" pitchFamily="2" charset="0"/>
              </a:rPr>
              <a:t>(Intercept)   </a:t>
            </a:r>
            <a:r>
              <a:rPr lang="en-US" sz="1200" dirty="0" err="1">
                <a:latin typeface="Courier" pitchFamily="2" charset="0"/>
              </a:rPr>
              <a:t>Gendermale</a:t>
            </a:r>
            <a:r>
              <a:rPr lang="en-US" sz="1200" dirty="0">
                <a:latin typeface="Courier" pitchFamily="2" charset="0"/>
              </a:rPr>
              <a:t>          Age  </a:t>
            </a:r>
          </a:p>
          <a:p>
            <a:r>
              <a:rPr lang="en-US" sz="1200" dirty="0">
                <a:latin typeface="Courier" pitchFamily="2" charset="0"/>
              </a:rPr>
              <a:t>     84.332        3.574        5.476 </a:t>
            </a: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Call:</a:t>
            </a:r>
          </a:p>
          <a:p>
            <a:r>
              <a:rPr lang="en-US" sz="1200" dirty="0" err="1">
                <a:latin typeface="Courier" pitchFamily="2" charset="0"/>
              </a:rPr>
              <a:t>lm</a:t>
            </a:r>
            <a:r>
              <a:rPr lang="en-US" sz="1200" dirty="0">
                <a:latin typeface="Courier" pitchFamily="2" charset="0"/>
              </a:rPr>
              <a:t>(formula = Height ~ Gender + Age, data = </a:t>
            </a:r>
            <a:r>
              <a:rPr lang="en-US" sz="1200" dirty="0" err="1">
                <a:latin typeface="Courier" pitchFamily="2" charset="0"/>
              </a:rPr>
              <a:t>NHANES_child</a:t>
            </a:r>
            <a:r>
              <a:rPr lang="en-US" sz="1200" dirty="0">
                <a:latin typeface="Courier" pitchFamily="2" charset="0"/>
              </a:rPr>
              <a:t>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Residuals:</a:t>
            </a:r>
          </a:p>
          <a:p>
            <a:r>
              <a:rPr lang="en-US" sz="1200" dirty="0">
                <a:latin typeface="Courier" pitchFamily="2" charset="0"/>
              </a:rPr>
              <a:t>    Min      1Q  Median      3Q     Max </a:t>
            </a:r>
          </a:p>
          <a:p>
            <a:r>
              <a:rPr lang="en-US" sz="1200" dirty="0">
                <a:latin typeface="Courier" pitchFamily="2" charset="0"/>
              </a:rPr>
              <a:t>-30.531  -5.512  -0.238   5.261  32.851 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Coefficients:</a:t>
            </a:r>
          </a:p>
          <a:p>
            <a:r>
              <a:rPr lang="en-US" sz="1200" dirty="0">
                <a:latin typeface="Courier" pitchFamily="2" charset="0"/>
              </a:rPr>
              <a:t>            Estimate Std. Error t value </a:t>
            </a:r>
            <a:r>
              <a:rPr lang="en-US" sz="1200" dirty="0" err="1">
                <a:latin typeface="Courier" pitchFamily="2" charset="0"/>
              </a:rPr>
              <a:t>Pr</a:t>
            </a:r>
            <a:r>
              <a:rPr lang="en-US" sz="1200" dirty="0">
                <a:latin typeface="Courier" pitchFamily="2" charset="0"/>
              </a:rPr>
              <a:t>(&gt;|t|)    </a:t>
            </a:r>
          </a:p>
          <a:p>
            <a:r>
              <a:rPr lang="en-US" sz="1200" dirty="0">
                <a:latin typeface="Courier" pitchFamily="2" charset="0"/>
              </a:rPr>
              <a:t>(Intercept) 84.33241    0.43803  192.53   &lt;2e-16 ***</a:t>
            </a:r>
          </a:p>
          <a:p>
            <a:r>
              <a:rPr lang="en-US" sz="1200" dirty="0" err="1">
                <a:latin typeface="Courier" pitchFamily="2" charset="0"/>
              </a:rPr>
              <a:t>Gendermale</a:t>
            </a:r>
            <a:r>
              <a:rPr lang="en-US" sz="1200" dirty="0">
                <a:latin typeface="Courier" pitchFamily="2" charset="0"/>
              </a:rPr>
              <a:t>   3.57378    0.34631   10.32   &lt;2e-16 ***</a:t>
            </a:r>
          </a:p>
          <a:p>
            <a:r>
              <a:rPr lang="en-US" sz="1200" dirty="0">
                <a:latin typeface="Courier" pitchFamily="2" charset="0"/>
              </a:rPr>
              <a:t>Age          5.47640    0.03707  147.72   &lt;2e-16 ***</a:t>
            </a:r>
          </a:p>
          <a:p>
            <a:r>
              <a:rPr lang="en-US" sz="1200" dirty="0">
                <a:latin typeface="Courier" pitchFamily="2" charset="0"/>
              </a:rPr>
              <a:t>---</a:t>
            </a:r>
          </a:p>
          <a:p>
            <a:r>
              <a:rPr lang="en-US" sz="1200" dirty="0" err="1">
                <a:latin typeface="Courier" pitchFamily="2" charset="0"/>
              </a:rPr>
              <a:t>Signif</a:t>
            </a:r>
            <a:r>
              <a:rPr lang="en-US" sz="1200" dirty="0">
                <a:latin typeface="Courier" pitchFamily="2" charset="0"/>
              </a:rPr>
              <a:t>. codes:  0 ‘***’ 0.001 ‘**’ 0.01 ‘*’ 0.05 ‘.’ 0.1 ‘ ’ 1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Residual standard error: 8.156 on 2220 degrees of freedom</a:t>
            </a:r>
          </a:p>
          <a:p>
            <a:r>
              <a:rPr lang="en-US" sz="1200" dirty="0">
                <a:latin typeface="Courier" pitchFamily="2" charset="0"/>
              </a:rPr>
              <a:t>Multiple R-squared:  0.9078,	Adjusted R-squared:  0.9077 </a:t>
            </a:r>
          </a:p>
          <a:p>
            <a:r>
              <a:rPr lang="en-US" sz="1200" dirty="0">
                <a:latin typeface="Courier" pitchFamily="2" charset="0"/>
              </a:rPr>
              <a:t>F-statistic: 1.092e+04 on 2 and 2220 DF,  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651125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07D5-F204-E34B-9FE6-9F5C72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12CAF-F9A5-D446-AFD3-94651EB22159}"/>
              </a:ext>
            </a:extLst>
          </p:cNvPr>
          <p:cNvSpPr txBox="1"/>
          <p:nvPr/>
        </p:nvSpPr>
        <p:spPr>
          <a:xfrm>
            <a:off x="6097273" y="1690688"/>
            <a:ext cx="1650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y = mx +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BF5B-911B-A944-AA87-307413A64B24}"/>
              </a:ext>
            </a:extLst>
          </p:cNvPr>
          <p:cNvSpPr txBox="1"/>
          <p:nvPr/>
        </p:nvSpPr>
        <p:spPr>
          <a:xfrm>
            <a:off x="3930815" y="2576712"/>
            <a:ext cx="5983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money = profit * time + </a:t>
            </a:r>
            <a:r>
              <a:rPr lang="en-US" sz="2800" dirty="0" err="1"/>
              <a:t>starting_money</a:t>
            </a:r>
            <a:endParaRPr lang="en-US" sz="28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3DF70-098C-F144-8DA4-9B3A17F9210F}"/>
              </a:ext>
            </a:extLst>
          </p:cNvPr>
          <p:cNvSpPr txBox="1"/>
          <p:nvPr/>
        </p:nvSpPr>
        <p:spPr>
          <a:xfrm>
            <a:off x="5695144" y="3462736"/>
            <a:ext cx="245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 = </a:t>
            </a:r>
            <a:r>
              <a:rPr lang="el-GR" sz="2800" dirty="0"/>
              <a:t>β1</a:t>
            </a:r>
            <a:r>
              <a:rPr lang="en-US" sz="2800" dirty="0"/>
              <a:t>x + </a:t>
            </a:r>
            <a:r>
              <a:rPr lang="el-GR" sz="2800" dirty="0"/>
              <a:t>β2</a:t>
            </a:r>
            <a:r>
              <a:rPr lang="en-US" sz="2800" dirty="0"/>
              <a:t> </a:t>
            </a:r>
            <a:r>
              <a:rPr lang="el-GR" sz="2800" dirty="0"/>
              <a:t>∗</a:t>
            </a:r>
            <a:r>
              <a:rPr lang="en-US" sz="2800" dirty="0"/>
              <a:t> </a:t>
            </a:r>
            <a:r>
              <a:rPr lang="el-GR" sz="2800" dirty="0"/>
              <a:t>1</a:t>
            </a:r>
            <a:endParaRPr lang="en-US" sz="28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D746D-3534-F34E-B7AD-1E014DF995C7}"/>
              </a:ext>
            </a:extLst>
          </p:cNvPr>
          <p:cNvSpPr txBox="1"/>
          <p:nvPr/>
        </p:nvSpPr>
        <p:spPr>
          <a:xfrm>
            <a:off x="6155206" y="4348760"/>
            <a:ext cx="1552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y  ~  1 + x</a:t>
            </a:r>
            <a:endParaRPr lang="en-US" sz="28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5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C58A2B-0FD7-8340-96D1-4B155F0B0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516" y="-205484"/>
            <a:ext cx="10279234" cy="7263830"/>
          </a:xfrm>
        </p:spPr>
      </p:pic>
    </p:spTree>
    <p:extLst>
      <p:ext uri="{BB962C8B-B14F-4D97-AF65-F5344CB8AC3E}">
        <p14:creationId xmlns:p14="http://schemas.microsoft.com/office/powerpoint/2010/main" val="4165344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C112-A8D3-4740-9723-5D4B4F25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C58A2B-0FD7-8340-96D1-4B155F0B0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6260"/>
          <a:stretch/>
        </p:blipFill>
        <p:spPr>
          <a:xfrm>
            <a:off x="-327593" y="-244157"/>
            <a:ext cx="12519593" cy="3869689"/>
          </a:xfrm>
        </p:spPr>
      </p:pic>
    </p:spTree>
    <p:extLst>
      <p:ext uri="{BB962C8B-B14F-4D97-AF65-F5344CB8AC3E}">
        <p14:creationId xmlns:p14="http://schemas.microsoft.com/office/powerpoint/2010/main" val="9238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C112-A8D3-4740-9723-5D4B4F25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C58A2B-0FD7-8340-96D1-4B155F0B0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805" b="22151"/>
          <a:stretch/>
        </p:blipFill>
        <p:spPr>
          <a:xfrm>
            <a:off x="-66551" y="3212756"/>
            <a:ext cx="12325101" cy="3052119"/>
          </a:xfrm>
        </p:spPr>
      </p:pic>
    </p:spTree>
    <p:extLst>
      <p:ext uri="{BB962C8B-B14F-4D97-AF65-F5344CB8AC3E}">
        <p14:creationId xmlns:p14="http://schemas.microsoft.com/office/powerpoint/2010/main" val="1188600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86F6-2195-9A45-9F4F-257A4FE4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Assumptions of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A933-70B6-1D4B-9791-DF04579A9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Independence of data points</a:t>
            </a:r>
          </a:p>
          <a:p>
            <a:pPr lvl="1"/>
            <a:r>
              <a:rPr lang="en-US" dirty="0"/>
              <a:t>Important to understand how data was collected</a:t>
            </a:r>
          </a:p>
          <a:p>
            <a:pPr lvl="1"/>
            <a:r>
              <a:rPr lang="en-US" dirty="0"/>
              <a:t>Check for autocorrelation: </a:t>
            </a:r>
            <a:r>
              <a:rPr lang="en-US" dirty="0" err="1">
                <a:latin typeface="Courier" pitchFamily="2" charset="0"/>
              </a:rPr>
              <a:t>durbinWatsonTest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linearModel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If time variable is present plot residuals versus time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Normally distributed residuals</a:t>
            </a:r>
          </a:p>
          <a:p>
            <a:pPr lvl="1"/>
            <a:r>
              <a:rPr lang="en-US" dirty="0"/>
              <a:t>Check residual distribution: </a:t>
            </a:r>
            <a:r>
              <a:rPr lang="en-US" dirty="0">
                <a:latin typeface="Courier" pitchFamily="2" charset="0"/>
              </a:rPr>
              <a:t>hist(</a:t>
            </a:r>
            <a:r>
              <a:rPr lang="en-US" dirty="0" err="1">
                <a:latin typeface="Courier" pitchFamily="2" charset="0"/>
              </a:rPr>
              <a:t>linearModel$residuals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Check QQ Plot: </a:t>
            </a:r>
            <a:r>
              <a:rPr lang="en-US" dirty="0">
                <a:latin typeface="Courier" pitchFamily="2" charset="0"/>
              </a:rPr>
              <a:t>plot(</a:t>
            </a:r>
            <a:r>
              <a:rPr lang="en-US" dirty="0" err="1">
                <a:latin typeface="Courier" pitchFamily="2" charset="0"/>
              </a:rPr>
              <a:t>linearModel</a:t>
            </a:r>
            <a:r>
              <a:rPr lang="en-US" dirty="0">
                <a:latin typeface="Courier" pitchFamily="2" charset="0"/>
              </a:rPr>
              <a:t>)</a:t>
            </a:r>
            <a:endParaRPr lang="en-US" dirty="0"/>
          </a:p>
          <a:p>
            <a:r>
              <a:rPr lang="en-US" dirty="0"/>
              <a:t>Homoscedasticity</a:t>
            </a:r>
          </a:p>
          <a:p>
            <a:pPr lvl="1"/>
            <a:r>
              <a:rPr lang="en-US" dirty="0"/>
              <a:t>Plot residuals vs fitted, look for random distribution and flat red line</a:t>
            </a:r>
          </a:p>
          <a:p>
            <a:pPr lvl="1"/>
            <a:r>
              <a:rPr lang="en-US" dirty="0">
                <a:latin typeface="Courier" pitchFamily="2" charset="0"/>
              </a:rPr>
              <a:t>plot(</a:t>
            </a:r>
            <a:r>
              <a:rPr lang="en-US" dirty="0" err="1">
                <a:latin typeface="Courier" pitchFamily="2" charset="0"/>
              </a:rPr>
              <a:t>linearModel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18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2770-5E98-0A4F-B2B5-0B54426E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Q-Q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C13B3-57B9-F148-8854-AB45D8D7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normal probability plot of residuals should approximately follow a straight line.’ </a:t>
            </a:r>
          </a:p>
          <a:p>
            <a:r>
              <a:rPr lang="en-US" dirty="0"/>
              <a:t>A bow-shaped pattern of deviations from the diagonal indicates that the residuals have excessive skewness (i.e., they are not symmetrically distributed, with too many large errors in the same direction). </a:t>
            </a:r>
          </a:p>
          <a:p>
            <a:r>
              <a:rPr lang="en-US" dirty="0"/>
              <a:t>An S-shaped pattern of deviations indicates that the residuals have excessive kurtosis–i.e., there are either too many or too few large errors in both directions.</a:t>
            </a: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9FB12D54-65EA-5B4E-A2C7-A62023A143E2}"/>
              </a:ext>
            </a:extLst>
          </p:cNvPr>
          <p:cNvSpPr txBox="1"/>
          <p:nvPr/>
        </p:nvSpPr>
        <p:spPr>
          <a:xfrm>
            <a:off x="349321" y="5850235"/>
            <a:ext cx="10688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for Survey Analysis</a:t>
            </a:r>
          </a:p>
          <a:p>
            <a:r>
              <a:rPr lang="en-US" i="1" dirty="0"/>
              <a:t>DHSC Analysts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bookdown.org</a:t>
            </a:r>
            <a:r>
              <a:rPr lang="en-US" dirty="0"/>
              <a:t>/jimr1603/Intermediate_R_-_</a:t>
            </a:r>
            <a:r>
              <a:rPr lang="en-US" dirty="0" err="1"/>
              <a:t>R_for_Survey_Analysis</a:t>
            </a:r>
            <a:r>
              <a:rPr lang="en-US" dirty="0"/>
              <a:t>/testing-regression-</a:t>
            </a:r>
            <a:r>
              <a:rPr lang="en-US" dirty="0" err="1"/>
              <a:t>assumptions.html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5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7DFF-C176-2E41-957B-4AB9BCCE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2357-2D47-5940-848F-80725CE5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not Normal</a:t>
            </a:r>
          </a:p>
          <a:p>
            <a:pPr lvl="1"/>
            <a:r>
              <a:rPr lang="en-US" dirty="0"/>
              <a:t>To transform or not to transform?</a:t>
            </a:r>
          </a:p>
          <a:p>
            <a:r>
              <a:rPr lang="en-US" dirty="0"/>
              <a:t>Variance is unequal </a:t>
            </a:r>
          </a:p>
          <a:p>
            <a:pPr lvl="1"/>
            <a:r>
              <a:rPr lang="en-US" dirty="0"/>
              <a:t>Heteroscedasticity</a:t>
            </a:r>
          </a:p>
          <a:p>
            <a:r>
              <a:rPr lang="en-US" dirty="0"/>
              <a:t>Parametric vs. Nonparametric tests</a:t>
            </a:r>
          </a:p>
          <a:p>
            <a:r>
              <a:rPr lang="en-US" dirty="0" err="1"/>
              <a:t>Colinearity</a:t>
            </a:r>
            <a:endParaRPr lang="en-US" dirty="0"/>
          </a:p>
          <a:p>
            <a:r>
              <a:rPr lang="en-US" dirty="0"/>
              <a:t>Confounding Variables</a:t>
            </a:r>
          </a:p>
          <a:p>
            <a:r>
              <a:rPr lang="en-US" dirty="0"/>
              <a:t>Binary Outcomes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1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3858-6B15-394C-B327-031A35EF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and Nonparametric Tests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8BEC4A-E3E2-5841-9324-007DEAA51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736618"/>
              </p:ext>
            </p:extLst>
          </p:nvPr>
        </p:nvGraphicFramePr>
        <p:xfrm>
          <a:off x="614737" y="2093383"/>
          <a:ext cx="10962526" cy="2164080"/>
        </p:xfrm>
        <a:graphic>
          <a:graphicData uri="http://schemas.openxmlformats.org/drawingml/2006/table">
            <a:tbl>
              <a:tblPr/>
              <a:tblGrid>
                <a:gridCol w="5481263">
                  <a:extLst>
                    <a:ext uri="{9D8B030D-6E8A-4147-A177-3AD203B41FA5}">
                      <a16:colId xmlns:a16="http://schemas.microsoft.com/office/drawing/2014/main" val="87271194"/>
                    </a:ext>
                  </a:extLst>
                </a:gridCol>
                <a:gridCol w="5481263">
                  <a:extLst>
                    <a:ext uri="{9D8B030D-6E8A-4147-A177-3AD203B41FA5}">
                      <a16:colId xmlns:a16="http://schemas.microsoft.com/office/drawing/2014/main" val="3141391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effectLst/>
                        </a:rPr>
                        <a:t>Parametric tests of </a:t>
                      </a:r>
                      <a:r>
                        <a:rPr lang="en-US" sz="2800" b="1" u="sng" dirty="0">
                          <a:effectLst/>
                        </a:rPr>
                        <a:t>means</a:t>
                      </a:r>
                      <a:endParaRPr lang="en-US" sz="2800" u="sng" dirty="0">
                        <a:effectLst/>
                      </a:endParaRP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effectLst/>
                        </a:rPr>
                        <a:t>Nonparametric tests of </a:t>
                      </a:r>
                      <a:r>
                        <a:rPr lang="en-US" sz="2800" b="1" u="sng" dirty="0">
                          <a:effectLst/>
                        </a:rPr>
                        <a:t>medians</a:t>
                      </a:r>
                      <a:endParaRPr lang="en-US" sz="2800" u="sng" dirty="0">
                        <a:effectLst/>
                      </a:endParaRP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19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1-</a:t>
                      </a:r>
                      <a:r>
                        <a:rPr lang="en-US" sz="2800" u="none" strike="noStrike" dirty="0">
                          <a:solidFill>
                            <a:srgbClr val="000000"/>
                          </a:solidFill>
                          <a:effectLst/>
                          <a:hlinkClick r:id="rId2"/>
                        </a:rPr>
                        <a:t>sample</a:t>
                      </a:r>
                      <a:r>
                        <a:rPr lang="en-US" sz="2800" dirty="0">
                          <a:effectLst/>
                        </a:rPr>
                        <a:t> t-test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1-sample Sign, 1-sample Wilcoxon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88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2-sample t-test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Mann-Whitney test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725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One-Way ANOVA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Kruskal-Wallis, Mood’s </a:t>
                      </a:r>
                      <a:r>
                        <a:rPr lang="en-US" sz="2800" u="none" strike="noStrike" dirty="0">
                          <a:solidFill>
                            <a:srgbClr val="000000"/>
                          </a:solidFill>
                          <a:effectLst/>
                          <a:hlinkClick r:id="rId3"/>
                        </a:rPr>
                        <a:t>median</a:t>
                      </a:r>
                      <a:r>
                        <a:rPr lang="en-US" sz="2800" dirty="0">
                          <a:effectLst/>
                        </a:rPr>
                        <a:t> test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4568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AF8C52-3DAF-664B-AF27-A910A0B11192}"/>
              </a:ext>
            </a:extLst>
          </p:cNvPr>
          <p:cNvSpPr txBox="1"/>
          <p:nvPr/>
        </p:nvSpPr>
        <p:spPr>
          <a:xfrm>
            <a:off x="838200" y="6311900"/>
            <a:ext cx="768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https://statisticsbyjim.com/hypothesis-testing/nonparametric-parametric-tests/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8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3858-6B15-394C-B327-031A35EF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Tests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8BEC4A-E3E2-5841-9324-007DEAA515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24150" y="2171601"/>
          <a:ext cx="8085612" cy="2926080"/>
        </p:xfrm>
        <a:graphic>
          <a:graphicData uri="http://schemas.openxmlformats.org/drawingml/2006/table">
            <a:tbl>
              <a:tblPr/>
              <a:tblGrid>
                <a:gridCol w="4042806">
                  <a:extLst>
                    <a:ext uri="{9D8B030D-6E8A-4147-A177-3AD203B41FA5}">
                      <a16:colId xmlns:a16="http://schemas.microsoft.com/office/drawing/2014/main" val="87271194"/>
                    </a:ext>
                  </a:extLst>
                </a:gridCol>
                <a:gridCol w="4042806">
                  <a:extLst>
                    <a:ext uri="{9D8B030D-6E8A-4147-A177-3AD203B41FA5}">
                      <a16:colId xmlns:a16="http://schemas.microsoft.com/office/drawing/2014/main" val="3141391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Parametric analyses</a:t>
                      </a:r>
                      <a:endParaRPr lang="en-US">
                        <a:effectLst/>
                      </a:endParaRP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>
                          <a:solidFill>
                            <a:srgbClr val="000000"/>
                          </a:solidFill>
                          <a:effectLst/>
                          <a:hlinkClick r:id="rId2"/>
                        </a:rPr>
                        <a:t>Sample</a:t>
                      </a:r>
                      <a:r>
                        <a:rPr lang="en-US" b="1">
                          <a:effectLst/>
                        </a:rPr>
                        <a:t> size requirements for nonnormal data</a:t>
                      </a:r>
                      <a:endParaRPr lang="en-US">
                        <a:effectLst/>
                      </a:endParaRP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19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1-sample t-test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Greater than 20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88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2-sample t-test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Each group should have more than 15 observations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725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One-Way ANOVA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For 2-9 groups, each group should have more than 15 observations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For 10-12 groups, each group should have more than 20 observations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4568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AF8C52-3DAF-664B-AF27-A910A0B11192}"/>
              </a:ext>
            </a:extLst>
          </p:cNvPr>
          <p:cNvSpPr txBox="1"/>
          <p:nvPr/>
        </p:nvSpPr>
        <p:spPr>
          <a:xfrm>
            <a:off x="838200" y="6311900"/>
            <a:ext cx="768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https://statisticsbyjim.com/hypothesis-testing/nonparametric-parametric-tests/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0A033-890B-4643-B70D-36FB965F1EC0}"/>
              </a:ext>
            </a:extLst>
          </p:cNvPr>
          <p:cNvSpPr txBox="1"/>
          <p:nvPr/>
        </p:nvSpPr>
        <p:spPr>
          <a:xfrm>
            <a:off x="838200" y="1506022"/>
            <a:ext cx="957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Parametric tests can provide trustworthy results with distributions that are skewed and non-normal!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E0854-76D8-1B45-AD8A-3FEB7D612C98}"/>
              </a:ext>
            </a:extLst>
          </p:cNvPr>
          <p:cNvSpPr/>
          <p:nvPr/>
        </p:nvSpPr>
        <p:spPr>
          <a:xfrm>
            <a:off x="838200" y="5520124"/>
            <a:ext cx="9223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Heteroscedasticity needs to be indicated by choosing the correct option in the relevant function.</a:t>
            </a:r>
          </a:p>
        </p:txBody>
      </p:sp>
    </p:spTree>
    <p:extLst>
      <p:ext uri="{BB962C8B-B14F-4D97-AF65-F5344CB8AC3E}">
        <p14:creationId xmlns:p14="http://schemas.microsoft.com/office/powerpoint/2010/main" val="94874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3858-6B15-394C-B327-031A35EF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8C52-3DAF-664B-AF27-A910A0B11192}"/>
              </a:ext>
            </a:extLst>
          </p:cNvPr>
          <p:cNvSpPr txBox="1"/>
          <p:nvPr/>
        </p:nvSpPr>
        <p:spPr>
          <a:xfrm>
            <a:off x="838200" y="6311900"/>
            <a:ext cx="768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https://statisticsbyjim.com/hypothesis-testing/nonparametric-parametric-tests/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254F60-E1B5-E141-A3DD-604DCCDC9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Nonparametric tests assess the median which can be better for some study areas</a:t>
            </a:r>
          </a:p>
          <a:p>
            <a:r>
              <a:rPr lang="en-US" dirty="0"/>
              <a:t>Nonparametric tests are valid when our sample size is small and your data are potentially </a:t>
            </a:r>
            <a:r>
              <a:rPr lang="en-US" dirty="0" err="1"/>
              <a:t>nonnormal</a:t>
            </a:r>
            <a:endParaRPr lang="en-US" dirty="0"/>
          </a:p>
          <a:p>
            <a:r>
              <a:rPr lang="en-US"/>
              <a:t>Nonparametric tests can analyze ordinal data, ranked data, and outliers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5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4FDE-C3FE-D54D-97F2-1EABCC167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8CA6F-50C5-5C4F-9BF4-D30639634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2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7FBC-BA0B-D749-B876-06629369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model?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9AA5-5849-994A-BF95-4C4C026D5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data using a small set of numbers</a:t>
            </a:r>
          </a:p>
          <a:p>
            <a:r>
              <a:rPr lang="en-US" dirty="0"/>
              <a:t>provides a compact description of the data</a:t>
            </a:r>
          </a:p>
          <a:p>
            <a:r>
              <a:rPr lang="en-US" dirty="0"/>
              <a:t>“All models are wrong but some are useful.” </a:t>
            </a:r>
            <a:br>
              <a:rPr lang="en-US" dirty="0"/>
            </a:br>
            <a:r>
              <a:rPr lang="en-US" dirty="0"/>
              <a:t>					-Statistician George Box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Basic structure of a statistical model: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i="1" dirty="0"/>
              <a:t>data = model + error</a:t>
            </a:r>
          </a:p>
        </p:txBody>
      </p:sp>
    </p:spTree>
    <p:extLst>
      <p:ext uri="{BB962C8B-B14F-4D97-AF65-F5344CB8AC3E}">
        <p14:creationId xmlns:p14="http://schemas.microsoft.com/office/powerpoint/2010/main" val="344757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B3A9-1818-D941-ABB6-45FFB52E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Children in NHANES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D7BC4E-C86E-2B43-9D39-ED8A4D254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424" y="1825625"/>
            <a:ext cx="705077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F8B265-99A0-AF42-8CC7-2CA0711CBE57}"/>
              </a:ext>
            </a:extLst>
          </p:cNvPr>
          <p:cNvSpPr txBox="1"/>
          <p:nvPr/>
        </p:nvSpPr>
        <p:spPr>
          <a:xfrm>
            <a:off x="6298059" y="1825625"/>
            <a:ext cx="5435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138.5501 +/- 26.83982 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Min. 1st Qu.  Median    Mean 3rd Qu.    Max.    NA's </a:t>
            </a:r>
          </a:p>
          <a:p>
            <a:r>
              <a:rPr lang="en-US" sz="1200" dirty="0">
                <a:latin typeface="Courier" pitchFamily="2" charset="0"/>
              </a:rPr>
              <a:t>   83.6   114.8   141.9   138.6   161.3   193.3      24 </a:t>
            </a:r>
          </a:p>
        </p:txBody>
      </p:sp>
    </p:spTree>
    <p:extLst>
      <p:ext uri="{BB962C8B-B14F-4D97-AF65-F5344CB8AC3E}">
        <p14:creationId xmlns:p14="http://schemas.microsoft.com/office/powerpoint/2010/main" val="132280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2028CD-51E3-8D4A-99FE-3DD95CC1A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610" y="1825625"/>
            <a:ext cx="70507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8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681</Words>
  <Application>Microsoft Macintosh PowerPoint</Application>
  <PresentationFormat>Widescreen</PresentationFormat>
  <Paragraphs>105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Office Theme</vt:lpstr>
      <vt:lpstr>Parametric and Nonparametric Statistical Tests</vt:lpstr>
      <vt:lpstr>Common problems</vt:lpstr>
      <vt:lpstr>Parametric and Nonparametric Tests</vt:lpstr>
      <vt:lpstr>Parametric Tests</vt:lpstr>
      <vt:lpstr>Nonparametric Tests</vt:lpstr>
      <vt:lpstr>Data Models</vt:lpstr>
      <vt:lpstr>What is a model?</vt:lpstr>
      <vt:lpstr>Height of Children in NHANES Dataset</vt:lpstr>
      <vt:lpstr>PowerPoint Presentation</vt:lpstr>
      <vt:lpstr>Height ~ Gender + Age</vt:lpstr>
      <vt:lpstr>Linear Models</vt:lpstr>
      <vt:lpstr>PowerPoint Presentation</vt:lpstr>
      <vt:lpstr>PowerPoint Presentation</vt:lpstr>
      <vt:lpstr>PowerPoint Presentation</vt:lpstr>
      <vt:lpstr>Key Assumptions of Linear Models</vt:lpstr>
      <vt:lpstr>Q-Q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Models</dc:title>
  <dc:creator>Microsoft Office User</dc:creator>
  <cp:lastModifiedBy>Microsoft Office User</cp:lastModifiedBy>
  <cp:revision>10</cp:revision>
  <dcterms:created xsi:type="dcterms:W3CDTF">2020-01-29T17:41:53Z</dcterms:created>
  <dcterms:modified xsi:type="dcterms:W3CDTF">2022-02-09T13:49:42Z</dcterms:modified>
</cp:coreProperties>
</file>