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5" r:id="rId3"/>
    <p:sldId id="271" r:id="rId4"/>
    <p:sldId id="274" r:id="rId5"/>
    <p:sldId id="273" r:id="rId6"/>
    <p:sldId id="264" r:id="rId7"/>
    <p:sldId id="258" r:id="rId8"/>
    <p:sldId id="265" r:id="rId9"/>
    <p:sldId id="259" r:id="rId10"/>
    <p:sldId id="266" r:id="rId11"/>
    <p:sldId id="260" r:id="rId12"/>
    <p:sldId id="267" r:id="rId13"/>
    <p:sldId id="261" r:id="rId14"/>
    <p:sldId id="268" r:id="rId15"/>
    <p:sldId id="262" r:id="rId16"/>
    <p:sldId id="269" r:id="rId17"/>
    <p:sldId id="263" r:id="rId18"/>
    <p:sldId id="270"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6298"/>
  </p:normalViewPr>
  <p:slideViewPr>
    <p:cSldViewPr snapToGrid="0" snapToObjects="1">
      <p:cViewPr varScale="1">
        <p:scale>
          <a:sx n="98" d="100"/>
          <a:sy n="98" d="100"/>
        </p:scale>
        <p:origin x="1656"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527C7-846F-E947-853B-8A3C07F8B42B}" type="datetimeFigureOut">
              <a:rPr lang="en-US" smtClean="0"/>
              <a:t>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5FD8C-E8CC-0A48-8EA7-CC8C1D83D244}" type="slidenum">
              <a:rPr lang="en-US" smtClean="0"/>
              <a:t>‹#›</a:t>
            </a:fld>
            <a:endParaRPr lang="en-US"/>
          </a:p>
        </p:txBody>
      </p:sp>
    </p:spTree>
    <p:extLst>
      <p:ext uri="{BB962C8B-B14F-4D97-AF65-F5344CB8AC3E}">
        <p14:creationId xmlns:p14="http://schemas.microsoft.com/office/powerpoint/2010/main" val="590762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atic5.businessinsider.com/image/53038b556da8110e5ce82be7-604-756/florida%20gun%20deaths.jp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ndex.php?search=Georgia"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mdsr-book.github.io/mdsr2e/ch-ethics.html#fig:covidga" TargetMode="External"/><Relationship Id="rId4" Type="http://schemas.openxmlformats.org/officeDocument/2006/relationships/hyperlink" Target="https://www.vox.com/covid-19-coronavirus-us-response-trump/2020/5/18/21262265/georgia-covid-19-cases-declining-reopen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The graphic is a reproduction of one published by the news service </a:t>
            </a:r>
            <a:r>
              <a:rPr lang="en-US" b="0" i="0" u="none" strike="noStrike" dirty="0">
                <a:solidFill>
                  <a:srgbClr val="4183C4"/>
                </a:solidFill>
                <a:effectLst/>
                <a:latin typeface="Helvetica Neue" panose="02000503000000020004" pitchFamily="2" charset="0"/>
                <a:hlinkClick r:id="rId3"/>
              </a:rPr>
              <a:t>Reuters</a:t>
            </a:r>
            <a:r>
              <a:rPr lang="en-US" b="0" i="0" dirty="0">
                <a:solidFill>
                  <a:srgbClr val="333333"/>
                </a:solidFill>
                <a:effectLst/>
                <a:latin typeface="Helvetica Neue" panose="02000503000000020004" pitchFamily="2" charset="0"/>
              </a:rPr>
              <a:t> on February 16, 2014 showing the number of firearm murders in Florida over the years. Upon first glance, the graphic gives the visual impression that right after the passage of the 2005 law, the number of murders decreased substantially. </a:t>
            </a:r>
            <a:endParaRPr lang="en-US" dirty="0"/>
          </a:p>
        </p:txBody>
      </p:sp>
      <p:sp>
        <p:nvSpPr>
          <p:cNvPr id="4" name="Slide Number Placeholder 3"/>
          <p:cNvSpPr>
            <a:spLocks noGrp="1"/>
          </p:cNvSpPr>
          <p:nvPr>
            <p:ph type="sldNum" sz="quarter" idx="5"/>
          </p:nvPr>
        </p:nvSpPr>
        <p:spPr/>
        <p:txBody>
          <a:bodyPr/>
          <a:lstStyle/>
          <a:p>
            <a:fld id="{DDF5FD8C-E8CC-0A48-8EA7-CC8C1D83D244}" type="slidenum">
              <a:rPr lang="en-US" smtClean="0"/>
              <a:t>1</a:t>
            </a:fld>
            <a:endParaRPr lang="en-US"/>
          </a:p>
        </p:txBody>
      </p:sp>
    </p:spTree>
    <p:extLst>
      <p:ext uri="{BB962C8B-B14F-4D97-AF65-F5344CB8AC3E}">
        <p14:creationId xmlns:p14="http://schemas.microsoft.com/office/powerpoint/2010/main" val="119584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In May 2020, the state of </a:t>
            </a:r>
            <a:r>
              <a:rPr lang="en-US" b="0" i="1" u="none" strike="noStrike" dirty="0">
                <a:solidFill>
                  <a:srgbClr val="4183C4"/>
                </a:solidFill>
                <a:effectLst/>
                <a:latin typeface="Helvetica Neue" panose="02000503000000020004" pitchFamily="2" charset="0"/>
                <a:hlinkClick r:id="rId3"/>
              </a:rPr>
              <a:t>Georgia</a:t>
            </a:r>
            <a:r>
              <a:rPr lang="en-US" b="0" i="0" dirty="0">
                <a:solidFill>
                  <a:srgbClr val="333333"/>
                </a:solidFill>
                <a:effectLst/>
                <a:latin typeface="Helvetica Neue" panose="02000503000000020004" pitchFamily="2" charset="0"/>
              </a:rPr>
              <a:t> published </a:t>
            </a:r>
            <a:r>
              <a:rPr lang="en-US" b="0" i="0" u="none" strike="noStrike" dirty="0">
                <a:solidFill>
                  <a:srgbClr val="4183C4"/>
                </a:solidFill>
                <a:effectLst/>
                <a:latin typeface="Helvetica Neue" panose="02000503000000020004" pitchFamily="2" charset="0"/>
                <a:hlinkClick r:id="rId4"/>
              </a:rPr>
              <a:t>a highly misleading graphical display of COVID-19 cases</a:t>
            </a:r>
            <a:r>
              <a:rPr lang="en-US" b="0" i="0" dirty="0">
                <a:solidFill>
                  <a:srgbClr val="333333"/>
                </a:solidFill>
                <a:effectLst/>
                <a:latin typeface="Helvetica Neue" panose="02000503000000020004" pitchFamily="2" charset="0"/>
              </a:rPr>
              <a:t> (see Figure </a:t>
            </a:r>
            <a:r>
              <a:rPr lang="en-US" b="0" i="0" u="none" strike="noStrike" dirty="0">
                <a:solidFill>
                  <a:srgbClr val="4183C4"/>
                </a:solidFill>
                <a:effectLst/>
                <a:latin typeface="Helvetica Neue" panose="02000503000000020004" pitchFamily="2" charset="0"/>
                <a:hlinkClick r:id="rId5"/>
              </a:rPr>
              <a:t>8.3</a:t>
            </a:r>
            <a:r>
              <a:rPr lang="en-US" b="0" i="0" dirty="0">
                <a:solidFill>
                  <a:srgbClr val="333333"/>
                </a:solidFill>
                <a:effectLst/>
                <a:latin typeface="Helvetica Neue" panose="02000503000000020004" pitchFamily="2" charset="0"/>
              </a:rPr>
              <a:t>). Note that the results for April 17th appear to the right of April 19th, and that the counties are ordered such that all of the results are monotonically decreasing for each reporting period. The net effect of the graph is to demonstrate that confirmed COVID cases are decreasing, but it does so in a misleading fashion. Public outcry led to a statement from the governor’s office that moving forward, chronological order would be used to display time.</a:t>
            </a:r>
            <a:endParaRPr lang="en-US" dirty="0"/>
          </a:p>
        </p:txBody>
      </p:sp>
      <p:sp>
        <p:nvSpPr>
          <p:cNvPr id="4" name="Slide Number Placeholder 3"/>
          <p:cNvSpPr>
            <a:spLocks noGrp="1"/>
          </p:cNvSpPr>
          <p:nvPr>
            <p:ph type="sldNum" sz="quarter" idx="5"/>
          </p:nvPr>
        </p:nvSpPr>
        <p:spPr/>
        <p:txBody>
          <a:bodyPr/>
          <a:lstStyle/>
          <a:p>
            <a:fld id="{DDF5FD8C-E8CC-0A48-8EA7-CC8C1D83D244}" type="slidenum">
              <a:rPr lang="en-US" smtClean="0"/>
              <a:t>2</a:t>
            </a:fld>
            <a:endParaRPr lang="en-US"/>
          </a:p>
        </p:txBody>
      </p:sp>
    </p:spTree>
    <p:extLst>
      <p:ext uri="{BB962C8B-B14F-4D97-AF65-F5344CB8AC3E}">
        <p14:creationId xmlns:p14="http://schemas.microsoft.com/office/powerpoint/2010/main" val="156584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E268-BEEA-FC40-8EAC-B2E8B2E1E7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E44F51-C2C3-7742-8CA1-C7D15AD35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5EA6BC-C9E1-B746-8827-DB8175F0F8AD}"/>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5" name="Footer Placeholder 4">
            <a:extLst>
              <a:ext uri="{FF2B5EF4-FFF2-40B4-BE49-F238E27FC236}">
                <a16:creationId xmlns:a16="http://schemas.microsoft.com/office/drawing/2014/main" id="{F132E489-7E07-B145-8F44-65C0F6B31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AD24F-AABD-9C48-A4ED-121A52A4AFE3}"/>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69144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BCD4-1BA2-0F48-BCDF-DC91541005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B112FE-D57F-0F49-BE69-7518382BD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ABA59-6905-124F-BB42-C844485B79D6}"/>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5" name="Footer Placeholder 4">
            <a:extLst>
              <a:ext uri="{FF2B5EF4-FFF2-40B4-BE49-F238E27FC236}">
                <a16:creationId xmlns:a16="http://schemas.microsoft.com/office/drawing/2014/main" id="{12503653-AE93-CB4B-AA29-B0F0A3D2B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54937-1567-C146-AEE6-9C2F47FA5032}"/>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14571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18BA5-6423-CB40-B4BC-26D41253D3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703D6C-877E-A340-A5A6-C6AF7B418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2AB88-DF91-754A-9DDF-C03C9B6C733C}"/>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5" name="Footer Placeholder 4">
            <a:extLst>
              <a:ext uri="{FF2B5EF4-FFF2-40B4-BE49-F238E27FC236}">
                <a16:creationId xmlns:a16="http://schemas.microsoft.com/office/drawing/2014/main" id="{81347A8C-6BAD-2349-8E8F-F3209AD41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0111F-868D-BB4E-A450-40C71D22D68C}"/>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411194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2E64-B80C-9F42-B5EA-B4739BA9B1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24D8EB-B7F1-2342-9366-7C49E46F2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0791A-7F27-8D40-86FE-FFA140A3B6AF}"/>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5" name="Footer Placeholder 4">
            <a:extLst>
              <a:ext uri="{FF2B5EF4-FFF2-40B4-BE49-F238E27FC236}">
                <a16:creationId xmlns:a16="http://schemas.microsoft.com/office/drawing/2014/main" id="{6EC57072-A79E-E548-BE6C-C0B626520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A14AA-F324-4340-8B07-E796118B266E}"/>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266213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4CE5-82FA-9549-955B-498F0FC919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46AF4-D601-274B-8DF3-0249C87FF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BBB9D0-6DA1-BD47-A3F7-DDA97BE26BF2}"/>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5" name="Footer Placeholder 4">
            <a:extLst>
              <a:ext uri="{FF2B5EF4-FFF2-40B4-BE49-F238E27FC236}">
                <a16:creationId xmlns:a16="http://schemas.microsoft.com/office/drawing/2014/main" id="{78F2CE8B-FF81-5D4C-BF39-0FA0D783D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54686-CA24-2142-832B-2D5E80DC7B9A}"/>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111946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75FB-9A88-D944-8251-485C6A185F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67B08-43A0-CD45-8780-19715E701D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C75AC6-CE70-EC4F-BBBB-A94F5D4E98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635CEE-9EBD-B840-A420-F2829B622DA5}"/>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6" name="Footer Placeholder 5">
            <a:extLst>
              <a:ext uri="{FF2B5EF4-FFF2-40B4-BE49-F238E27FC236}">
                <a16:creationId xmlns:a16="http://schemas.microsoft.com/office/drawing/2014/main" id="{E084B8C8-AC45-F248-BF67-52837938AE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65C55-240A-7B4D-8811-B0048EE6209D}"/>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426087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CEAC-1F77-034A-ADFC-1A2C5FA4F3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534046-5655-4540-91C4-515639800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9670C-B2EC-B941-B717-A867F5A85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A40B19-116D-024B-B0D7-6C8F908EEB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5A5A6D-6540-6E41-9415-45D14E1CF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9BB980-8086-A740-9C1C-62C5885E15E9}"/>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8" name="Footer Placeholder 7">
            <a:extLst>
              <a:ext uri="{FF2B5EF4-FFF2-40B4-BE49-F238E27FC236}">
                <a16:creationId xmlns:a16="http://schemas.microsoft.com/office/drawing/2014/main" id="{B715AD5E-5D9F-EA46-B36A-6ABEF224BE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C720FA-C945-2349-B590-D199A1F1D3CA}"/>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384649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E3F9-7F49-0D4A-A0A4-7846EE9AF3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272600-90CB-1142-B166-301875E8C42E}"/>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4" name="Footer Placeholder 3">
            <a:extLst>
              <a:ext uri="{FF2B5EF4-FFF2-40B4-BE49-F238E27FC236}">
                <a16:creationId xmlns:a16="http://schemas.microsoft.com/office/drawing/2014/main" id="{2482DDEC-FB5F-084C-9F6A-252573B189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44D2D0-193C-B845-8480-5FB12414C783}"/>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105201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59808F-5B15-384A-97E1-9DB6DB73D94A}"/>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3" name="Footer Placeholder 2">
            <a:extLst>
              <a:ext uri="{FF2B5EF4-FFF2-40B4-BE49-F238E27FC236}">
                <a16:creationId xmlns:a16="http://schemas.microsoft.com/office/drawing/2014/main" id="{C0878E0D-8856-0F43-A341-BC100ED2FD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C232D-436A-4741-BB41-6EFBE920764D}"/>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107455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AE3D-13C6-6945-895C-521251DDD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A5C5B3-EED0-D34A-AB27-FA6D944F8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63C68F-08D2-FA43-ADFC-16FE4EB47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48372-53D2-EE4F-9A2D-CAE6B6E29744}"/>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6" name="Footer Placeholder 5">
            <a:extLst>
              <a:ext uri="{FF2B5EF4-FFF2-40B4-BE49-F238E27FC236}">
                <a16:creationId xmlns:a16="http://schemas.microsoft.com/office/drawing/2014/main" id="{E9E4F998-4BFF-8F41-860B-FF7B1812F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A849F-D84D-D546-BBB2-1D7A5D9EB5AB}"/>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282900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BE9F-CD01-7748-B7E2-314EC062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1B4B23-9FA8-664C-9AB1-0EC32A623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21EA04-EAD1-6842-9C28-5D30EA67A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AE3EA-30ED-B34C-BB1E-485C97E25306}"/>
              </a:ext>
            </a:extLst>
          </p:cNvPr>
          <p:cNvSpPr>
            <a:spLocks noGrp="1"/>
          </p:cNvSpPr>
          <p:nvPr>
            <p:ph type="dt" sz="half" idx="10"/>
          </p:nvPr>
        </p:nvSpPr>
        <p:spPr/>
        <p:txBody>
          <a:bodyPr/>
          <a:lstStyle/>
          <a:p>
            <a:fld id="{C2449CBE-5D68-4845-ADB7-D140CEA45D91}" type="datetimeFigureOut">
              <a:rPr lang="en-US" smtClean="0"/>
              <a:t>2/13/23</a:t>
            </a:fld>
            <a:endParaRPr lang="en-US"/>
          </a:p>
        </p:txBody>
      </p:sp>
      <p:sp>
        <p:nvSpPr>
          <p:cNvPr id="6" name="Footer Placeholder 5">
            <a:extLst>
              <a:ext uri="{FF2B5EF4-FFF2-40B4-BE49-F238E27FC236}">
                <a16:creationId xmlns:a16="http://schemas.microsoft.com/office/drawing/2014/main" id="{0614CBCD-2CA7-A140-9989-FA4B88310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4B798-1BD8-C841-A446-0F36EA53F053}"/>
              </a:ext>
            </a:extLst>
          </p:cNvPr>
          <p:cNvSpPr>
            <a:spLocks noGrp="1"/>
          </p:cNvSpPr>
          <p:nvPr>
            <p:ph type="sldNum" sz="quarter" idx="12"/>
          </p:nvPr>
        </p:nvSpPr>
        <p:spPr/>
        <p:txBody>
          <a:bodyPr/>
          <a:lstStyle/>
          <a:p>
            <a:fld id="{5F2BE0F5-722E-AA47-9B01-047498A389EB}" type="slidenum">
              <a:rPr lang="en-US" smtClean="0"/>
              <a:t>‹#›</a:t>
            </a:fld>
            <a:endParaRPr lang="en-US"/>
          </a:p>
        </p:txBody>
      </p:sp>
    </p:spTree>
    <p:extLst>
      <p:ext uri="{BB962C8B-B14F-4D97-AF65-F5344CB8AC3E}">
        <p14:creationId xmlns:p14="http://schemas.microsoft.com/office/powerpoint/2010/main" val="360457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55B2D-1555-4040-BAA0-23AB1D702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45339-D6B1-3342-8B85-A26D52F32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69B3D-BB70-7540-8702-B071D7BA8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49CBE-5D68-4845-ADB7-D140CEA45D91}" type="datetimeFigureOut">
              <a:rPr lang="en-US" smtClean="0"/>
              <a:t>2/13/23</a:t>
            </a:fld>
            <a:endParaRPr lang="en-US"/>
          </a:p>
        </p:txBody>
      </p:sp>
      <p:sp>
        <p:nvSpPr>
          <p:cNvPr id="5" name="Footer Placeholder 4">
            <a:extLst>
              <a:ext uri="{FF2B5EF4-FFF2-40B4-BE49-F238E27FC236}">
                <a16:creationId xmlns:a16="http://schemas.microsoft.com/office/drawing/2014/main" id="{1779A8A2-F129-F64D-8185-39BFAC479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01839E-3BE5-9A49-A633-88A857E18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BE0F5-722E-AA47-9B01-047498A389EB}" type="slidenum">
              <a:rPr lang="en-US" smtClean="0"/>
              <a:t>‹#›</a:t>
            </a:fld>
            <a:endParaRPr lang="en-US"/>
          </a:p>
        </p:txBody>
      </p:sp>
    </p:spTree>
    <p:extLst>
      <p:ext uri="{BB962C8B-B14F-4D97-AF65-F5344CB8AC3E}">
        <p14:creationId xmlns:p14="http://schemas.microsoft.com/office/powerpoint/2010/main" val="208035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ndex.php?search=GitHub" TargetMode="External"/><Relationship Id="rId2" Type="http://schemas.openxmlformats.org/officeDocument/2006/relationships/hyperlink" Target="https://mdsr-book.github.io/mdsr2e/ch-learningI.html#sec:bayes" TargetMode="External"/><Relationship Id="rId1" Type="http://schemas.openxmlformats.org/officeDocument/2006/relationships/slideLayout" Target="../slideLayouts/slideLayout2.xml"/><Relationship Id="rId5" Type="http://schemas.openxmlformats.org/officeDocument/2006/relationships/hyperlink" Target="https://en.wikipedia.org/wiki/Institutional_racism#United_States" TargetMode="External"/><Relationship Id="rId4" Type="http://schemas.openxmlformats.org/officeDocument/2006/relationships/hyperlink" Target="https://en.wikipedia.org/w/index.php?search=systemic%20racis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kcupid.com/" TargetMode="External"/><Relationship Id="rId2" Type="http://schemas.openxmlformats.org/officeDocument/2006/relationships/hyperlink" Target="http://openpsych.net/forum/showthread.php?tid=279" TargetMode="External"/><Relationship Id="rId1" Type="http://schemas.openxmlformats.org/officeDocument/2006/relationships/slideLayout" Target="../slideLayouts/slideLayout2.xml"/><Relationship Id="rId5" Type="http://schemas.openxmlformats.org/officeDocument/2006/relationships/hyperlink" Target="https://en.wikipedia.org/w/index.php?search=doxing" TargetMode="External"/><Relationship Id="rId4" Type="http://schemas.openxmlformats.org/officeDocument/2006/relationships/hyperlink" Target="https://en.wikipedia.org/w/index.php?search=zodiac%20sig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ndex.php?search=terms%20of%20use" TargetMode="External"/><Relationship Id="rId2" Type="http://schemas.openxmlformats.org/officeDocument/2006/relationships/hyperlink" Target="https://emilkirkegaard.dk/en/wp-content/uploads/1.1-2016-631-0148-Sagen-afsluttes.pdf" TargetMode="External"/><Relationship Id="rId1" Type="http://schemas.openxmlformats.org/officeDocument/2006/relationships/slideLayout" Target="../slideLayouts/slideLayout2.xml"/><Relationship Id="rId4" Type="http://schemas.openxmlformats.org/officeDocument/2006/relationships/hyperlink" Target="https://mdsr-book.github.io/mdsr2e/ch-ethics.html#sec:terms-of-use"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ndex.php?search=Thomas%20Herndon" TargetMode="External"/><Relationship Id="rId3" Type="http://schemas.openxmlformats.org/officeDocument/2006/relationships/hyperlink" Target="https://en.wikipedia.org/w/index.php?search=Carmen%20Reinhart" TargetMode="External"/><Relationship Id="rId7" Type="http://schemas.openxmlformats.org/officeDocument/2006/relationships/hyperlink" Target="https://en.wikipedia.org/w/index.php?search=University%20of%20Massachusetts" TargetMode="External"/><Relationship Id="rId2" Type="http://schemas.openxmlformats.org/officeDocument/2006/relationships/hyperlink" Target="https://en.wikipedia.org/w/index.php?search=Harvard%20University" TargetMode="External"/><Relationship Id="rId1" Type="http://schemas.openxmlformats.org/officeDocument/2006/relationships/slideLayout" Target="../slideLayouts/slideLayout2.xml"/><Relationship Id="rId6" Type="http://schemas.openxmlformats.org/officeDocument/2006/relationships/hyperlink" Target="https://en.wikipedia.org/w/index.php?search=European%20debt%20crisis" TargetMode="External"/><Relationship Id="rId5" Type="http://schemas.openxmlformats.org/officeDocument/2006/relationships/hyperlink" Target="https://en.wikipedia.org/w/index.php?search=Paul%20Ryan" TargetMode="External"/><Relationship Id="rId4" Type="http://schemas.openxmlformats.org/officeDocument/2006/relationships/hyperlink" Target="https://en.wikipedia.org/w/index.php?search=Kenneth%20Rogoff"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mdsr-book.github.io/mdsr2e/ch-reproduce.html#ch:reproduc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ndex.php?search=Vioxx" TargetMode="External"/><Relationship Id="rId2" Type="http://schemas.openxmlformats.org/officeDocument/2006/relationships/hyperlink" Target="https://en.wikipedia.org/w/index.php?search=Merck" TargetMode="External"/><Relationship Id="rId1" Type="http://schemas.openxmlformats.org/officeDocument/2006/relationships/slideLayout" Target="../slideLayouts/slideLayout2.xml"/><Relationship Id="rId6" Type="http://schemas.openxmlformats.org/officeDocument/2006/relationships/hyperlink" Target="https://en.wikipedia.org/w/index.php?search=naproxen" TargetMode="External"/><Relationship Id="rId5" Type="http://schemas.openxmlformats.org/officeDocument/2006/relationships/hyperlink" Target="https://en.wikipedia.org/w/index.php?search=United%20States%20Food%20and%20Drug%20Administration" TargetMode="External"/><Relationship Id="rId4" Type="http://schemas.openxmlformats.org/officeDocument/2006/relationships/hyperlink" Target="https://en.wikipedia.org/w/index.php?search=myocardial%20infarc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ndex.php?search=National%20Academy%20of%20Scien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practices.org/manifest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practices.org/manifest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ndex.php?search=United%20States%20Office%20of%20Federal%20Contract%20Compliance%20Progra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eopleclick.com/resources/pri/10-09/Statistical_Significance.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dsr-book.github.io/mdsr2e/ch-modeling.html#ch:modeling" TargetMode="External"/><Relationship Id="rId2" Type="http://schemas.openxmlformats.org/officeDocument/2006/relationships/hyperlink" Target="https://mdsr-book.github.io/mdsr2e/ch-learningI.html#sec:neuralnet" TargetMode="External"/><Relationship Id="rId1" Type="http://schemas.openxmlformats.org/officeDocument/2006/relationships/slideLayout" Target="../slideLayouts/slideLayout2.xml"/><Relationship Id="rId4" Type="http://schemas.openxmlformats.org/officeDocument/2006/relationships/hyperlink" Target="https://www.newyorker.com/news/daily-comment/the-ai-gaydar-study-and-the-real-dangers-of-big-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22EC43-9193-F44D-8205-571CD196673C}"/>
              </a:ext>
            </a:extLst>
          </p:cNvPr>
          <p:cNvSpPr/>
          <p:nvPr/>
        </p:nvSpPr>
        <p:spPr>
          <a:xfrm>
            <a:off x="-1" y="0"/>
            <a:ext cx="7489861" cy="923330"/>
          </a:xfrm>
          <a:prstGeom prst="rect">
            <a:avLst/>
          </a:prstGeom>
        </p:spPr>
        <p:txBody>
          <a:bodyPr wrap="square">
            <a:spAutoFit/>
          </a:bodyPr>
          <a:lstStyle/>
          <a:p>
            <a:r>
              <a:rPr lang="en-US" b="1" i="0" dirty="0">
                <a:solidFill>
                  <a:srgbClr val="333333"/>
                </a:solidFill>
                <a:effectLst/>
                <a:latin typeface="Helvetica Neue" panose="02000503000000020004" pitchFamily="2" charset="0"/>
              </a:rPr>
              <a:t>Modern Data Science with R</a:t>
            </a:r>
          </a:p>
          <a:p>
            <a:r>
              <a:rPr lang="en-US" b="1" i="1" dirty="0">
                <a:solidFill>
                  <a:srgbClr val="333333"/>
                </a:solidFill>
                <a:effectLst/>
                <a:latin typeface="Helvetica Neue" panose="02000503000000020004" pitchFamily="2" charset="0"/>
              </a:rPr>
              <a:t>2nd edition</a:t>
            </a:r>
            <a:endParaRPr lang="en-US" b="1" i="0" dirty="0">
              <a:solidFill>
                <a:srgbClr val="333333"/>
              </a:solidFill>
              <a:effectLst/>
              <a:latin typeface="Helvetica Neue" panose="02000503000000020004" pitchFamily="2" charset="0"/>
            </a:endParaRPr>
          </a:p>
          <a:p>
            <a:r>
              <a:rPr lang="en-US" b="0" i="1" dirty="0">
                <a:solidFill>
                  <a:srgbClr val="333333"/>
                </a:solidFill>
                <a:effectLst/>
                <a:latin typeface="Helvetica Neue" panose="02000503000000020004" pitchFamily="2" charset="0"/>
              </a:rPr>
              <a:t>Benjamin S. </a:t>
            </a:r>
            <a:r>
              <a:rPr lang="en-US" b="0" i="1" dirty="0" err="1">
                <a:solidFill>
                  <a:srgbClr val="333333"/>
                </a:solidFill>
                <a:effectLst/>
                <a:latin typeface="Helvetica Neue" panose="02000503000000020004" pitchFamily="2" charset="0"/>
              </a:rPr>
              <a:t>Baumer</a:t>
            </a:r>
            <a:r>
              <a:rPr lang="en-US" b="0" i="1" dirty="0">
                <a:solidFill>
                  <a:srgbClr val="333333"/>
                </a:solidFill>
                <a:effectLst/>
                <a:latin typeface="Helvetica Neue" panose="02000503000000020004" pitchFamily="2" charset="0"/>
              </a:rPr>
              <a:t>, Daniel T. Kaplan, and Nicholas J. Horton</a:t>
            </a:r>
            <a:endParaRPr lang="en-US" b="0" i="0" dirty="0">
              <a:solidFill>
                <a:srgbClr val="333333"/>
              </a:solidFill>
              <a:effectLst/>
              <a:latin typeface="Helvetica Neue" panose="02000503000000020004" pitchFamily="2" charset="0"/>
            </a:endParaRPr>
          </a:p>
        </p:txBody>
      </p:sp>
      <p:pic>
        <p:nvPicPr>
          <p:cNvPr id="2" name="Picture 2">
            <a:extLst>
              <a:ext uri="{FF2B5EF4-FFF2-40B4-BE49-F238E27FC236}">
                <a16:creationId xmlns:a16="http://schemas.microsoft.com/office/drawing/2014/main" id="{13BE95AF-120D-FB19-7E5A-1C4F79888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929" y="923330"/>
            <a:ext cx="4703808" cy="588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62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221A-DA3F-6D4A-B00C-23AA729E3FD8}"/>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0ADDF8E-E83F-844D-8ABF-BD8822E21CE2}"/>
              </a:ext>
            </a:extLst>
          </p:cNvPr>
          <p:cNvSpPr>
            <a:spLocks noGrp="1"/>
          </p:cNvSpPr>
          <p:nvPr>
            <p:ph idx="1"/>
          </p:nvPr>
        </p:nvSpPr>
        <p:spPr/>
        <p:txBody>
          <a:bodyPr/>
          <a:lstStyle/>
          <a:p>
            <a:r>
              <a:rPr lang="en-US" b="1" dirty="0"/>
              <a:t>8.5.3 “Gaydar”</a:t>
            </a:r>
          </a:p>
          <a:p>
            <a:pPr marL="0" indent="0">
              <a:buNone/>
            </a:pPr>
            <a:r>
              <a:rPr lang="en-US" dirty="0"/>
              <a:t>Principles 1, 3, 7, 9, and 11 are relevant here. Does the prediction of sexual orientation based on facial recognition improve life for communities (principle 1)? As noted in the abstract, the researchers </a:t>
            </a:r>
            <a:r>
              <a:rPr lang="en-US" i="1" dirty="0"/>
              <a:t>did</a:t>
            </a:r>
            <a:r>
              <a:rPr lang="en-US" dirty="0"/>
              <a:t> consider the ethical implications of their work (principle 9), but did they protect the privacy and security of the individuals presented in their data (principle 11)? The exclusion of non-white faces from the study casts doubt on whether the standard outlined in principle 7 was met.</a:t>
            </a:r>
          </a:p>
          <a:p>
            <a:endParaRPr lang="en-US" dirty="0"/>
          </a:p>
        </p:txBody>
      </p:sp>
    </p:spTree>
    <p:extLst>
      <p:ext uri="{BB962C8B-B14F-4D97-AF65-F5344CB8AC3E}">
        <p14:creationId xmlns:p14="http://schemas.microsoft.com/office/powerpoint/2010/main" val="143222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53EAF-3462-1249-B937-DC8D3E8BF1A7}"/>
              </a:ext>
            </a:extLst>
          </p:cNvPr>
          <p:cNvSpPr>
            <a:spLocks noGrp="1"/>
          </p:cNvSpPr>
          <p:nvPr>
            <p:ph idx="1"/>
          </p:nvPr>
        </p:nvSpPr>
        <p:spPr>
          <a:xfrm>
            <a:off x="838200" y="1253331"/>
            <a:ext cx="10515600" cy="4351338"/>
          </a:xfrm>
        </p:spPr>
        <p:txBody>
          <a:bodyPr>
            <a:normAutofit fontScale="77500" lnSpcReduction="20000"/>
          </a:bodyPr>
          <a:lstStyle/>
          <a:p>
            <a:pPr marL="0" indent="0">
              <a:buNone/>
            </a:pPr>
            <a:r>
              <a:rPr lang="en-US" b="1" dirty="0"/>
              <a:t>8.4.4 Race prediction</a:t>
            </a:r>
          </a:p>
          <a:p>
            <a:pPr marL="0" indent="0">
              <a:buNone/>
            </a:pPr>
            <a:r>
              <a:rPr lang="en-US" dirty="0"/>
              <a:t>Imai and Khanna (2016) built a racial prediction algorithm using a Bayes classifier (see Section </a:t>
            </a:r>
            <a:r>
              <a:rPr lang="en-US" dirty="0">
                <a:hlinkClick r:id="rId2"/>
              </a:rPr>
              <a:t>11.1.4</a:t>
            </a:r>
            <a:r>
              <a:rPr lang="en-US" dirty="0"/>
              <a:t>) trained on voter registration records from Florida and the U.S. Census Bureau’s name list. In addition to the publishing the paper detailing the methodology, the authors published the software for the </a:t>
            </a:r>
            <a:r>
              <a:rPr lang="en-US" dirty="0" err="1"/>
              <a:t>classifer</a:t>
            </a:r>
            <a:r>
              <a:rPr lang="en-US" dirty="0"/>
              <a:t> on </a:t>
            </a:r>
            <a:r>
              <a:rPr lang="en-US" i="1" dirty="0">
                <a:hlinkClick r:id="rId3"/>
              </a:rPr>
              <a:t>GitHub</a:t>
            </a:r>
            <a:r>
              <a:rPr lang="en-US" dirty="0"/>
              <a:t> under an open-source license. The </a:t>
            </a:r>
            <a:r>
              <a:rPr lang="en-US" b="1" dirty="0" err="1"/>
              <a:t>wru</a:t>
            </a:r>
            <a:r>
              <a:rPr lang="en-US" dirty="0"/>
              <a:t> package is available on CRAN and will return predicted probabilities for a person’s race based on either their last name alone, or their last name and their address.</a:t>
            </a:r>
          </a:p>
          <a:p>
            <a:pPr marL="0" indent="0">
              <a:buNone/>
            </a:pPr>
            <a:endParaRPr lang="en-US" dirty="0"/>
          </a:p>
          <a:p>
            <a:r>
              <a:rPr lang="en-US" dirty="0"/>
              <a:t>Given the long history of </a:t>
            </a:r>
            <a:r>
              <a:rPr lang="en-US" i="1" dirty="0">
                <a:hlinkClick r:id="rId4"/>
              </a:rPr>
              <a:t>systemic racism</a:t>
            </a:r>
            <a:r>
              <a:rPr lang="en-US" dirty="0"/>
              <a:t> </a:t>
            </a:r>
            <a:r>
              <a:rPr lang="en-US" dirty="0">
                <a:hlinkClick r:id="rId5"/>
              </a:rPr>
              <a:t>in the United States</a:t>
            </a:r>
            <a:r>
              <a:rPr lang="en-US" dirty="0"/>
              <a:t>, it is clear how this software could be used to discriminate against people of color. One of us once partnered with a progressive voting rights organization that wanted to use racial prediction to target members of an ethnic group to </a:t>
            </a:r>
            <a:r>
              <a:rPr lang="en-US" i="1" dirty="0"/>
              <a:t>help them register to vote</a:t>
            </a:r>
            <a:r>
              <a:rPr lang="en-US" dirty="0"/>
              <a:t>.</a:t>
            </a:r>
          </a:p>
          <a:p>
            <a:r>
              <a:rPr lang="en-US" dirty="0"/>
              <a:t>Was the publication of this model ethical? Does the open-source nature of the code affect your answer? Is it ethical to use this software? Does your answer change depending on the intended use?</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BEBC82E1-695C-6948-9163-7A95FBE05F52}"/>
              </a:ext>
            </a:extLst>
          </p:cNvPr>
          <p:cNvSpPr/>
          <p:nvPr/>
        </p:nvSpPr>
        <p:spPr>
          <a:xfrm>
            <a:off x="-1" y="0"/>
            <a:ext cx="7489861" cy="923330"/>
          </a:xfrm>
          <a:prstGeom prst="rect">
            <a:avLst/>
          </a:prstGeom>
        </p:spPr>
        <p:txBody>
          <a:bodyPr wrap="square">
            <a:spAutoFit/>
          </a:bodyPr>
          <a:lstStyle/>
          <a:p>
            <a:r>
              <a:rPr lang="en-US" b="1" i="0" dirty="0">
                <a:solidFill>
                  <a:srgbClr val="333333"/>
                </a:solidFill>
                <a:effectLst/>
                <a:latin typeface="Helvetica Neue" panose="02000503000000020004" pitchFamily="2" charset="0"/>
              </a:rPr>
              <a:t>Modern Data Science with R</a:t>
            </a:r>
          </a:p>
          <a:p>
            <a:r>
              <a:rPr lang="en-US" b="1" i="1" dirty="0">
                <a:solidFill>
                  <a:srgbClr val="333333"/>
                </a:solidFill>
                <a:effectLst/>
                <a:latin typeface="Helvetica Neue" panose="02000503000000020004" pitchFamily="2" charset="0"/>
              </a:rPr>
              <a:t>2nd edition</a:t>
            </a:r>
            <a:endParaRPr lang="en-US" b="1" i="0" dirty="0">
              <a:solidFill>
                <a:srgbClr val="333333"/>
              </a:solidFill>
              <a:effectLst/>
              <a:latin typeface="Helvetica Neue" panose="02000503000000020004" pitchFamily="2" charset="0"/>
            </a:endParaRPr>
          </a:p>
          <a:p>
            <a:r>
              <a:rPr lang="en-US" b="0" i="1" dirty="0">
                <a:solidFill>
                  <a:srgbClr val="333333"/>
                </a:solidFill>
                <a:effectLst/>
                <a:latin typeface="Helvetica Neue" panose="02000503000000020004" pitchFamily="2" charset="0"/>
              </a:rPr>
              <a:t>Benjamin S. </a:t>
            </a:r>
            <a:r>
              <a:rPr lang="en-US" b="0" i="1" dirty="0" err="1">
                <a:solidFill>
                  <a:srgbClr val="333333"/>
                </a:solidFill>
                <a:effectLst/>
                <a:latin typeface="Helvetica Neue" panose="02000503000000020004" pitchFamily="2" charset="0"/>
              </a:rPr>
              <a:t>Baumer</a:t>
            </a:r>
            <a:r>
              <a:rPr lang="en-US" b="0" i="1" dirty="0">
                <a:solidFill>
                  <a:srgbClr val="333333"/>
                </a:solidFill>
                <a:effectLst/>
                <a:latin typeface="Helvetica Neue" panose="02000503000000020004" pitchFamily="2" charset="0"/>
              </a:rPr>
              <a:t>, Daniel T. Kaplan, and Nicholas J. Horton</a:t>
            </a:r>
            <a:endParaRPr lang="en-US"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93187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221A-DA3F-6D4A-B00C-23AA729E3FD8}"/>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0ADDF8E-E83F-844D-8ABF-BD8822E21CE2}"/>
              </a:ext>
            </a:extLst>
          </p:cNvPr>
          <p:cNvSpPr>
            <a:spLocks noGrp="1"/>
          </p:cNvSpPr>
          <p:nvPr>
            <p:ph idx="1"/>
          </p:nvPr>
        </p:nvSpPr>
        <p:spPr/>
        <p:txBody>
          <a:bodyPr/>
          <a:lstStyle/>
          <a:p>
            <a:r>
              <a:rPr lang="en-US" b="1" dirty="0"/>
              <a:t>8.5.4 Race prediction</a:t>
            </a:r>
          </a:p>
          <a:p>
            <a:pPr marL="0" indent="0">
              <a:buNone/>
            </a:pPr>
            <a:r>
              <a:rPr lang="en-US" dirty="0"/>
              <a:t>Clearly, using this software to discriminate against historically marginalized people would violate some combination of principles 3, 7, and 9. On the other hand, is it ethical to use this software to try and help underrepresented groups if those same principles are not violated? The authors of the </a:t>
            </a:r>
            <a:r>
              <a:rPr lang="en-US" b="1" dirty="0" err="1"/>
              <a:t>wru</a:t>
            </a:r>
            <a:r>
              <a:rPr lang="en-US" dirty="0"/>
              <a:t> package admirably met principle 2, but they may not have fully adhered to principle 9.</a:t>
            </a:r>
          </a:p>
          <a:p>
            <a:endParaRPr lang="en-US" dirty="0"/>
          </a:p>
        </p:txBody>
      </p:sp>
    </p:spTree>
    <p:extLst>
      <p:ext uri="{BB962C8B-B14F-4D97-AF65-F5344CB8AC3E}">
        <p14:creationId xmlns:p14="http://schemas.microsoft.com/office/powerpoint/2010/main" val="310000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EB453-7C02-B64B-BBDC-4B0327AB4AF4}"/>
              </a:ext>
            </a:extLst>
          </p:cNvPr>
          <p:cNvSpPr>
            <a:spLocks noGrp="1"/>
          </p:cNvSpPr>
          <p:nvPr>
            <p:ph idx="1"/>
          </p:nvPr>
        </p:nvSpPr>
        <p:spPr/>
        <p:txBody>
          <a:bodyPr>
            <a:normAutofit fontScale="85000" lnSpcReduction="20000"/>
          </a:bodyPr>
          <a:lstStyle/>
          <a:p>
            <a:pPr marL="0" indent="0">
              <a:buNone/>
            </a:pPr>
            <a:r>
              <a:rPr lang="en-US" b="1" dirty="0"/>
              <a:t>8.4.5 Data scraping</a:t>
            </a:r>
          </a:p>
          <a:p>
            <a:pPr marL="0" indent="0">
              <a:buNone/>
            </a:pPr>
            <a:r>
              <a:rPr lang="en-US" dirty="0"/>
              <a:t>In May 2016, the online </a:t>
            </a:r>
            <a:r>
              <a:rPr lang="en-US" dirty="0" err="1"/>
              <a:t>OpenPsych</a:t>
            </a:r>
            <a:r>
              <a:rPr lang="en-US" dirty="0"/>
              <a:t> Forum published </a:t>
            </a:r>
            <a:r>
              <a:rPr lang="en-US" dirty="0">
                <a:hlinkClick r:id="rId2"/>
              </a:rPr>
              <a:t>a paper</a:t>
            </a:r>
            <a:r>
              <a:rPr lang="en-US" dirty="0"/>
              <a:t> by </a:t>
            </a:r>
            <a:r>
              <a:rPr lang="en-US" dirty="0" err="1"/>
              <a:t>Kirkegaard</a:t>
            </a:r>
            <a:r>
              <a:rPr lang="en-US" dirty="0"/>
              <a:t> and </a:t>
            </a:r>
            <a:r>
              <a:rPr lang="en-US" dirty="0" err="1"/>
              <a:t>Bjerrekær</a:t>
            </a:r>
            <a:r>
              <a:rPr lang="en-US" dirty="0"/>
              <a:t> (2016) titled “The </a:t>
            </a:r>
            <a:r>
              <a:rPr lang="en-US" dirty="0" err="1"/>
              <a:t>OkCupid</a:t>
            </a:r>
            <a:r>
              <a:rPr lang="en-US" dirty="0"/>
              <a:t> data set: A very large public data set of dating site users.” The resulting data set contained 2,620 variables—including usernames, gender, and dating preferences—from 68,371 people scraped from the </a:t>
            </a:r>
            <a:r>
              <a:rPr lang="en-US" dirty="0">
                <a:hlinkClick r:id="rId3"/>
              </a:rPr>
              <a:t>OkCupid</a:t>
            </a:r>
            <a:r>
              <a:rPr lang="en-US" dirty="0"/>
              <a:t> dating website. The ostensible purpose of the data dump was to provide an interesting open public data set to fellow researchers. These data might be used to answer questions such as this one suggested in the abstract of the paper: whether the </a:t>
            </a:r>
            <a:r>
              <a:rPr lang="en-US" i="1" dirty="0">
                <a:hlinkClick r:id="rId4"/>
              </a:rPr>
              <a:t>zodiac sign</a:t>
            </a:r>
            <a:r>
              <a:rPr lang="en-US" dirty="0"/>
              <a:t> of each user was associated with any of the other variables (spoiler alert: it wasn’t).</a:t>
            </a:r>
          </a:p>
          <a:p>
            <a:pPr marL="0" indent="0">
              <a:buNone/>
            </a:pPr>
            <a:r>
              <a:rPr lang="en-US" dirty="0"/>
              <a:t>The data scraping did not involve any illicit technology such as breaking passwords. Nonetheless, the author received many comments on the </a:t>
            </a:r>
            <a:r>
              <a:rPr lang="en-US" dirty="0" err="1"/>
              <a:t>OpenPsych</a:t>
            </a:r>
            <a:r>
              <a:rPr lang="en-US" dirty="0"/>
              <a:t> Forum challenging the work as an ethical breach and accusing him of </a:t>
            </a:r>
            <a:r>
              <a:rPr lang="en-US" i="1" dirty="0">
                <a:hlinkClick r:id="rId5"/>
              </a:rPr>
              <a:t>doxing</a:t>
            </a:r>
            <a:r>
              <a:rPr lang="en-US" dirty="0"/>
              <a:t> people by releasing personal data. Does the work raise ethical issues?</a:t>
            </a:r>
          </a:p>
          <a:p>
            <a:pPr marL="0" indent="0">
              <a:buNone/>
            </a:pPr>
            <a:endParaRPr lang="en-US" dirty="0"/>
          </a:p>
        </p:txBody>
      </p:sp>
      <p:sp>
        <p:nvSpPr>
          <p:cNvPr id="4" name="Rectangle 3">
            <a:extLst>
              <a:ext uri="{FF2B5EF4-FFF2-40B4-BE49-F238E27FC236}">
                <a16:creationId xmlns:a16="http://schemas.microsoft.com/office/drawing/2014/main" id="{78C0209E-6C0C-1645-AA02-36265FF1BDEC}"/>
              </a:ext>
            </a:extLst>
          </p:cNvPr>
          <p:cNvSpPr/>
          <p:nvPr/>
        </p:nvSpPr>
        <p:spPr>
          <a:xfrm>
            <a:off x="-1" y="0"/>
            <a:ext cx="7489861" cy="923330"/>
          </a:xfrm>
          <a:prstGeom prst="rect">
            <a:avLst/>
          </a:prstGeom>
        </p:spPr>
        <p:txBody>
          <a:bodyPr wrap="square">
            <a:spAutoFit/>
          </a:bodyPr>
          <a:lstStyle/>
          <a:p>
            <a:r>
              <a:rPr lang="en-US" b="1" i="0" dirty="0">
                <a:solidFill>
                  <a:srgbClr val="333333"/>
                </a:solidFill>
                <a:effectLst/>
                <a:latin typeface="Helvetica Neue" panose="02000503000000020004" pitchFamily="2" charset="0"/>
              </a:rPr>
              <a:t>Modern Data Science with R</a:t>
            </a:r>
          </a:p>
          <a:p>
            <a:r>
              <a:rPr lang="en-US" b="1" i="1" dirty="0">
                <a:solidFill>
                  <a:srgbClr val="333333"/>
                </a:solidFill>
                <a:effectLst/>
                <a:latin typeface="Helvetica Neue" panose="02000503000000020004" pitchFamily="2" charset="0"/>
              </a:rPr>
              <a:t>2nd edition</a:t>
            </a:r>
            <a:endParaRPr lang="en-US" b="1" i="0" dirty="0">
              <a:solidFill>
                <a:srgbClr val="333333"/>
              </a:solidFill>
              <a:effectLst/>
              <a:latin typeface="Helvetica Neue" panose="02000503000000020004" pitchFamily="2" charset="0"/>
            </a:endParaRPr>
          </a:p>
          <a:p>
            <a:r>
              <a:rPr lang="en-US" b="0" i="1" dirty="0">
                <a:solidFill>
                  <a:srgbClr val="333333"/>
                </a:solidFill>
                <a:effectLst/>
                <a:latin typeface="Helvetica Neue" panose="02000503000000020004" pitchFamily="2" charset="0"/>
              </a:rPr>
              <a:t>Benjamin S. </a:t>
            </a:r>
            <a:r>
              <a:rPr lang="en-US" b="0" i="1" dirty="0" err="1">
                <a:solidFill>
                  <a:srgbClr val="333333"/>
                </a:solidFill>
                <a:effectLst/>
                <a:latin typeface="Helvetica Neue" panose="02000503000000020004" pitchFamily="2" charset="0"/>
              </a:rPr>
              <a:t>Baumer</a:t>
            </a:r>
            <a:r>
              <a:rPr lang="en-US" b="0" i="1" dirty="0">
                <a:solidFill>
                  <a:srgbClr val="333333"/>
                </a:solidFill>
                <a:effectLst/>
                <a:latin typeface="Helvetica Neue" panose="02000503000000020004" pitchFamily="2" charset="0"/>
              </a:rPr>
              <a:t>, Daniel T. Kaplan, and Nicholas J. Horton</a:t>
            </a:r>
            <a:endParaRPr lang="en-US"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48963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221A-DA3F-6D4A-B00C-23AA729E3FD8}"/>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0ADDF8E-E83F-844D-8ABF-BD8822E21CE2}"/>
              </a:ext>
            </a:extLst>
          </p:cNvPr>
          <p:cNvSpPr>
            <a:spLocks noGrp="1"/>
          </p:cNvSpPr>
          <p:nvPr>
            <p:ph idx="1"/>
          </p:nvPr>
        </p:nvSpPr>
        <p:spPr/>
        <p:txBody>
          <a:bodyPr>
            <a:normAutofit fontScale="77500" lnSpcReduction="20000"/>
          </a:bodyPr>
          <a:lstStyle/>
          <a:p>
            <a:pPr marL="0" indent="0">
              <a:buNone/>
            </a:pPr>
            <a:r>
              <a:rPr lang="en-US" b="1" dirty="0"/>
              <a:t>8.5.5 Data scraping</a:t>
            </a:r>
          </a:p>
          <a:p>
            <a:pPr marL="0" indent="0">
              <a:buNone/>
            </a:pPr>
            <a:r>
              <a:rPr lang="en-US" dirty="0" err="1"/>
              <a:t>OkCupid</a:t>
            </a:r>
            <a:r>
              <a:rPr lang="en-US" dirty="0"/>
              <a:t> provides public access to data. A researcher uses legitimate means to acquire those data. What could be wrong?</a:t>
            </a:r>
          </a:p>
          <a:p>
            <a:pPr marL="0" indent="0">
              <a:buNone/>
            </a:pPr>
            <a:r>
              <a:rPr lang="en-US" dirty="0"/>
              <a:t>There is the matter of the stakeholders. The collection of data was intended to support psychological research. The ethics of research involving humans requires that the human not be exposed to any risk for which consent has not been explicitly given. The </a:t>
            </a:r>
            <a:r>
              <a:rPr lang="en-US" dirty="0" err="1"/>
              <a:t>OkCupid</a:t>
            </a:r>
            <a:r>
              <a:rPr lang="en-US" dirty="0"/>
              <a:t> members did not provide such consent. Since the data contain information that makes it possible to identify individual humans, there is a realistic risk of the release of potentially embarrassing information, or worse, information that jeopardizes the physical safety of certain users. Principles 1 and 11 were clearly violated by the authors. Ultimately, the Danish Data Protection Agency </a:t>
            </a:r>
            <a:r>
              <a:rPr lang="en-US" dirty="0">
                <a:hlinkClick r:id="rId2"/>
              </a:rPr>
              <a:t>decided not to file any charges against the authors</a:t>
            </a:r>
            <a:r>
              <a:rPr lang="en-US" dirty="0"/>
              <a:t>.</a:t>
            </a:r>
          </a:p>
          <a:p>
            <a:pPr marL="0" indent="0">
              <a:buNone/>
            </a:pPr>
            <a:r>
              <a:rPr lang="en-US" dirty="0"/>
              <a:t>Another stakeholder is </a:t>
            </a:r>
            <a:r>
              <a:rPr lang="en-US" dirty="0" err="1"/>
              <a:t>OkCupid</a:t>
            </a:r>
            <a:r>
              <a:rPr lang="en-US" dirty="0"/>
              <a:t> itself. Many information providers, like </a:t>
            </a:r>
            <a:r>
              <a:rPr lang="en-US" dirty="0" err="1"/>
              <a:t>OkCupid</a:t>
            </a:r>
            <a:r>
              <a:rPr lang="en-US" dirty="0"/>
              <a:t>, have </a:t>
            </a:r>
            <a:r>
              <a:rPr lang="en-US" i="1" dirty="0">
                <a:hlinkClick r:id="rId3"/>
              </a:rPr>
              <a:t>terms of use</a:t>
            </a:r>
            <a:r>
              <a:rPr lang="en-US" dirty="0"/>
              <a:t> that restrict how the data may be legitimately used. Such terms of use (see Section </a:t>
            </a:r>
            <a:r>
              <a:rPr lang="en-US" dirty="0">
                <a:hlinkClick r:id="rId4"/>
              </a:rPr>
              <a:t>8.7.3</a:t>
            </a:r>
            <a:r>
              <a:rPr lang="en-US" dirty="0"/>
              <a:t>) form an explicit agreement between the service and the users of that service. They cannot ethically be disregarded.</a:t>
            </a:r>
          </a:p>
          <a:p>
            <a:pPr marL="0" indent="0">
              <a:buNone/>
            </a:pPr>
            <a:endParaRPr lang="en-US" dirty="0"/>
          </a:p>
        </p:txBody>
      </p:sp>
    </p:spTree>
    <p:extLst>
      <p:ext uri="{BB962C8B-B14F-4D97-AF65-F5344CB8AC3E}">
        <p14:creationId xmlns:p14="http://schemas.microsoft.com/office/powerpoint/2010/main" val="165782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9CD61-347E-624C-8BEB-308C362A8A8C}"/>
              </a:ext>
            </a:extLst>
          </p:cNvPr>
          <p:cNvSpPr>
            <a:spLocks noGrp="1"/>
          </p:cNvSpPr>
          <p:nvPr>
            <p:ph idx="1"/>
          </p:nvPr>
        </p:nvSpPr>
        <p:spPr/>
        <p:txBody>
          <a:bodyPr>
            <a:normAutofit fontScale="77500" lnSpcReduction="20000"/>
          </a:bodyPr>
          <a:lstStyle/>
          <a:p>
            <a:pPr marL="0" indent="0">
              <a:buNone/>
            </a:pPr>
            <a:r>
              <a:rPr lang="en-US" b="1" dirty="0"/>
              <a:t>8.4.6 Reproducible spreadsheet analysis</a:t>
            </a:r>
          </a:p>
          <a:p>
            <a:pPr marL="0" indent="0">
              <a:buNone/>
            </a:pPr>
            <a:r>
              <a:rPr lang="en-US" dirty="0"/>
              <a:t>In 2010, </a:t>
            </a:r>
            <a:r>
              <a:rPr lang="en-US" i="1" dirty="0">
                <a:hlinkClick r:id="rId2"/>
              </a:rPr>
              <a:t>Harvard University</a:t>
            </a:r>
            <a:r>
              <a:rPr lang="en-US" dirty="0"/>
              <a:t> economists </a:t>
            </a:r>
            <a:r>
              <a:rPr lang="en-US" dirty="0">
                <a:hlinkClick r:id="rId3"/>
              </a:rPr>
              <a:t>Carmen Reinhart</a:t>
            </a:r>
            <a:r>
              <a:rPr lang="en-US" dirty="0"/>
              <a:t> and </a:t>
            </a:r>
            <a:r>
              <a:rPr lang="en-US" dirty="0">
                <a:hlinkClick r:id="rId4"/>
              </a:rPr>
              <a:t>Kenneth Rogoff</a:t>
            </a:r>
            <a:r>
              <a:rPr lang="en-US" dirty="0"/>
              <a:t> published a report entitled “Growth in a Time of Debt” (Rogoff and Reinhart 2010), which argued that countries which pursued austerity measures did not necessarily suffer from slow economic growth. These ideas influenced the thinking of policymakers—notably United States Congressman </a:t>
            </a:r>
            <a:r>
              <a:rPr lang="en-US" dirty="0">
                <a:hlinkClick r:id="rId5"/>
              </a:rPr>
              <a:t>Paul Ryan</a:t>
            </a:r>
            <a:r>
              <a:rPr lang="en-US" dirty="0"/>
              <a:t>—during the time of the </a:t>
            </a:r>
            <a:r>
              <a:rPr lang="en-US" i="1" dirty="0">
                <a:hlinkClick r:id="rId6"/>
              </a:rPr>
              <a:t>European debt crisis</a:t>
            </a:r>
            <a:r>
              <a:rPr lang="en-US" dirty="0"/>
              <a:t>.</a:t>
            </a:r>
          </a:p>
          <a:p>
            <a:pPr marL="0" indent="0">
              <a:buNone/>
            </a:pPr>
            <a:r>
              <a:rPr lang="en-US" i="1" dirty="0">
                <a:hlinkClick r:id="rId7"/>
              </a:rPr>
              <a:t>University of Massachusetts</a:t>
            </a:r>
            <a:r>
              <a:rPr lang="en-US" dirty="0"/>
              <a:t> graduate student </a:t>
            </a:r>
            <a:r>
              <a:rPr lang="en-US" dirty="0">
                <a:hlinkClick r:id="rId8"/>
              </a:rPr>
              <a:t>Thomas Herndon</a:t>
            </a:r>
            <a:r>
              <a:rPr lang="en-US" dirty="0"/>
              <a:t> requested access to the data and analysis contained in the paper. After receiving the original spreadsheet from Reinhart, Herndon found several errors.</a:t>
            </a:r>
          </a:p>
          <a:p>
            <a:pPr marL="0" indent="0">
              <a:buNone/>
            </a:pPr>
            <a:r>
              <a:rPr lang="en-US" dirty="0">
                <a:effectLst/>
              </a:rPr>
              <a:t>“I clicked on cell L51, and saw that they had only averaged rows 30 through 44, instead of rows 30 through 49.” —Thomas Herndon (</a:t>
            </a:r>
            <a:r>
              <a:rPr lang="en-US" dirty="0" err="1">
                <a:effectLst/>
              </a:rPr>
              <a:t>Roose</a:t>
            </a:r>
            <a:r>
              <a:rPr lang="en-US" dirty="0">
                <a:effectLst/>
              </a:rPr>
              <a:t> 2013)</a:t>
            </a:r>
          </a:p>
          <a:p>
            <a:pPr marL="0" indent="0">
              <a:buNone/>
            </a:pPr>
            <a:r>
              <a:rPr lang="en-US" dirty="0"/>
              <a:t>In a critique of the paper, Herndon, Ash, and </a:t>
            </a:r>
            <a:r>
              <a:rPr lang="en-US" dirty="0" err="1"/>
              <a:t>Pollin</a:t>
            </a:r>
            <a:r>
              <a:rPr lang="en-US" dirty="0"/>
              <a:t> (2014) point out coding errors, selective inclusion of data, and odd weighting of summary statistics that shaped the conclusions of the Reinhart/Rogoff paper.</a:t>
            </a:r>
          </a:p>
          <a:p>
            <a:pPr marL="0" indent="0">
              <a:buNone/>
            </a:pPr>
            <a:r>
              <a:rPr lang="en-US" dirty="0"/>
              <a:t>What ethical questions does publishing a flawed analysis raise?</a:t>
            </a:r>
          </a:p>
          <a:p>
            <a:pPr marL="0" indent="0">
              <a:buNone/>
            </a:pPr>
            <a:endParaRPr lang="en-US" dirty="0"/>
          </a:p>
        </p:txBody>
      </p:sp>
      <p:sp>
        <p:nvSpPr>
          <p:cNvPr id="4" name="Rectangle 3">
            <a:extLst>
              <a:ext uri="{FF2B5EF4-FFF2-40B4-BE49-F238E27FC236}">
                <a16:creationId xmlns:a16="http://schemas.microsoft.com/office/drawing/2014/main" id="{5192D2E5-2E98-154B-915E-A948D6B12BB5}"/>
              </a:ext>
            </a:extLst>
          </p:cNvPr>
          <p:cNvSpPr/>
          <p:nvPr/>
        </p:nvSpPr>
        <p:spPr>
          <a:xfrm>
            <a:off x="-1" y="0"/>
            <a:ext cx="7489861" cy="923330"/>
          </a:xfrm>
          <a:prstGeom prst="rect">
            <a:avLst/>
          </a:prstGeom>
        </p:spPr>
        <p:txBody>
          <a:bodyPr wrap="square">
            <a:spAutoFit/>
          </a:bodyPr>
          <a:lstStyle/>
          <a:p>
            <a:r>
              <a:rPr lang="en-US" b="1" i="0" dirty="0">
                <a:solidFill>
                  <a:srgbClr val="333333"/>
                </a:solidFill>
                <a:effectLst/>
                <a:latin typeface="Helvetica Neue" panose="02000503000000020004" pitchFamily="2" charset="0"/>
              </a:rPr>
              <a:t>Modern Data Science with R</a:t>
            </a:r>
          </a:p>
          <a:p>
            <a:r>
              <a:rPr lang="en-US" b="1" i="1" dirty="0">
                <a:solidFill>
                  <a:srgbClr val="333333"/>
                </a:solidFill>
                <a:effectLst/>
                <a:latin typeface="Helvetica Neue" panose="02000503000000020004" pitchFamily="2" charset="0"/>
              </a:rPr>
              <a:t>2nd edition</a:t>
            </a:r>
            <a:endParaRPr lang="en-US" b="1" i="0" dirty="0">
              <a:solidFill>
                <a:srgbClr val="333333"/>
              </a:solidFill>
              <a:effectLst/>
              <a:latin typeface="Helvetica Neue" panose="02000503000000020004" pitchFamily="2" charset="0"/>
            </a:endParaRPr>
          </a:p>
          <a:p>
            <a:r>
              <a:rPr lang="en-US" b="0" i="1" dirty="0">
                <a:solidFill>
                  <a:srgbClr val="333333"/>
                </a:solidFill>
                <a:effectLst/>
                <a:latin typeface="Helvetica Neue" panose="02000503000000020004" pitchFamily="2" charset="0"/>
              </a:rPr>
              <a:t>Benjamin S. </a:t>
            </a:r>
            <a:r>
              <a:rPr lang="en-US" b="0" i="1" dirty="0" err="1">
                <a:solidFill>
                  <a:srgbClr val="333333"/>
                </a:solidFill>
                <a:effectLst/>
                <a:latin typeface="Helvetica Neue" panose="02000503000000020004" pitchFamily="2" charset="0"/>
              </a:rPr>
              <a:t>Baumer</a:t>
            </a:r>
            <a:r>
              <a:rPr lang="en-US" b="0" i="1" dirty="0">
                <a:solidFill>
                  <a:srgbClr val="333333"/>
                </a:solidFill>
                <a:effectLst/>
                <a:latin typeface="Helvetica Neue" panose="02000503000000020004" pitchFamily="2" charset="0"/>
              </a:rPr>
              <a:t>, Daniel T. Kaplan, and Nicholas J. Horton</a:t>
            </a:r>
            <a:endParaRPr lang="en-US"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70298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221A-DA3F-6D4A-B00C-23AA729E3FD8}"/>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0ADDF8E-E83F-844D-8ABF-BD8822E21CE2}"/>
              </a:ext>
            </a:extLst>
          </p:cNvPr>
          <p:cNvSpPr>
            <a:spLocks noGrp="1"/>
          </p:cNvSpPr>
          <p:nvPr>
            <p:ph idx="1"/>
          </p:nvPr>
        </p:nvSpPr>
        <p:spPr/>
        <p:txBody>
          <a:bodyPr>
            <a:normAutofit fontScale="70000" lnSpcReduction="20000"/>
          </a:bodyPr>
          <a:lstStyle/>
          <a:p>
            <a:pPr marL="0" indent="0">
              <a:buNone/>
            </a:pPr>
            <a:r>
              <a:rPr lang="en-US" b="1" dirty="0"/>
              <a:t>8.5.6 Reproducible spreadsheet analysis</a:t>
            </a:r>
          </a:p>
          <a:p>
            <a:pPr marL="0" indent="0">
              <a:buNone/>
            </a:pPr>
            <a:r>
              <a:rPr lang="en-US" dirty="0"/>
              <a:t>The scientific community as a whole is a stakeholder in public research. Insofar as the research is used to inform public policy, the public as a whole is a stakeholder. Researchers have an obligation to be truthful in their reporting of research. This is not just a matter of being honest but also of participating in the process by which scientific work is challenged or confirmed. Reinhart and Rogoff honored this professional obligation by providing reasonable access to their software and data. In this regard, they complied with principle 10.</a:t>
            </a:r>
          </a:p>
          <a:p>
            <a:pPr marL="0" indent="0">
              <a:buNone/>
            </a:pPr>
            <a:r>
              <a:rPr lang="en-US" dirty="0"/>
              <a:t>Seen from the perspective of data science, Microsoft Excel, the tool used by Reinhart and Rogoff, is an unfortunate choice. It mixes the data with the analysis. It works at a low level of abstraction, so it’s difficult to program in a concise and readable way. Commands are customized to a particular size and organization of data, so it’s hard to apply to a new or modified data set. One of the major strategies in debugging is to work on a data set where the answer is known; this is impractical in Excel. Programming and revision in Excel generally involves lots of click-and-drag copying, which is itself an error-prone operation.</a:t>
            </a:r>
          </a:p>
          <a:p>
            <a:pPr marL="0" indent="0">
              <a:buNone/>
            </a:pPr>
            <a:r>
              <a:rPr lang="en-US" dirty="0"/>
              <a:t>Data science professionals have an ethical obligation to use tools that are reliable, verifiable, and conducive to reproducible data analysis (see Appendix </a:t>
            </a:r>
            <a:r>
              <a:rPr lang="en-US" dirty="0">
                <a:hlinkClick r:id="rId2"/>
              </a:rPr>
              <a:t>D</a:t>
            </a:r>
            <a:r>
              <a:rPr lang="en-US" dirty="0"/>
              <a:t>). Reinhart and Rogoff did not meet the standard implied by principle 2.</a:t>
            </a:r>
          </a:p>
          <a:p>
            <a:pPr marL="0" indent="0">
              <a:buNone/>
            </a:pPr>
            <a:endParaRPr lang="en-US" dirty="0"/>
          </a:p>
        </p:txBody>
      </p:sp>
    </p:spTree>
    <p:extLst>
      <p:ext uri="{BB962C8B-B14F-4D97-AF65-F5344CB8AC3E}">
        <p14:creationId xmlns:p14="http://schemas.microsoft.com/office/powerpoint/2010/main" val="275355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C9DD3-8D41-5A46-A39C-C27EBF4A6C28}"/>
              </a:ext>
            </a:extLst>
          </p:cNvPr>
          <p:cNvSpPr>
            <a:spLocks noGrp="1"/>
          </p:cNvSpPr>
          <p:nvPr>
            <p:ph idx="1"/>
          </p:nvPr>
        </p:nvSpPr>
        <p:spPr/>
        <p:txBody>
          <a:bodyPr>
            <a:normAutofit fontScale="62500" lnSpcReduction="20000"/>
          </a:bodyPr>
          <a:lstStyle/>
          <a:p>
            <a:pPr marL="0" indent="0">
              <a:buNone/>
            </a:pPr>
            <a:r>
              <a:rPr lang="en-US" b="1" dirty="0"/>
              <a:t>8.4.7 Drug dangers</a:t>
            </a:r>
          </a:p>
          <a:p>
            <a:pPr marL="0" indent="0">
              <a:buNone/>
            </a:pPr>
            <a:r>
              <a:rPr lang="en-US" dirty="0"/>
              <a:t>In September 2004, the drug company </a:t>
            </a:r>
            <a:r>
              <a:rPr lang="en-US" i="1" dirty="0">
                <a:hlinkClick r:id="rId2"/>
              </a:rPr>
              <a:t>Merck</a:t>
            </a:r>
            <a:r>
              <a:rPr lang="en-US" dirty="0"/>
              <a:t> withdrew the popular product </a:t>
            </a:r>
            <a:r>
              <a:rPr lang="en-US" i="1" dirty="0">
                <a:hlinkClick r:id="rId3"/>
              </a:rPr>
              <a:t>Vioxx</a:t>
            </a:r>
            <a:r>
              <a:rPr lang="en-US" dirty="0"/>
              <a:t> from the market because of evidence that the drug increases the risk of </a:t>
            </a:r>
            <a:r>
              <a:rPr lang="en-US" i="1" dirty="0">
                <a:hlinkClick r:id="rId4"/>
              </a:rPr>
              <a:t>myocardial infarction</a:t>
            </a:r>
            <a:r>
              <a:rPr lang="en-US" dirty="0"/>
              <a:t> (MI), a major type of heart attack. Approximately 20 million Americans had taken Vioxx up to that point. The leading medical journal </a:t>
            </a:r>
            <a:r>
              <a:rPr lang="en-US" i="1" dirty="0"/>
              <a:t>Lancet</a:t>
            </a:r>
            <a:r>
              <a:rPr lang="en-US" dirty="0"/>
              <a:t> later reported an estimate that Vioxx use resulted in 88,000 Americans having heart attacks, of whom 38,000 died.</a:t>
            </a:r>
          </a:p>
          <a:p>
            <a:pPr marL="0" indent="0">
              <a:buNone/>
            </a:pPr>
            <a:r>
              <a:rPr lang="en-US" dirty="0"/>
              <a:t>Vioxx had been approved in May 1999 by the </a:t>
            </a:r>
            <a:r>
              <a:rPr lang="en-US" i="1" dirty="0">
                <a:hlinkClick r:id="rId5"/>
              </a:rPr>
              <a:t>United States Food and Drug Administration</a:t>
            </a:r>
            <a:r>
              <a:rPr lang="en-US" dirty="0"/>
              <a:t> based on tests involving 5,400 subjects. Slightly more than a year after the FDA approval, a study (Bombardier et al. 2000) of 8,076 patients published in another leading medical journal, </a:t>
            </a:r>
            <a:r>
              <a:rPr lang="en-US" i="1" dirty="0"/>
              <a:t>The New England Journal of Medicine</a:t>
            </a:r>
            <a:r>
              <a:rPr lang="en-US" dirty="0"/>
              <a:t>, established that Vioxx reduced the incidence of severe gastrointestinal events substantially compared to the standard treatment, </a:t>
            </a:r>
            <a:r>
              <a:rPr lang="en-US" i="1" dirty="0">
                <a:hlinkClick r:id="rId6"/>
              </a:rPr>
              <a:t>naproxen</a:t>
            </a:r>
            <a:r>
              <a:rPr lang="en-US" dirty="0"/>
              <a:t>. That’s good for Vioxx. In addition, the abstract reports these findings regarding heart attacks:</a:t>
            </a:r>
          </a:p>
          <a:p>
            <a:pPr marL="0" indent="0">
              <a:buNone/>
            </a:pPr>
            <a:r>
              <a:rPr lang="en-US" dirty="0">
                <a:effectLst/>
              </a:rPr>
              <a:t>The incidence of myocardial infarction was lower among patients in the naproxen group than among those in the [Vioxx] group (0.1 percent vs. 0.4 percent; relative risk, 0.2; 95% confidence interval, 0.1 to 0.7); the overall mortality rate and the rate of death from cardiovascular causes were similar in the two groups."</a:t>
            </a:r>
          </a:p>
          <a:p>
            <a:pPr marL="0" indent="0">
              <a:buNone/>
            </a:pPr>
            <a:r>
              <a:rPr lang="en-US" dirty="0"/>
              <a:t>Read the abstract again carefully. The Vioxx group had a much </a:t>
            </a:r>
            <a:r>
              <a:rPr lang="en-US" i="1" dirty="0"/>
              <a:t>higher</a:t>
            </a:r>
            <a:r>
              <a:rPr lang="en-US" dirty="0"/>
              <a:t> rate of MI than the group taking the standard treatment. This influential report identified the high risk soon after the drug was approved for use. Yet Vioxx was not withdrawn for another three years. Something clearly went wrong here. Did it involve an ethical lapse?</a:t>
            </a:r>
          </a:p>
        </p:txBody>
      </p:sp>
      <p:sp>
        <p:nvSpPr>
          <p:cNvPr id="4" name="Rectangle 3">
            <a:extLst>
              <a:ext uri="{FF2B5EF4-FFF2-40B4-BE49-F238E27FC236}">
                <a16:creationId xmlns:a16="http://schemas.microsoft.com/office/drawing/2014/main" id="{D3DCCF74-8505-5A43-B0BB-FEA91A78C36E}"/>
              </a:ext>
            </a:extLst>
          </p:cNvPr>
          <p:cNvSpPr/>
          <p:nvPr/>
        </p:nvSpPr>
        <p:spPr>
          <a:xfrm>
            <a:off x="-1" y="0"/>
            <a:ext cx="7489861" cy="923330"/>
          </a:xfrm>
          <a:prstGeom prst="rect">
            <a:avLst/>
          </a:prstGeom>
        </p:spPr>
        <p:txBody>
          <a:bodyPr wrap="square">
            <a:spAutoFit/>
          </a:bodyPr>
          <a:lstStyle/>
          <a:p>
            <a:r>
              <a:rPr lang="en-US" b="1" i="0" dirty="0">
                <a:solidFill>
                  <a:srgbClr val="333333"/>
                </a:solidFill>
                <a:effectLst/>
                <a:latin typeface="Helvetica Neue" panose="02000503000000020004" pitchFamily="2" charset="0"/>
              </a:rPr>
              <a:t>Modern Data Science with R</a:t>
            </a:r>
          </a:p>
          <a:p>
            <a:r>
              <a:rPr lang="en-US" b="1" i="1" dirty="0">
                <a:solidFill>
                  <a:srgbClr val="333333"/>
                </a:solidFill>
                <a:effectLst/>
                <a:latin typeface="Helvetica Neue" panose="02000503000000020004" pitchFamily="2" charset="0"/>
              </a:rPr>
              <a:t>2nd edition</a:t>
            </a:r>
            <a:endParaRPr lang="en-US" b="1" i="0" dirty="0">
              <a:solidFill>
                <a:srgbClr val="333333"/>
              </a:solidFill>
              <a:effectLst/>
              <a:latin typeface="Helvetica Neue" panose="02000503000000020004" pitchFamily="2" charset="0"/>
            </a:endParaRPr>
          </a:p>
          <a:p>
            <a:r>
              <a:rPr lang="en-US" b="0" i="1" dirty="0">
                <a:solidFill>
                  <a:srgbClr val="333333"/>
                </a:solidFill>
                <a:effectLst/>
                <a:latin typeface="Helvetica Neue" panose="02000503000000020004" pitchFamily="2" charset="0"/>
              </a:rPr>
              <a:t>Benjamin S. </a:t>
            </a:r>
            <a:r>
              <a:rPr lang="en-US" b="0" i="1" dirty="0" err="1">
                <a:solidFill>
                  <a:srgbClr val="333333"/>
                </a:solidFill>
                <a:effectLst/>
                <a:latin typeface="Helvetica Neue" panose="02000503000000020004" pitchFamily="2" charset="0"/>
              </a:rPr>
              <a:t>Baumer</a:t>
            </a:r>
            <a:r>
              <a:rPr lang="en-US" b="0" i="1" dirty="0">
                <a:solidFill>
                  <a:srgbClr val="333333"/>
                </a:solidFill>
                <a:effectLst/>
                <a:latin typeface="Helvetica Neue" panose="02000503000000020004" pitchFamily="2" charset="0"/>
              </a:rPr>
              <a:t>, Daniel T. Kaplan, and Nicholas J. Horton</a:t>
            </a:r>
            <a:endParaRPr lang="en-US"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78667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221A-DA3F-6D4A-B00C-23AA729E3FD8}"/>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0ADDF8E-E83F-844D-8ABF-BD8822E21CE2}"/>
              </a:ext>
            </a:extLst>
          </p:cNvPr>
          <p:cNvSpPr>
            <a:spLocks noGrp="1"/>
          </p:cNvSpPr>
          <p:nvPr>
            <p:ph idx="1"/>
          </p:nvPr>
        </p:nvSpPr>
        <p:spPr/>
        <p:txBody>
          <a:bodyPr>
            <a:normAutofit fontScale="62500" lnSpcReduction="20000"/>
          </a:bodyPr>
          <a:lstStyle/>
          <a:p>
            <a:pPr marL="0" indent="0">
              <a:buNone/>
            </a:pPr>
            <a:r>
              <a:rPr lang="en-US" b="1" dirty="0"/>
              <a:t>8.5.7 Drug dangers</a:t>
            </a:r>
          </a:p>
          <a:p>
            <a:pPr marL="0" indent="0">
              <a:buNone/>
            </a:pPr>
            <a:r>
              <a:rPr lang="en-US" dirty="0"/>
              <a:t>When something goes wrong on a large scale, it’s tempting to look for a breach of ethics. This may indeed identify an offender, but we must also beware of creating scapegoats. With Vioxx, there were many claims, counterclaims, and lawsuits. The researchers failed to incorporate some data that were available and provided a misleading summary of results. The journal editors also failed to highlight the very substantial problem of the increased rate of myocardial infarction with Vioxx.</a:t>
            </a:r>
          </a:p>
          <a:p>
            <a:pPr marL="0" indent="0">
              <a:buNone/>
            </a:pPr>
            <a:r>
              <a:rPr lang="en-US" dirty="0"/>
              <a:t>To be sure, it’s unethical not to include data that undermines the conclusion presented in a paper. The Vioxx researchers were acting according to their original research protocol—a solid professional practice.</a:t>
            </a:r>
          </a:p>
          <a:p>
            <a:pPr marL="0" indent="0">
              <a:buNone/>
            </a:pPr>
            <a:r>
              <a:rPr lang="en-US" dirty="0"/>
              <a:t>What seems to have happened with Vioxx is that the researchers had a theory that the higher rate of infarction was not due to Vioxx, </a:t>
            </a:r>
            <a:r>
              <a:rPr lang="en-US" i="1" dirty="0"/>
              <a:t>per se</a:t>
            </a:r>
            <a:r>
              <a:rPr lang="en-US" dirty="0"/>
              <a:t>, but to an aspect of the study protocol that excluded subjects who were being treated with aspirin to reduce the risk of heart attacks. The researchers believed with some justification that the drug to which Vioxx was being compared, naproxen, was acting as a substitute for aspirin. They were wrong, as subsequent research showed. Their failure was in not honoring principle 6 and publishing their results in a misleading way.</a:t>
            </a:r>
          </a:p>
          <a:p>
            <a:pPr marL="0" indent="0">
              <a:buNone/>
            </a:pPr>
            <a:r>
              <a:rPr lang="en-US" dirty="0"/>
              <a:t>Professional ethics dictate that professional standards be applied in work. Incidents like Vioxx should remind us to work with appropriate humility and to be vigilant to the possibility that our own explanations are misleading us.</a:t>
            </a:r>
          </a:p>
          <a:p>
            <a:pPr marL="0" indent="0">
              <a:buNone/>
            </a:pPr>
            <a:endParaRPr lang="en-US" dirty="0"/>
          </a:p>
        </p:txBody>
      </p:sp>
    </p:spTree>
    <p:extLst>
      <p:ext uri="{BB962C8B-B14F-4D97-AF65-F5344CB8AC3E}">
        <p14:creationId xmlns:p14="http://schemas.microsoft.com/office/powerpoint/2010/main" val="3317023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404B-E547-8842-BD5D-D8C9C38B7725}"/>
              </a:ext>
            </a:extLst>
          </p:cNvPr>
          <p:cNvSpPr>
            <a:spLocks noGrp="1"/>
          </p:cNvSpPr>
          <p:nvPr>
            <p:ph type="title"/>
          </p:nvPr>
        </p:nvSpPr>
        <p:spPr/>
        <p:txBody>
          <a:bodyPr/>
          <a:lstStyle/>
          <a:p>
            <a:r>
              <a:rPr lang="en-US" dirty="0"/>
              <a:t>Data Science Oath </a:t>
            </a:r>
            <a:br>
              <a:rPr lang="en-US" dirty="0"/>
            </a:br>
            <a:r>
              <a:rPr lang="en-US" i="1" u="sng" dirty="0">
                <a:hlinkClick r:id="rId2"/>
              </a:rPr>
              <a:t>National Academy of Sciences</a:t>
            </a:r>
            <a:r>
              <a:rPr lang="en-US" dirty="0"/>
              <a:t> </a:t>
            </a:r>
          </a:p>
        </p:txBody>
      </p:sp>
      <p:sp>
        <p:nvSpPr>
          <p:cNvPr id="3" name="Content Placeholder 2">
            <a:extLst>
              <a:ext uri="{FF2B5EF4-FFF2-40B4-BE49-F238E27FC236}">
                <a16:creationId xmlns:a16="http://schemas.microsoft.com/office/drawing/2014/main" id="{376669E0-AD62-5D4C-B38E-0C4DDC629000}"/>
              </a:ext>
            </a:extLst>
          </p:cNvPr>
          <p:cNvSpPr>
            <a:spLocks noGrp="1"/>
          </p:cNvSpPr>
          <p:nvPr>
            <p:ph idx="1"/>
          </p:nvPr>
        </p:nvSpPr>
        <p:spPr/>
        <p:txBody>
          <a:bodyPr/>
          <a:lstStyle/>
          <a:p>
            <a:pPr marL="514350" indent="-514350">
              <a:buFont typeface="+mj-lt"/>
              <a:buAutoNum type="arabicPeriod"/>
            </a:pPr>
            <a:r>
              <a:rPr lang="en-US" dirty="0"/>
              <a:t>I will not be ashamed to say, “I know not,” nor will I fail to call in my colleagues when the skills of another are needed for solving a problem.</a:t>
            </a:r>
          </a:p>
          <a:p>
            <a:pPr marL="514350" indent="-514350">
              <a:buFont typeface="+mj-lt"/>
              <a:buAutoNum type="arabicPeriod"/>
            </a:pPr>
            <a:r>
              <a:rPr lang="en-US" dirty="0"/>
              <a:t>I will respect the privacy of my data subjects, for their data are not disclosed to me that the world may know, so I will tread with care in matters of privacy and security.</a:t>
            </a:r>
          </a:p>
          <a:p>
            <a:pPr marL="514350" indent="-514350">
              <a:buFont typeface="+mj-lt"/>
              <a:buAutoNum type="arabicPeriod"/>
            </a:pPr>
            <a:r>
              <a:rPr lang="en-US" dirty="0"/>
              <a:t>I will remember that my data are not just numbers without meaning or context, but represent real people and situations, and that my work may lead to unintended societal consequences, such as inequality, poverty, and disparities due to algorithmic bias.</a:t>
            </a:r>
          </a:p>
          <a:p>
            <a:pPr marL="514350" indent="-514350">
              <a:buFont typeface="+mj-lt"/>
              <a:buAutoNum type="arabicPeriod"/>
            </a:pPr>
            <a:endParaRPr lang="en-US" dirty="0"/>
          </a:p>
        </p:txBody>
      </p:sp>
    </p:spTree>
    <p:extLst>
      <p:ext uri="{BB962C8B-B14F-4D97-AF65-F5344CB8AC3E}">
        <p14:creationId xmlns:p14="http://schemas.microsoft.com/office/powerpoint/2010/main" val="424184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A4C8-6F32-32B7-8CFD-D32C78F820F9}"/>
              </a:ext>
            </a:extLst>
          </p:cNvPr>
          <p:cNvSpPr>
            <a:spLocks noGrp="1"/>
          </p:cNvSpPr>
          <p:nvPr>
            <p:ph type="title"/>
          </p:nvPr>
        </p:nvSpPr>
        <p:spPr>
          <a:xfrm>
            <a:off x="746760" y="0"/>
            <a:ext cx="10515600" cy="1325563"/>
          </a:xfrm>
        </p:spPr>
        <p:txBody>
          <a:bodyPr/>
          <a:lstStyle/>
          <a:p>
            <a:r>
              <a:rPr lang="en-US" dirty="0"/>
              <a:t>COVID-19 Cases in Georgia in Apr-May 2020</a:t>
            </a:r>
          </a:p>
        </p:txBody>
      </p:sp>
      <p:pic>
        <p:nvPicPr>
          <p:cNvPr id="2050" name="Picture 2" descr="A recreation of a misleading display of confirmed COVID-19 cases in Georgia.">
            <a:extLst>
              <a:ext uri="{FF2B5EF4-FFF2-40B4-BE49-F238E27FC236}">
                <a16:creationId xmlns:a16="http://schemas.microsoft.com/office/drawing/2014/main" id="{95D5292B-AB39-8131-2500-289D8B24FD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13607" y="862148"/>
            <a:ext cx="9702883" cy="582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97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1B4B-4558-8747-84BC-4852C542330B}"/>
              </a:ext>
            </a:extLst>
          </p:cNvPr>
          <p:cNvSpPr>
            <a:spLocks noGrp="1"/>
          </p:cNvSpPr>
          <p:nvPr>
            <p:ph type="title"/>
          </p:nvPr>
        </p:nvSpPr>
        <p:spPr>
          <a:xfrm>
            <a:off x="838200" y="106180"/>
            <a:ext cx="10515600" cy="1325563"/>
          </a:xfrm>
        </p:spPr>
        <p:txBody>
          <a:bodyPr/>
          <a:lstStyle/>
          <a:p>
            <a:r>
              <a:rPr lang="en-US" dirty="0">
                <a:hlinkClick r:id="rId2"/>
              </a:rPr>
              <a:t>Data Values and Principles</a:t>
            </a:r>
            <a:r>
              <a:rPr lang="en-US" dirty="0"/>
              <a:t> manifesto </a:t>
            </a:r>
            <a:r>
              <a:rPr lang="en-US" dirty="0" err="1"/>
              <a:t>DataPractices.org</a:t>
            </a:r>
            <a:endParaRPr lang="en-US" dirty="0"/>
          </a:p>
        </p:txBody>
      </p:sp>
      <p:sp>
        <p:nvSpPr>
          <p:cNvPr id="3" name="Content Placeholder 2">
            <a:extLst>
              <a:ext uri="{FF2B5EF4-FFF2-40B4-BE49-F238E27FC236}">
                <a16:creationId xmlns:a16="http://schemas.microsoft.com/office/drawing/2014/main" id="{DB689378-CD4F-E041-A6D2-53018437C6CC}"/>
              </a:ext>
            </a:extLst>
          </p:cNvPr>
          <p:cNvSpPr>
            <a:spLocks noGrp="1"/>
          </p:cNvSpPr>
          <p:nvPr>
            <p:ph idx="1"/>
          </p:nvPr>
        </p:nvSpPr>
        <p:spPr>
          <a:xfrm>
            <a:off x="1530849" y="1431743"/>
            <a:ext cx="9822951" cy="5252278"/>
          </a:xfrm>
        </p:spPr>
        <p:txBody>
          <a:bodyPr>
            <a:normAutofit/>
          </a:bodyPr>
          <a:lstStyle/>
          <a:p>
            <a:pPr marL="0" indent="0">
              <a:buNone/>
            </a:pPr>
            <a:r>
              <a:rPr lang="en-US" b="0" i="0" dirty="0">
                <a:solidFill>
                  <a:srgbClr val="323D48"/>
                </a:solidFill>
                <a:effectLst/>
                <a:latin typeface="Publico Text Roman"/>
              </a:rPr>
              <a:t>FORTS Framework</a:t>
            </a:r>
          </a:p>
          <a:p>
            <a:r>
              <a:rPr lang="en-US" dirty="0">
                <a:solidFill>
                  <a:srgbClr val="323D48"/>
                </a:solidFill>
                <a:latin typeface="Publico Text Roman"/>
              </a:rPr>
              <a:t>Fairness</a:t>
            </a:r>
          </a:p>
          <a:p>
            <a:r>
              <a:rPr lang="en-US" dirty="0">
                <a:solidFill>
                  <a:srgbClr val="323D48"/>
                </a:solidFill>
                <a:latin typeface="Publico Text Roman"/>
              </a:rPr>
              <a:t>Openness</a:t>
            </a:r>
          </a:p>
          <a:p>
            <a:r>
              <a:rPr lang="en-US" dirty="0">
                <a:solidFill>
                  <a:srgbClr val="323D48"/>
                </a:solidFill>
                <a:latin typeface="Publico Text Roman"/>
              </a:rPr>
              <a:t>Reliability</a:t>
            </a:r>
          </a:p>
          <a:p>
            <a:r>
              <a:rPr lang="en-US" dirty="0">
                <a:solidFill>
                  <a:srgbClr val="323D48"/>
                </a:solidFill>
                <a:latin typeface="Publico Text Roman"/>
              </a:rPr>
              <a:t>Trust</a:t>
            </a:r>
          </a:p>
          <a:p>
            <a:r>
              <a:rPr lang="en-US" dirty="0">
                <a:solidFill>
                  <a:srgbClr val="323D48"/>
                </a:solidFill>
                <a:latin typeface="Publico Text Roman"/>
              </a:rPr>
              <a:t>Social Behavior</a:t>
            </a:r>
            <a:endParaRPr lang="en-US" dirty="0"/>
          </a:p>
        </p:txBody>
      </p:sp>
    </p:spTree>
    <p:extLst>
      <p:ext uri="{BB962C8B-B14F-4D97-AF65-F5344CB8AC3E}">
        <p14:creationId xmlns:p14="http://schemas.microsoft.com/office/powerpoint/2010/main" val="14275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1B4B-4558-8747-84BC-4852C542330B}"/>
              </a:ext>
            </a:extLst>
          </p:cNvPr>
          <p:cNvSpPr>
            <a:spLocks noGrp="1"/>
          </p:cNvSpPr>
          <p:nvPr>
            <p:ph type="title"/>
          </p:nvPr>
        </p:nvSpPr>
        <p:spPr>
          <a:xfrm>
            <a:off x="838200" y="106180"/>
            <a:ext cx="10515600" cy="1325563"/>
          </a:xfrm>
        </p:spPr>
        <p:txBody>
          <a:bodyPr/>
          <a:lstStyle/>
          <a:p>
            <a:r>
              <a:rPr lang="en-US" dirty="0">
                <a:hlinkClick r:id="rId2"/>
              </a:rPr>
              <a:t>Data Values and Principles</a:t>
            </a:r>
            <a:r>
              <a:rPr lang="en-US" dirty="0"/>
              <a:t> manifesto </a:t>
            </a:r>
            <a:r>
              <a:rPr lang="en-US" dirty="0" err="1"/>
              <a:t>DataPractices.org</a:t>
            </a:r>
            <a:endParaRPr lang="en-US" dirty="0"/>
          </a:p>
        </p:txBody>
      </p:sp>
      <p:sp>
        <p:nvSpPr>
          <p:cNvPr id="3" name="Content Placeholder 2">
            <a:extLst>
              <a:ext uri="{FF2B5EF4-FFF2-40B4-BE49-F238E27FC236}">
                <a16:creationId xmlns:a16="http://schemas.microsoft.com/office/drawing/2014/main" id="{DB689378-CD4F-E041-A6D2-53018437C6CC}"/>
              </a:ext>
            </a:extLst>
          </p:cNvPr>
          <p:cNvSpPr>
            <a:spLocks noGrp="1"/>
          </p:cNvSpPr>
          <p:nvPr>
            <p:ph idx="1"/>
          </p:nvPr>
        </p:nvSpPr>
        <p:spPr>
          <a:xfrm>
            <a:off x="838200" y="1431743"/>
            <a:ext cx="10515600" cy="5252278"/>
          </a:xfrm>
        </p:spPr>
        <p:txBody>
          <a:bodyPr>
            <a:normAutofit fontScale="70000" lnSpcReduction="20000"/>
          </a:bodyPr>
          <a:lstStyle/>
          <a:p>
            <a:pPr marL="514350" indent="-514350">
              <a:buFont typeface="+mj-lt"/>
              <a:buAutoNum type="arabicPeriod"/>
            </a:pPr>
            <a:r>
              <a:rPr lang="en-US" dirty="0"/>
              <a:t>Use data to improve life for our users, customers, organizations, and communities.</a:t>
            </a:r>
          </a:p>
          <a:p>
            <a:pPr marL="514350" indent="-514350">
              <a:buFont typeface="+mj-lt"/>
              <a:buAutoNum type="arabicPeriod"/>
            </a:pPr>
            <a:r>
              <a:rPr lang="en-US" dirty="0"/>
              <a:t>Create reproducible and extensible work.</a:t>
            </a:r>
          </a:p>
          <a:p>
            <a:pPr marL="514350" indent="-514350">
              <a:buFont typeface="+mj-lt"/>
              <a:buAutoNum type="arabicPeriod"/>
            </a:pPr>
            <a:r>
              <a:rPr lang="en-US" dirty="0"/>
              <a:t>Build teams with diverse ideas, backgrounds, and strengths.</a:t>
            </a:r>
          </a:p>
          <a:p>
            <a:pPr marL="514350" indent="-514350">
              <a:buFont typeface="+mj-lt"/>
              <a:buAutoNum type="arabicPeriod"/>
            </a:pPr>
            <a:r>
              <a:rPr lang="en-US" dirty="0"/>
              <a:t>Prioritize the continuous collection and availability of discussions and metadata.</a:t>
            </a:r>
          </a:p>
          <a:p>
            <a:pPr marL="514350" indent="-514350">
              <a:buFont typeface="+mj-lt"/>
              <a:buAutoNum type="arabicPeriod"/>
            </a:pPr>
            <a:r>
              <a:rPr lang="en-US" dirty="0"/>
              <a:t>Clearly identify the questions and objectives that drive each project and use to guide both planning and refinement.</a:t>
            </a:r>
          </a:p>
          <a:p>
            <a:pPr marL="514350" indent="-514350">
              <a:buFont typeface="+mj-lt"/>
              <a:buAutoNum type="arabicPeriod"/>
            </a:pPr>
            <a:r>
              <a:rPr lang="en-US" dirty="0"/>
              <a:t>Be open to changing our methods and conclusions in response to new knowledge.</a:t>
            </a:r>
          </a:p>
          <a:p>
            <a:pPr marL="514350" indent="-514350">
              <a:buFont typeface="+mj-lt"/>
              <a:buAutoNum type="arabicPeriod"/>
            </a:pPr>
            <a:r>
              <a:rPr lang="en-US" dirty="0"/>
              <a:t>Recognize and mitigate bias in ourselves and in the data we use.</a:t>
            </a:r>
          </a:p>
          <a:p>
            <a:pPr marL="514350" indent="-514350">
              <a:buFont typeface="+mj-lt"/>
              <a:buAutoNum type="arabicPeriod"/>
            </a:pPr>
            <a:r>
              <a:rPr lang="en-US" dirty="0"/>
              <a:t>Present our work in ways that empower others to make better-informed decisions.</a:t>
            </a:r>
          </a:p>
          <a:p>
            <a:pPr marL="514350" indent="-514350">
              <a:buFont typeface="+mj-lt"/>
              <a:buAutoNum type="arabicPeriod"/>
            </a:pPr>
            <a:r>
              <a:rPr lang="en-US" dirty="0"/>
              <a:t>Consider carefully the ethical implications of choices we make when using data, and the impacts of our work on individuals and society.</a:t>
            </a:r>
          </a:p>
          <a:p>
            <a:pPr marL="514350" indent="-514350">
              <a:buFont typeface="+mj-lt"/>
              <a:buAutoNum type="arabicPeriod"/>
            </a:pPr>
            <a:r>
              <a:rPr lang="en-US" dirty="0"/>
              <a:t>Respect and invite fair criticism while promoting the identification and open discussion of errors, risks, and unintended consequences of our work.</a:t>
            </a:r>
          </a:p>
          <a:p>
            <a:pPr marL="514350" indent="-514350">
              <a:buFont typeface="+mj-lt"/>
              <a:buAutoNum type="arabicPeriod"/>
            </a:pPr>
            <a:r>
              <a:rPr lang="en-US" dirty="0"/>
              <a:t>Protect the privacy and security of individuals represented in our data.</a:t>
            </a:r>
          </a:p>
          <a:p>
            <a:pPr marL="514350" indent="-514350">
              <a:buFont typeface="+mj-lt"/>
              <a:buAutoNum type="arabicPeriod"/>
            </a:pPr>
            <a:r>
              <a:rPr lang="en-US" dirty="0"/>
              <a:t>Help others to understand the most useful and appropriate applications of data to solve real-world problems.</a:t>
            </a:r>
          </a:p>
        </p:txBody>
      </p:sp>
    </p:spTree>
    <p:extLst>
      <p:ext uri="{BB962C8B-B14F-4D97-AF65-F5344CB8AC3E}">
        <p14:creationId xmlns:p14="http://schemas.microsoft.com/office/powerpoint/2010/main" val="160285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64584-9004-7444-8836-4AFEF6C099B5}"/>
              </a:ext>
            </a:extLst>
          </p:cNvPr>
          <p:cNvSpPr>
            <a:spLocks noGrp="1"/>
          </p:cNvSpPr>
          <p:nvPr>
            <p:ph idx="1"/>
          </p:nvPr>
        </p:nvSpPr>
        <p:spPr/>
        <p:txBody>
          <a:bodyPr>
            <a:normAutofit fontScale="77500" lnSpcReduction="20000"/>
          </a:bodyPr>
          <a:lstStyle/>
          <a:p>
            <a:pPr marL="0" indent="0">
              <a:buNone/>
            </a:pPr>
            <a:r>
              <a:rPr lang="en-US" b="1" dirty="0">
                <a:solidFill>
                  <a:srgbClr val="333333"/>
                </a:solidFill>
                <a:latin typeface="Helvetica Neue" panose="02000503000000020004" pitchFamily="2" charset="0"/>
              </a:rPr>
              <a:t>8.4.1 The chief executive officer</a:t>
            </a:r>
          </a:p>
          <a:p>
            <a:pPr marL="0" indent="0">
              <a:buNone/>
            </a:pPr>
            <a:r>
              <a:rPr lang="en-US" dirty="0">
                <a:solidFill>
                  <a:srgbClr val="333333"/>
                </a:solidFill>
                <a:latin typeface="Helvetica Neue" panose="02000503000000020004" pitchFamily="2" charset="0"/>
              </a:rPr>
              <a:t>One of us once worked as a statistical consultant for a client who wanted a proprietary model to predict commercial outcomes. After reviewing the literature, an existing multiple linear regression model was found that matched the scenario well, and available public data were used to fit the parameters of the model. The client’s staff were pleased with the result, but the CEO wanted a model that would give a competitive advantage. After all, their competitors could easily follow the same process to the same model, so what advantage would the client’s company have? The CEO asked the statistical consultant whether the coefficients in the model could be “tweaked” to reflect the specific values of his company. The consultant suggested that this would not be appropriate, that the fitted coefficients best match the data and to change them arbitrarily would be “playing God.” In response, the CEO rose from his chair and asserted, “I want to play God.”</a:t>
            </a:r>
          </a:p>
          <a:p>
            <a:endParaRPr lang="en-US" dirty="0">
              <a:solidFill>
                <a:srgbClr val="333333"/>
              </a:solidFill>
              <a:latin typeface="Helvetica Neue" panose="02000503000000020004" pitchFamily="2" charset="0"/>
            </a:endParaRPr>
          </a:p>
          <a:p>
            <a:pPr marL="285750" indent="-285750"/>
            <a:r>
              <a:rPr lang="en-US" dirty="0">
                <a:solidFill>
                  <a:srgbClr val="333333"/>
                </a:solidFill>
                <a:latin typeface="Helvetica Neue" panose="02000503000000020004" pitchFamily="2" charset="0"/>
              </a:rPr>
              <a:t>How should the consultant respond?</a:t>
            </a:r>
          </a:p>
          <a:p>
            <a:endParaRPr lang="en-US" dirty="0">
              <a:solidFill>
                <a:srgbClr val="333333"/>
              </a:solidFill>
              <a:latin typeface="Helvetica Neue" panose="02000503000000020004" pitchFamily="2" charset="0"/>
            </a:endParaRPr>
          </a:p>
          <a:p>
            <a:endParaRPr lang="en-US" dirty="0"/>
          </a:p>
        </p:txBody>
      </p:sp>
      <p:sp>
        <p:nvSpPr>
          <p:cNvPr id="4" name="Rectangle 3">
            <a:extLst>
              <a:ext uri="{FF2B5EF4-FFF2-40B4-BE49-F238E27FC236}">
                <a16:creationId xmlns:a16="http://schemas.microsoft.com/office/drawing/2014/main" id="{6593E319-0D97-954D-9CA1-1291E8944CD8}"/>
              </a:ext>
            </a:extLst>
          </p:cNvPr>
          <p:cNvSpPr/>
          <p:nvPr/>
        </p:nvSpPr>
        <p:spPr>
          <a:xfrm>
            <a:off x="-1" y="0"/>
            <a:ext cx="7489861" cy="923330"/>
          </a:xfrm>
          <a:prstGeom prst="rect">
            <a:avLst/>
          </a:prstGeom>
        </p:spPr>
        <p:txBody>
          <a:bodyPr wrap="square">
            <a:spAutoFit/>
          </a:bodyPr>
          <a:lstStyle/>
          <a:p>
            <a:r>
              <a:rPr lang="en-US" b="1" i="0" dirty="0">
                <a:solidFill>
                  <a:srgbClr val="333333"/>
                </a:solidFill>
                <a:effectLst/>
                <a:latin typeface="Helvetica Neue" panose="02000503000000020004" pitchFamily="2" charset="0"/>
              </a:rPr>
              <a:t>Modern Data Science with R</a:t>
            </a:r>
          </a:p>
          <a:p>
            <a:r>
              <a:rPr lang="en-US" b="1" i="1" dirty="0">
                <a:solidFill>
                  <a:srgbClr val="333333"/>
                </a:solidFill>
                <a:effectLst/>
                <a:latin typeface="Helvetica Neue" panose="02000503000000020004" pitchFamily="2" charset="0"/>
              </a:rPr>
              <a:t>2nd edition</a:t>
            </a:r>
            <a:endParaRPr lang="en-US" b="1" i="0" dirty="0">
              <a:solidFill>
                <a:srgbClr val="333333"/>
              </a:solidFill>
              <a:effectLst/>
              <a:latin typeface="Helvetica Neue" panose="02000503000000020004" pitchFamily="2" charset="0"/>
            </a:endParaRPr>
          </a:p>
          <a:p>
            <a:r>
              <a:rPr lang="en-US" b="0" i="1" dirty="0">
                <a:solidFill>
                  <a:srgbClr val="333333"/>
                </a:solidFill>
                <a:effectLst/>
                <a:latin typeface="Helvetica Neue" panose="02000503000000020004" pitchFamily="2" charset="0"/>
              </a:rPr>
              <a:t>Benjamin S. </a:t>
            </a:r>
            <a:r>
              <a:rPr lang="en-US" b="0" i="1" dirty="0" err="1">
                <a:solidFill>
                  <a:srgbClr val="333333"/>
                </a:solidFill>
                <a:effectLst/>
                <a:latin typeface="Helvetica Neue" panose="02000503000000020004" pitchFamily="2" charset="0"/>
              </a:rPr>
              <a:t>Baumer</a:t>
            </a:r>
            <a:r>
              <a:rPr lang="en-US" b="0" i="1" dirty="0">
                <a:solidFill>
                  <a:srgbClr val="333333"/>
                </a:solidFill>
                <a:effectLst/>
                <a:latin typeface="Helvetica Neue" panose="02000503000000020004" pitchFamily="2" charset="0"/>
              </a:rPr>
              <a:t>, Daniel T. Kaplan, and Nicholas J. Horton</a:t>
            </a:r>
            <a:endParaRPr lang="en-US"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29321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221A-DA3F-6D4A-B00C-23AA729E3FD8}"/>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0ADDF8E-E83F-844D-8ABF-BD8822E21CE2}"/>
              </a:ext>
            </a:extLst>
          </p:cNvPr>
          <p:cNvSpPr>
            <a:spLocks noGrp="1"/>
          </p:cNvSpPr>
          <p:nvPr>
            <p:ph idx="1"/>
          </p:nvPr>
        </p:nvSpPr>
        <p:spPr/>
        <p:txBody>
          <a:bodyPr>
            <a:normAutofit fontScale="92500" lnSpcReduction="20000"/>
          </a:bodyPr>
          <a:lstStyle/>
          <a:p>
            <a:pPr marL="0" indent="0">
              <a:buNone/>
            </a:pPr>
            <a:r>
              <a:rPr lang="en-US" b="1" dirty="0"/>
              <a:t>8.5.1 The CEO</a:t>
            </a:r>
          </a:p>
          <a:p>
            <a:pPr marL="0" indent="0">
              <a:buNone/>
            </a:pPr>
            <a:r>
              <a:rPr lang="en-US" dirty="0"/>
              <a:t>You’ve been asked by a company CEO to modify model coefficients from the correct values, that is, from the values found by a generally accepted method. The stakeholder in this setting is the company. If your work will involve a method that’s not generally accepted by the professional community, you’re obliged to point this out to the company.</a:t>
            </a:r>
          </a:p>
          <a:p>
            <a:pPr marL="0" indent="0">
              <a:buNone/>
            </a:pPr>
            <a:r>
              <a:rPr lang="en-US" dirty="0"/>
              <a:t>Principles 8 and 12 are germane. Have you presented your work in a way that empowers others to make better-informed decisions (principle 8)? Certainly your client also has substantial knowledge of how their business works. It’s important to realize that your client’s needs may not map well onto a particular statistical methodology. The consultant should work genuinely to understand the client’s whole set of interests (principle 12). Often the problem that clients identify is not really the problem that needs to be solved when seen from an expert statistical perspective.</a:t>
            </a:r>
          </a:p>
          <a:p>
            <a:pPr marL="0" indent="0">
              <a:buNone/>
            </a:pPr>
            <a:endParaRPr lang="en-US" dirty="0"/>
          </a:p>
        </p:txBody>
      </p:sp>
    </p:spTree>
    <p:extLst>
      <p:ext uri="{BB962C8B-B14F-4D97-AF65-F5344CB8AC3E}">
        <p14:creationId xmlns:p14="http://schemas.microsoft.com/office/powerpoint/2010/main" val="164255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64584-9004-7444-8836-4AFEF6C099B5}"/>
              </a:ext>
            </a:extLst>
          </p:cNvPr>
          <p:cNvSpPr>
            <a:spLocks noGrp="1"/>
          </p:cNvSpPr>
          <p:nvPr>
            <p:ph idx="1"/>
          </p:nvPr>
        </p:nvSpPr>
        <p:spPr/>
        <p:txBody>
          <a:bodyPr>
            <a:normAutofit lnSpcReduction="10000"/>
          </a:bodyPr>
          <a:lstStyle/>
          <a:p>
            <a:r>
              <a:rPr lang="en-US" b="1" dirty="0"/>
              <a:t>8.4.2 Employment discrimination</a:t>
            </a:r>
          </a:p>
          <a:p>
            <a:r>
              <a:rPr lang="en-US" dirty="0"/>
              <a:t>One of us works on legal cases arising from audits of employers, conducted by the </a:t>
            </a:r>
            <a:r>
              <a:rPr lang="en-US" i="1" dirty="0">
                <a:hlinkClick r:id="rId2"/>
              </a:rPr>
              <a:t>United States Office of Federal Contract Compliance Programs</a:t>
            </a:r>
            <a:r>
              <a:rPr lang="en-US" dirty="0"/>
              <a:t> (OFCCP). In a typical case, the OFCCP asks for hiring and salary data from a company that has a contract with the United States government. The company usually complies, sometimes unaware that the OFCCP applies a method to identify “discrimination” through a two-standard-deviation test outlined in the Uniform Guidelines on Employee Selection Procedures (UGESP). A company that does not discriminate has some risk of being labeled as discriminating by the OFCCP method (</a:t>
            </a:r>
            <a:r>
              <a:rPr lang="en-US" dirty="0" err="1"/>
              <a:t>Bridgeford</a:t>
            </a:r>
            <a:r>
              <a:rPr lang="en-US" dirty="0"/>
              <a:t> 2014). By using a questionable statistical method, is the OFCCP acting unethically?</a:t>
            </a:r>
          </a:p>
          <a:p>
            <a:endParaRPr lang="en-US" dirty="0"/>
          </a:p>
        </p:txBody>
      </p:sp>
      <p:sp>
        <p:nvSpPr>
          <p:cNvPr id="4" name="Rectangle 3">
            <a:extLst>
              <a:ext uri="{FF2B5EF4-FFF2-40B4-BE49-F238E27FC236}">
                <a16:creationId xmlns:a16="http://schemas.microsoft.com/office/drawing/2014/main" id="{6593E319-0D97-954D-9CA1-1291E8944CD8}"/>
              </a:ext>
            </a:extLst>
          </p:cNvPr>
          <p:cNvSpPr/>
          <p:nvPr/>
        </p:nvSpPr>
        <p:spPr>
          <a:xfrm>
            <a:off x="-1" y="0"/>
            <a:ext cx="7489861" cy="923330"/>
          </a:xfrm>
          <a:prstGeom prst="rect">
            <a:avLst/>
          </a:prstGeom>
        </p:spPr>
        <p:txBody>
          <a:bodyPr wrap="square">
            <a:spAutoFit/>
          </a:bodyPr>
          <a:lstStyle/>
          <a:p>
            <a:r>
              <a:rPr lang="en-US" b="1" i="0" dirty="0">
                <a:solidFill>
                  <a:srgbClr val="333333"/>
                </a:solidFill>
                <a:effectLst/>
                <a:latin typeface="Helvetica Neue" panose="02000503000000020004" pitchFamily="2" charset="0"/>
              </a:rPr>
              <a:t>Modern Data Science with R</a:t>
            </a:r>
          </a:p>
          <a:p>
            <a:r>
              <a:rPr lang="en-US" b="1" i="1" dirty="0">
                <a:solidFill>
                  <a:srgbClr val="333333"/>
                </a:solidFill>
                <a:effectLst/>
                <a:latin typeface="Helvetica Neue" panose="02000503000000020004" pitchFamily="2" charset="0"/>
              </a:rPr>
              <a:t>2nd edition</a:t>
            </a:r>
            <a:endParaRPr lang="en-US" b="1" i="0" dirty="0">
              <a:solidFill>
                <a:srgbClr val="333333"/>
              </a:solidFill>
              <a:effectLst/>
              <a:latin typeface="Helvetica Neue" panose="02000503000000020004" pitchFamily="2" charset="0"/>
            </a:endParaRPr>
          </a:p>
          <a:p>
            <a:r>
              <a:rPr lang="en-US" b="0" i="1" dirty="0">
                <a:solidFill>
                  <a:srgbClr val="333333"/>
                </a:solidFill>
                <a:effectLst/>
                <a:latin typeface="Helvetica Neue" panose="02000503000000020004" pitchFamily="2" charset="0"/>
              </a:rPr>
              <a:t>Benjamin S. </a:t>
            </a:r>
            <a:r>
              <a:rPr lang="en-US" b="0" i="1" dirty="0" err="1">
                <a:solidFill>
                  <a:srgbClr val="333333"/>
                </a:solidFill>
                <a:effectLst/>
                <a:latin typeface="Helvetica Neue" panose="02000503000000020004" pitchFamily="2" charset="0"/>
              </a:rPr>
              <a:t>Baumer</a:t>
            </a:r>
            <a:r>
              <a:rPr lang="en-US" b="0" i="1" dirty="0">
                <a:solidFill>
                  <a:srgbClr val="333333"/>
                </a:solidFill>
                <a:effectLst/>
                <a:latin typeface="Helvetica Neue" panose="02000503000000020004" pitchFamily="2" charset="0"/>
              </a:rPr>
              <a:t>, Daniel T. Kaplan, and Nicholas J. Horton</a:t>
            </a:r>
            <a:endParaRPr lang="en-US"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90527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221A-DA3F-6D4A-B00C-23AA729E3FD8}"/>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0ADDF8E-E83F-844D-8ABF-BD8822E21CE2}"/>
              </a:ext>
            </a:extLst>
          </p:cNvPr>
          <p:cNvSpPr>
            <a:spLocks noGrp="1"/>
          </p:cNvSpPr>
          <p:nvPr>
            <p:ph idx="1"/>
          </p:nvPr>
        </p:nvSpPr>
        <p:spPr/>
        <p:txBody>
          <a:bodyPr>
            <a:normAutofit fontScale="92500" lnSpcReduction="10000"/>
          </a:bodyPr>
          <a:lstStyle/>
          <a:p>
            <a:r>
              <a:rPr lang="en-US" b="1" dirty="0"/>
              <a:t>8.5.2 Employment discrimination</a:t>
            </a:r>
          </a:p>
          <a:p>
            <a:pPr marL="0" indent="0">
              <a:buNone/>
            </a:pPr>
            <a:r>
              <a:rPr lang="en-US" dirty="0"/>
              <a:t>The procedures adopted by the OFCCP are stated using statistical terms like “standard deviation” that themselves suggest that they are part of a legitimate statistical method. Yet the methods raise significant questions, since by construction they will sometimes label a company that is not discriminating as a discriminator. Principle 10 suggests the OFCCP should “invite fair criticism” of their methodology. OFCCP and others might argue that they are not a statistical organization. They are enforcing a law, not participating in research. The OFCCP has a responsibility to the courts. The courts themselves, including the United States Supreme Court, have not developed or even called for a coherent approach to the use of statistics (although in 1977 the </a:t>
            </a:r>
            <a:r>
              <a:rPr lang="en-US" dirty="0">
                <a:hlinkClick r:id="rId2"/>
              </a:rPr>
              <a:t>Supreme Court labeled</a:t>
            </a:r>
            <a:r>
              <a:rPr lang="en-US" dirty="0"/>
              <a:t> differences greater than two or three standard deviations as too large to attribute solely to chance).</a:t>
            </a:r>
          </a:p>
        </p:txBody>
      </p:sp>
    </p:spTree>
    <p:extLst>
      <p:ext uri="{BB962C8B-B14F-4D97-AF65-F5344CB8AC3E}">
        <p14:creationId xmlns:p14="http://schemas.microsoft.com/office/powerpoint/2010/main" val="169078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1AFED-25E9-3349-902F-95E233FC74B2}"/>
              </a:ext>
            </a:extLst>
          </p:cNvPr>
          <p:cNvSpPr>
            <a:spLocks noGrp="1"/>
          </p:cNvSpPr>
          <p:nvPr>
            <p:ph idx="1"/>
          </p:nvPr>
        </p:nvSpPr>
        <p:spPr/>
        <p:txBody>
          <a:bodyPr>
            <a:normAutofit fontScale="77500" lnSpcReduction="20000"/>
          </a:bodyPr>
          <a:lstStyle/>
          <a:p>
            <a:pPr marL="0" indent="0">
              <a:buNone/>
            </a:pPr>
            <a:r>
              <a:rPr lang="en-US" b="1" dirty="0"/>
              <a:t>8.4.3 “Gaydar”</a:t>
            </a:r>
          </a:p>
          <a:p>
            <a:pPr marL="0" indent="0">
              <a:buNone/>
            </a:pPr>
            <a:r>
              <a:rPr lang="en-US" dirty="0"/>
              <a:t>Y. Wang and Kosinski (2018) used a deep neural network (see Section </a:t>
            </a:r>
            <a:r>
              <a:rPr lang="en-US" dirty="0">
                <a:hlinkClick r:id="rId2"/>
              </a:rPr>
              <a:t>11.1.5</a:t>
            </a:r>
            <a:r>
              <a:rPr lang="en-US" dirty="0"/>
              <a:t>) and logistic regression to build a classifier (see Chapter </a:t>
            </a:r>
            <a:r>
              <a:rPr lang="en-US" dirty="0">
                <a:hlinkClick r:id="rId3"/>
              </a:rPr>
              <a:t>10</a:t>
            </a:r>
            <a:r>
              <a:rPr lang="en-US" dirty="0"/>
              <a:t>) for sexual orientation based on pictures of people’s faces. The authors claim that if given five images of a person’s face, their model would correctly predict the sexual orientation of 91% of men and 83% of women. The authors highlight the potential harm that their work could do in their abstract:</a:t>
            </a:r>
          </a:p>
          <a:p>
            <a:pPr marL="0" indent="0">
              <a:buNone/>
            </a:pPr>
            <a:r>
              <a:rPr lang="en-US" dirty="0">
                <a:effectLst/>
              </a:rPr>
              <a:t>“Additionally, given that companies and governments are increasingly using computer vision algorithms to detect people’s intimate traits, our findings expose a threat to the privacy and safety of gay men and women.”</a:t>
            </a:r>
          </a:p>
          <a:p>
            <a:pPr marL="0" indent="0">
              <a:buNone/>
            </a:pPr>
            <a:r>
              <a:rPr lang="en-US" dirty="0">
                <a:hlinkClick r:id="rId4"/>
              </a:rPr>
              <a:t>A subsequent article in </a:t>
            </a:r>
            <a:r>
              <a:rPr lang="en-US" i="1" dirty="0">
                <a:hlinkClick r:id="rId4"/>
              </a:rPr>
              <a:t>The New Yorker</a:t>
            </a:r>
            <a:r>
              <a:rPr lang="en-US" dirty="0"/>
              <a:t> also notes that:</a:t>
            </a:r>
          </a:p>
          <a:p>
            <a:pPr marL="0" indent="0">
              <a:buNone/>
            </a:pPr>
            <a:r>
              <a:rPr lang="en-US" dirty="0">
                <a:effectLst/>
              </a:rPr>
              <a:t>“the study consisted entirely of white faces, but only because the dating site had served up too few faces of color to provide for meaningful analysis.”</a:t>
            </a:r>
          </a:p>
          <a:p>
            <a:pPr marL="0" indent="0">
              <a:buNone/>
            </a:pPr>
            <a:r>
              <a:rPr lang="en-US" dirty="0"/>
              <a:t>Was this research ethical? Were the authors justified in creating and publishing this model?</a:t>
            </a:r>
          </a:p>
        </p:txBody>
      </p:sp>
      <p:sp>
        <p:nvSpPr>
          <p:cNvPr id="4" name="Rectangle 3">
            <a:extLst>
              <a:ext uri="{FF2B5EF4-FFF2-40B4-BE49-F238E27FC236}">
                <a16:creationId xmlns:a16="http://schemas.microsoft.com/office/drawing/2014/main" id="{BA75141C-A57F-624A-8860-44AC299A020B}"/>
              </a:ext>
            </a:extLst>
          </p:cNvPr>
          <p:cNvSpPr/>
          <p:nvPr/>
        </p:nvSpPr>
        <p:spPr>
          <a:xfrm>
            <a:off x="-1" y="0"/>
            <a:ext cx="7489861" cy="923330"/>
          </a:xfrm>
          <a:prstGeom prst="rect">
            <a:avLst/>
          </a:prstGeom>
        </p:spPr>
        <p:txBody>
          <a:bodyPr wrap="square">
            <a:spAutoFit/>
          </a:bodyPr>
          <a:lstStyle/>
          <a:p>
            <a:r>
              <a:rPr lang="en-US" b="1" i="0" dirty="0">
                <a:solidFill>
                  <a:srgbClr val="333333"/>
                </a:solidFill>
                <a:effectLst/>
                <a:latin typeface="Helvetica Neue" panose="02000503000000020004" pitchFamily="2" charset="0"/>
              </a:rPr>
              <a:t>Modern Data Science with R</a:t>
            </a:r>
          </a:p>
          <a:p>
            <a:r>
              <a:rPr lang="en-US" b="1" i="1" dirty="0">
                <a:solidFill>
                  <a:srgbClr val="333333"/>
                </a:solidFill>
                <a:effectLst/>
                <a:latin typeface="Helvetica Neue" panose="02000503000000020004" pitchFamily="2" charset="0"/>
              </a:rPr>
              <a:t>2nd edition</a:t>
            </a:r>
            <a:endParaRPr lang="en-US" b="1" i="0" dirty="0">
              <a:solidFill>
                <a:srgbClr val="333333"/>
              </a:solidFill>
              <a:effectLst/>
              <a:latin typeface="Helvetica Neue" panose="02000503000000020004" pitchFamily="2" charset="0"/>
            </a:endParaRPr>
          </a:p>
          <a:p>
            <a:r>
              <a:rPr lang="en-US" b="0" i="1" dirty="0">
                <a:solidFill>
                  <a:srgbClr val="333333"/>
                </a:solidFill>
                <a:effectLst/>
                <a:latin typeface="Helvetica Neue" panose="02000503000000020004" pitchFamily="2" charset="0"/>
              </a:rPr>
              <a:t>Benjamin S. </a:t>
            </a:r>
            <a:r>
              <a:rPr lang="en-US" b="0" i="1" dirty="0" err="1">
                <a:solidFill>
                  <a:srgbClr val="333333"/>
                </a:solidFill>
                <a:effectLst/>
                <a:latin typeface="Helvetica Neue" panose="02000503000000020004" pitchFamily="2" charset="0"/>
              </a:rPr>
              <a:t>Baumer</a:t>
            </a:r>
            <a:r>
              <a:rPr lang="en-US" b="0" i="1" dirty="0">
                <a:solidFill>
                  <a:srgbClr val="333333"/>
                </a:solidFill>
                <a:effectLst/>
                <a:latin typeface="Helvetica Neue" panose="02000503000000020004" pitchFamily="2" charset="0"/>
              </a:rPr>
              <a:t>, Daniel T. Kaplan, and Nicholas J. Horton</a:t>
            </a:r>
            <a:endParaRPr lang="en-US"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070786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3276</Words>
  <Application>Microsoft Macintosh PowerPoint</Application>
  <PresentationFormat>Widescreen</PresentationFormat>
  <Paragraphs>113</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vt:lpstr>
      <vt:lpstr>Publico Text Roman</vt:lpstr>
      <vt:lpstr>Office Theme</vt:lpstr>
      <vt:lpstr>PowerPoint Presentation</vt:lpstr>
      <vt:lpstr>COVID-19 Cases in Georgia in Apr-May 2020</vt:lpstr>
      <vt:lpstr>Data Values and Principles manifesto DataPractices.org</vt:lpstr>
      <vt:lpstr>Data Values and Principles manifesto DataPractices.org</vt:lpstr>
      <vt:lpstr>PowerPoint Presentation</vt:lpstr>
      <vt:lpstr>Part 2</vt:lpstr>
      <vt:lpstr>PowerPoint Presentation</vt:lpstr>
      <vt:lpstr>Part 2</vt:lpstr>
      <vt:lpstr>PowerPoint Presentation</vt:lpstr>
      <vt:lpstr>Part 2</vt:lpstr>
      <vt:lpstr>PowerPoint Presentation</vt:lpstr>
      <vt:lpstr>Part 2</vt:lpstr>
      <vt:lpstr>PowerPoint Presentation</vt:lpstr>
      <vt:lpstr>Part 2</vt:lpstr>
      <vt:lpstr>PowerPoint Presentation</vt:lpstr>
      <vt:lpstr>Part 2</vt:lpstr>
      <vt:lpstr>PowerPoint Presentation</vt:lpstr>
      <vt:lpstr>Part 2</vt:lpstr>
      <vt:lpstr>Data Science Oath  National Academy of Sciences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2022-02-21T11:55:11Z</dcterms:created>
  <dcterms:modified xsi:type="dcterms:W3CDTF">2023-02-13T18:40:14Z</dcterms:modified>
</cp:coreProperties>
</file>