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51D"/>
    <a:srgbClr val="1A3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6" y="5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Mac\Home\Downloads\Sales%20Analysis%20Case%20Study\Sales%20Analysi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ysClr val="windowText" lastClr="000000"/>
                </a:solidFill>
              </a:rPr>
              <a:t>Top</a:t>
            </a:r>
            <a:r>
              <a:rPr lang="en-US" sz="1200" b="1" baseline="0">
                <a:solidFill>
                  <a:sysClr val="windowText" lastClr="000000"/>
                </a:solidFill>
              </a:rPr>
              <a:t> Revenue generator: Product Category</a:t>
            </a:r>
            <a:endParaRPr lang="en-US" sz="12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5006906189665226"/>
          <c:y val="2.4961002528202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11651D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11651D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Table'!$R$31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1651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4-40DE-875F-19D80C2D8A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Table'!$Q$32:$Q$38</c:f>
              <c:strCache>
                <c:ptCount val="7"/>
                <c:pt idx="0">
                  <c:v>Colors</c:v>
                </c:pt>
                <c:pt idx="1">
                  <c:v>Soft Toys</c:v>
                </c:pt>
                <c:pt idx="2">
                  <c:v>Sweets</c:v>
                </c:pt>
                <c:pt idx="3">
                  <c:v>Cake</c:v>
                </c:pt>
                <c:pt idx="4">
                  <c:v>Raksha Bandhan</c:v>
                </c:pt>
                <c:pt idx="5">
                  <c:v>Plants</c:v>
                </c:pt>
                <c:pt idx="6">
                  <c:v>Mugs</c:v>
                </c:pt>
              </c:strCache>
            </c:strRef>
          </c:cat>
          <c:val>
            <c:numRef>
              <c:f>'Pivot Table'!$R$32:$R$38</c:f>
              <c:numCache>
                <c:formatCode>_-[$£-809]* #,##0_-;\-[$£-809]* #,##0_-;_-[$£-809]* "-"??_-;_-@_-</c:formatCode>
                <c:ptCount val="7"/>
                <c:pt idx="0">
                  <c:v>1005645</c:v>
                </c:pt>
                <c:pt idx="1">
                  <c:v>740831</c:v>
                </c:pt>
                <c:pt idx="2">
                  <c:v>733842</c:v>
                </c:pt>
                <c:pt idx="3">
                  <c:v>329862</c:v>
                </c:pt>
                <c:pt idx="4">
                  <c:v>297372</c:v>
                </c:pt>
                <c:pt idx="5">
                  <c:v>212281</c:v>
                </c:pt>
                <c:pt idx="6">
                  <c:v>201151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C4-40DE-875F-19D80C2D8A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overlap val="8"/>
        <c:axId val="419170928"/>
        <c:axId val="419187248"/>
      </c:barChart>
      <c:catAx>
        <c:axId val="41917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7248"/>
        <c:crosses val="autoZero"/>
        <c:auto val="1"/>
        <c:lblAlgn val="ctr"/>
        <c:lblOffset val="100"/>
        <c:noMultiLvlLbl val="0"/>
      </c:catAx>
      <c:valAx>
        <c:axId val="419187248"/>
        <c:scaling>
          <c:orientation val="minMax"/>
        </c:scaling>
        <c:delete val="1"/>
        <c:axPos val="l"/>
        <c:numFmt formatCode="_-[$£-809]* #,##0_-;\-[$£-809]* #,##0_-;_-[$£-809]* &quot;-&quot;??_-;_-@_-" sourceLinked="1"/>
        <c:majorTickMark val="none"/>
        <c:minorTickMark val="none"/>
        <c:tickLblPos val="nextTo"/>
        <c:crossAx val="41917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Product</a:t>
            </a:r>
            <a:r>
              <a:rPr lang="en-US" sz="1200" b="1" baseline="0">
                <a:solidFill>
                  <a:schemeClr val="tx1"/>
                </a:solidFill>
              </a:rPr>
              <a:t> Popularity</a:t>
            </a:r>
            <a:endParaRPr lang="en-US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Table'!$R$111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Table'!$Q$112:$Q$122</c:f>
              <c:strCache>
                <c:ptCount val="10"/>
                <c:pt idx="0">
                  <c:v>Ad Box</c:v>
                </c:pt>
                <c:pt idx="1">
                  <c:v>Aliquam Box</c:v>
                </c:pt>
                <c:pt idx="2">
                  <c:v>Dignissimos Pack</c:v>
                </c:pt>
                <c:pt idx="3">
                  <c:v>Error Gift</c:v>
                </c:pt>
                <c:pt idx="4">
                  <c:v>Et Set</c:v>
                </c:pt>
                <c:pt idx="5">
                  <c:v>Fugit Set</c:v>
                </c:pt>
                <c:pt idx="6">
                  <c:v>Harum Pack</c:v>
                </c:pt>
                <c:pt idx="7">
                  <c:v>Magnam Set</c:v>
                </c:pt>
                <c:pt idx="8">
                  <c:v>Quia Gift</c:v>
                </c:pt>
                <c:pt idx="9">
                  <c:v>Quisquam Pack</c:v>
                </c:pt>
              </c:strCache>
            </c:strRef>
          </c:cat>
          <c:val>
            <c:numRef>
              <c:f>'Pivot Table'!$R$112:$R$122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27</c:v>
                </c:pt>
                <c:pt idx="3">
                  <c:v>22</c:v>
                </c:pt>
                <c:pt idx="4">
                  <c:v>19</c:v>
                </c:pt>
                <c:pt idx="5">
                  <c:v>23</c:v>
                </c:pt>
                <c:pt idx="6">
                  <c:v>20</c:v>
                </c:pt>
                <c:pt idx="7">
                  <c:v>19</c:v>
                </c:pt>
                <c:pt idx="8">
                  <c:v>27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E-400C-A94A-E4E85E612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419177168"/>
        <c:axId val="419182448"/>
      </c:barChart>
      <c:catAx>
        <c:axId val="4191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2448"/>
        <c:crosses val="autoZero"/>
        <c:auto val="1"/>
        <c:lblAlgn val="ctr"/>
        <c:lblOffset val="100"/>
        <c:noMultiLvlLbl val="0"/>
      </c:catAx>
      <c:valAx>
        <c:axId val="41918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7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Revenue By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Table'!$R$4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11651D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'Pivot Table'!$Q$5:$Q$16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Table'!$R$5:$R$16</c:f>
              <c:numCache>
                <c:formatCode>_-[$£-809]* #,##0_-;\-[$£-809]* #,##0_-;_-[$£-809]* "-"??_-;_-@_-</c:formatCode>
                <c:ptCount val="12"/>
                <c:pt idx="0">
                  <c:v>95468</c:v>
                </c:pt>
                <c:pt idx="1">
                  <c:v>704509</c:v>
                </c:pt>
                <c:pt idx="2">
                  <c:v>511823</c:v>
                </c:pt>
                <c:pt idx="3">
                  <c:v>140393</c:v>
                </c:pt>
                <c:pt idx="4">
                  <c:v>150346</c:v>
                </c:pt>
                <c:pt idx="5">
                  <c:v>157913</c:v>
                </c:pt>
                <c:pt idx="6">
                  <c:v>135826</c:v>
                </c:pt>
                <c:pt idx="7">
                  <c:v>737389</c:v>
                </c:pt>
                <c:pt idx="8">
                  <c:v>136938</c:v>
                </c:pt>
                <c:pt idx="9">
                  <c:v>151619</c:v>
                </c:pt>
                <c:pt idx="10">
                  <c:v>449169</c:v>
                </c:pt>
                <c:pt idx="11">
                  <c:v>149591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0-45C2-B58E-54854D83B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6880448"/>
        <c:axId val="1316873728"/>
      </c:lineChart>
      <c:catAx>
        <c:axId val="131688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873728"/>
        <c:crosses val="autoZero"/>
        <c:auto val="1"/>
        <c:lblAlgn val="ctr"/>
        <c:lblOffset val="100"/>
        <c:noMultiLvlLbl val="0"/>
      </c:catAx>
      <c:valAx>
        <c:axId val="1316873728"/>
        <c:scaling>
          <c:orientation val="minMax"/>
        </c:scaling>
        <c:delete val="0"/>
        <c:axPos val="l"/>
        <c:numFmt formatCode="_-[$£-809]* #,##0_-;\-[$£-809]* #,##0_-;_-[$£-809]* &quot;-&quot;??_-;_-@_-" sourceLinked="1"/>
        <c:majorTickMark val="none"/>
        <c:minorTickMark val="none"/>
        <c:tickLblPos val="nextTo"/>
        <c:spPr>
          <a:noFill/>
          <a:ln>
            <a:solidFill>
              <a:srgbClr val="11651D"/>
            </a:solidFill>
            <a:beve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88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ysClr val="windowText" lastClr="000000"/>
                </a:solidFill>
              </a:rPr>
              <a:t>Number of delivery days across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Table'!$Y$61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11651D"/>
              </a:solidFill>
              <a:round/>
            </a:ln>
            <a:effectLst/>
          </c:spPr>
          <c:marker>
            <c:symbol val="none"/>
          </c:marker>
          <c:cat>
            <c:strRef>
              <c:f>'Pivot Table'!$X$62:$X$73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Table'!$Y$62:$Y$73</c:f>
              <c:numCache>
                <c:formatCode>0</c:formatCode>
                <c:ptCount val="12"/>
                <c:pt idx="0">
                  <c:v>203</c:v>
                </c:pt>
                <c:pt idx="1">
                  <c:v>831</c:v>
                </c:pt>
                <c:pt idx="2">
                  <c:v>1296</c:v>
                </c:pt>
                <c:pt idx="3">
                  <c:v>252</c:v>
                </c:pt>
                <c:pt idx="4">
                  <c:v>200</c:v>
                </c:pt>
                <c:pt idx="5">
                  <c:v>242</c:v>
                </c:pt>
                <c:pt idx="6">
                  <c:v>207</c:v>
                </c:pt>
                <c:pt idx="7">
                  <c:v>548</c:v>
                </c:pt>
                <c:pt idx="8">
                  <c:v>636</c:v>
                </c:pt>
                <c:pt idx="9">
                  <c:v>200</c:v>
                </c:pt>
                <c:pt idx="10">
                  <c:v>698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F-4592-B4B7-7A7EBA689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8945055"/>
        <c:axId val="1858953215"/>
      </c:lineChart>
      <c:catAx>
        <c:axId val="185894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53215"/>
        <c:crosses val="autoZero"/>
        <c:auto val="1"/>
        <c:lblAlgn val="ctr"/>
        <c:lblOffset val="100"/>
        <c:noMultiLvlLbl val="0"/>
      </c:catAx>
      <c:valAx>
        <c:axId val="185895321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45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Table!PivotTable5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Order</a:t>
            </a:r>
            <a:r>
              <a:rPr lang="en-US" b="1" baseline="0" dirty="0"/>
              <a:t> </a:t>
            </a:r>
            <a:r>
              <a:rPr lang="en-US" b="1" dirty="0"/>
              <a:t>Value by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Table'!$R$48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Table'!$Q$49:$Q$53</c:f>
              <c:strCache>
                <c:ptCount val="5"/>
                <c:pt idx="0">
                  <c:v>Aarush Balasubramanian</c:v>
                </c:pt>
                <c:pt idx="1">
                  <c:v>Advika Dhar</c:v>
                </c:pt>
                <c:pt idx="2">
                  <c:v>Hridaan Sood</c:v>
                </c:pt>
                <c:pt idx="3">
                  <c:v>Ivana Rout</c:v>
                </c:pt>
                <c:pt idx="4">
                  <c:v>Jivika Rajan</c:v>
                </c:pt>
              </c:strCache>
            </c:strRef>
          </c:cat>
          <c:val>
            <c:numRef>
              <c:f>'Pivot Table'!$R$49:$R$53</c:f>
              <c:numCache>
                <c:formatCode>_-[$£-809]* #,##0_-;\-[$£-809]* #,##0_-;_-[$£-809]* "-"??_-;_-@_-</c:formatCode>
                <c:ptCount val="5"/>
                <c:pt idx="0">
                  <c:v>4867</c:v>
                </c:pt>
                <c:pt idx="1">
                  <c:v>4761.666666666667</c:v>
                </c:pt>
                <c:pt idx="2">
                  <c:v>4802.5714285714284</c:v>
                </c:pt>
                <c:pt idx="3">
                  <c:v>5032.75</c:v>
                </c:pt>
                <c:pt idx="4">
                  <c:v>4955.2222222222226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28-4327-B823-AC1AF42E0D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58947935"/>
        <c:axId val="1858932095"/>
      </c:barChart>
      <c:catAx>
        <c:axId val="1858947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32095"/>
        <c:crosses val="autoZero"/>
        <c:auto val="1"/>
        <c:lblAlgn val="ctr"/>
        <c:lblOffset val="100"/>
        <c:noMultiLvlLbl val="0"/>
      </c:catAx>
      <c:valAx>
        <c:axId val="1858932095"/>
        <c:scaling>
          <c:orientation val="minMax"/>
        </c:scaling>
        <c:delete val="1"/>
        <c:axPos val="b"/>
        <c:numFmt formatCode="_-[$£-809]* #,##0_-;\-[$£-809]* #,##0_-;_-[$£-809]* &quot;-&quot;??_-;_-@_-" sourceLinked="1"/>
        <c:majorTickMark val="none"/>
        <c:minorTickMark val="none"/>
        <c:tickLblPos val="nextTo"/>
        <c:crossAx val="185894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ysClr val="windowText" lastClr="000000"/>
                </a:solidFill>
              </a:rPr>
              <a:t>Number of Orders</a:t>
            </a:r>
            <a:r>
              <a:rPr lang="en-US" sz="1200" b="1" baseline="0">
                <a:solidFill>
                  <a:sysClr val="windowText" lastClr="000000"/>
                </a:solidFill>
              </a:rPr>
              <a:t> by Hour</a:t>
            </a:r>
            <a:endParaRPr lang="en-US" sz="12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Table'!$Y$31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cat>
            <c:strRef>
              <c:f>'Pivot Table'!$X$32:$X$55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'Pivot Table'!$Y$32:$Y$55</c:f>
              <c:numCache>
                <c:formatCode>#,##0_);\(#,##0\)</c:formatCode>
                <c:ptCount val="24"/>
                <c:pt idx="0">
                  <c:v>33</c:v>
                </c:pt>
                <c:pt idx="1">
                  <c:v>39</c:v>
                </c:pt>
                <c:pt idx="2">
                  <c:v>42</c:v>
                </c:pt>
                <c:pt idx="3">
                  <c:v>39</c:v>
                </c:pt>
                <c:pt idx="4">
                  <c:v>29</c:v>
                </c:pt>
                <c:pt idx="5">
                  <c:v>43</c:v>
                </c:pt>
                <c:pt idx="6">
                  <c:v>45</c:v>
                </c:pt>
                <c:pt idx="7">
                  <c:v>51</c:v>
                </c:pt>
                <c:pt idx="8">
                  <c:v>34</c:v>
                </c:pt>
                <c:pt idx="9">
                  <c:v>49</c:v>
                </c:pt>
                <c:pt idx="10">
                  <c:v>29</c:v>
                </c:pt>
                <c:pt idx="11">
                  <c:v>35</c:v>
                </c:pt>
                <c:pt idx="12">
                  <c:v>43</c:v>
                </c:pt>
                <c:pt idx="13">
                  <c:v>39</c:v>
                </c:pt>
                <c:pt idx="14">
                  <c:v>42</c:v>
                </c:pt>
                <c:pt idx="15">
                  <c:v>47</c:v>
                </c:pt>
                <c:pt idx="16">
                  <c:v>38</c:v>
                </c:pt>
                <c:pt idx="17">
                  <c:v>43</c:v>
                </c:pt>
                <c:pt idx="18">
                  <c:v>48</c:v>
                </c:pt>
                <c:pt idx="19">
                  <c:v>53</c:v>
                </c:pt>
                <c:pt idx="20">
                  <c:v>47</c:v>
                </c:pt>
                <c:pt idx="21">
                  <c:v>48</c:v>
                </c:pt>
                <c:pt idx="22">
                  <c:v>40</c:v>
                </c:pt>
                <c:pt idx="2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2-444E-9BB5-CA398E5EE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8953695"/>
        <c:axId val="1858933055"/>
      </c:barChart>
      <c:catAx>
        <c:axId val="185895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33055"/>
        <c:crosses val="autoZero"/>
        <c:auto val="1"/>
        <c:lblAlgn val="ctr"/>
        <c:lblOffset val="100"/>
        <c:noMultiLvlLbl val="0"/>
      </c:catAx>
      <c:valAx>
        <c:axId val="1858933055"/>
        <c:scaling>
          <c:orientation val="minMax"/>
        </c:scaling>
        <c:delete val="0"/>
        <c:axPos val="l"/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5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Table!PivotTable10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Average Revenue Across Occasions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651D"/>
          </a:solidFill>
          <a:ln>
            <a:noFill/>
          </a:ln>
          <a:effectLst/>
        </c:spPr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Table'!$R$95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Table'!$Q$96:$Q$102</c:f>
              <c:strCache>
                <c:ptCount val="7"/>
                <c:pt idx="0">
                  <c:v>All Occasions</c:v>
                </c:pt>
                <c:pt idx="1">
                  <c:v>Anniversary</c:v>
                </c:pt>
                <c:pt idx="2">
                  <c:v>Birthday</c:v>
                </c:pt>
                <c:pt idx="3">
                  <c:v>Diwali</c:v>
                </c:pt>
                <c:pt idx="4">
                  <c:v>Holi</c:v>
                </c:pt>
                <c:pt idx="5">
                  <c:v>Raksha Bandhan</c:v>
                </c:pt>
                <c:pt idx="6">
                  <c:v>Valentine's Day</c:v>
                </c:pt>
              </c:strCache>
            </c:strRef>
          </c:cat>
          <c:val>
            <c:numRef>
              <c:f>'Pivot Table'!$R$96:$R$102</c:f>
              <c:numCache>
                <c:formatCode>_-[$£-809]* #,##0_-;\-[$£-809]* #,##0_-;_-[$£-809]* "-"??_-;_-@_-</c:formatCode>
                <c:ptCount val="7"/>
                <c:pt idx="0">
                  <c:v>4652.1904761904761</c:v>
                </c:pt>
                <c:pt idx="1">
                  <c:v>3290.8975609756098</c:v>
                </c:pt>
                <c:pt idx="2">
                  <c:v>2739.5570469798658</c:v>
                </c:pt>
                <c:pt idx="3">
                  <c:v>3302.9789473684209</c:v>
                </c:pt>
                <c:pt idx="4">
                  <c:v>3192.6777777777779</c:v>
                </c:pt>
                <c:pt idx="5">
                  <c:v>4784.734848484848</c:v>
                </c:pt>
                <c:pt idx="6">
                  <c:v>2937.4336283185839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2-4236-83EE-2F7F840D50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overlap val="-27"/>
        <c:axId val="543922304"/>
        <c:axId val="543923744"/>
      </c:barChart>
      <c:catAx>
        <c:axId val="54392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923744"/>
        <c:crosses val="autoZero"/>
        <c:auto val="1"/>
        <c:lblAlgn val="ctr"/>
        <c:lblOffset val="100"/>
        <c:noMultiLvlLbl val="0"/>
      </c:catAx>
      <c:valAx>
        <c:axId val="543923744"/>
        <c:scaling>
          <c:orientation val="minMax"/>
        </c:scaling>
        <c:delete val="1"/>
        <c:axPos val="l"/>
        <c:numFmt formatCode="_-[$£-809]* #,##0_-;\-[$£-809]* #,##0_-;_-[$£-809]* &quot;-&quot;??_-;_-@_-" sourceLinked="1"/>
        <c:majorTickMark val="none"/>
        <c:minorTickMark val="none"/>
        <c:tickLblPos val="nextTo"/>
        <c:crossAx val="54392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Table!PivotTable8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Top 10 Cities by Orders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Table'!$R$79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Table'!$Q$80:$Q$89</c:f>
              <c:strCache>
                <c:ptCount val="10"/>
                <c:pt idx="0">
                  <c:v>Bilaspur</c:v>
                </c:pt>
                <c:pt idx="1">
                  <c:v>Bhatpara</c:v>
                </c:pt>
                <c:pt idx="2">
                  <c:v>North Dumdum</c:v>
                </c:pt>
                <c:pt idx="3">
                  <c:v>Guntakal</c:v>
                </c:pt>
                <c:pt idx="4">
                  <c:v>Dibrugarh</c:v>
                </c:pt>
                <c:pt idx="5">
                  <c:v>Bidhannagar</c:v>
                </c:pt>
                <c:pt idx="6">
                  <c:v>Haridwar</c:v>
                </c:pt>
                <c:pt idx="7">
                  <c:v>Kavali</c:v>
                </c:pt>
                <c:pt idx="8">
                  <c:v>Dhanbad</c:v>
                </c:pt>
                <c:pt idx="9">
                  <c:v>Imphal</c:v>
                </c:pt>
              </c:strCache>
            </c:strRef>
          </c:cat>
          <c:val>
            <c:numRef>
              <c:f>'Pivot Table'!$R$80:$R$89</c:f>
              <c:numCache>
                <c:formatCode>0</c:formatCode>
                <c:ptCount val="10"/>
                <c:pt idx="0">
                  <c:v>18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21</c:v>
                </c:pt>
                <c:pt idx="6">
                  <c:v>24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5-4C69-93B1-EC49F617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80473488"/>
        <c:axId val="280472048"/>
      </c:barChart>
      <c:catAx>
        <c:axId val="28047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72048"/>
        <c:crosses val="autoZero"/>
        <c:auto val="1"/>
        <c:lblAlgn val="ctr"/>
        <c:lblOffset val="100"/>
        <c:noMultiLvlLbl val="0"/>
      </c:catAx>
      <c:valAx>
        <c:axId val="280472048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28047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Table!PivotTable10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dirty="0">
                <a:solidFill>
                  <a:schemeClr val="tx1"/>
                </a:solidFill>
              </a:rPr>
              <a:t>Average Revenue Across Occasions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651D"/>
          </a:solidFill>
          <a:ln>
            <a:noFill/>
          </a:ln>
          <a:effectLst/>
        </c:spPr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Table'!$R$95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cat>
            <c:strRef>
              <c:f>'Pivot Table'!$Q$96:$Q$102</c:f>
              <c:strCache>
                <c:ptCount val="7"/>
                <c:pt idx="0">
                  <c:v>All Occasions</c:v>
                </c:pt>
                <c:pt idx="1">
                  <c:v>Anniversary</c:v>
                </c:pt>
                <c:pt idx="2">
                  <c:v>Birthday</c:v>
                </c:pt>
                <c:pt idx="3">
                  <c:v>Diwali</c:v>
                </c:pt>
                <c:pt idx="4">
                  <c:v>Holi</c:v>
                </c:pt>
                <c:pt idx="5">
                  <c:v>Raksha Bandhan</c:v>
                </c:pt>
                <c:pt idx="6">
                  <c:v>Valentine's Day</c:v>
                </c:pt>
              </c:strCache>
            </c:strRef>
          </c:cat>
          <c:val>
            <c:numRef>
              <c:f>'Pivot Table'!$R$96:$R$102</c:f>
              <c:numCache>
                <c:formatCode>_-[$£-809]* #,##0_-;\-[$£-809]* #,##0_-;_-[$£-809]* "-"??_-;_-@_-</c:formatCode>
                <c:ptCount val="7"/>
                <c:pt idx="0">
                  <c:v>4652.1904761904761</c:v>
                </c:pt>
                <c:pt idx="1">
                  <c:v>3290.8975609756098</c:v>
                </c:pt>
                <c:pt idx="2">
                  <c:v>2739.5570469798658</c:v>
                </c:pt>
                <c:pt idx="3">
                  <c:v>3302.9789473684209</c:v>
                </c:pt>
                <c:pt idx="4">
                  <c:v>3192.6777777777779</c:v>
                </c:pt>
                <c:pt idx="5">
                  <c:v>4784.734848484848</c:v>
                </c:pt>
                <c:pt idx="6">
                  <c:v>2937.4336283185839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2-4236-83EE-2F7F840D50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overlap val="-27"/>
        <c:axId val="543922304"/>
        <c:axId val="543923744"/>
      </c:barChart>
      <c:catAx>
        <c:axId val="54392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923744"/>
        <c:crosses val="autoZero"/>
        <c:auto val="1"/>
        <c:lblAlgn val="ctr"/>
        <c:lblOffset val="100"/>
        <c:noMultiLvlLbl val="0"/>
      </c:catAx>
      <c:valAx>
        <c:axId val="543923744"/>
        <c:scaling>
          <c:orientation val="minMax"/>
        </c:scaling>
        <c:delete val="0"/>
        <c:axPos val="l"/>
        <c:numFmt formatCode="_-[$£-809]* #,##0_-;\-[$£-809]* #,##0_-;_-[$£-809]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92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Product</a:t>
            </a:r>
            <a:r>
              <a:rPr lang="en-US" sz="1200" b="1" baseline="0">
                <a:solidFill>
                  <a:schemeClr val="tx1"/>
                </a:solidFill>
              </a:rPr>
              <a:t> Popularity</a:t>
            </a:r>
            <a:endParaRPr lang="en-US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Table'!$R$111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Table'!$Q$112:$Q$122</c:f>
              <c:strCache>
                <c:ptCount val="10"/>
                <c:pt idx="0">
                  <c:v>Ad Box</c:v>
                </c:pt>
                <c:pt idx="1">
                  <c:v>Aliquam Box</c:v>
                </c:pt>
                <c:pt idx="2">
                  <c:v>Dignissimos Pack</c:v>
                </c:pt>
                <c:pt idx="3">
                  <c:v>Error Gift</c:v>
                </c:pt>
                <c:pt idx="4">
                  <c:v>Et Set</c:v>
                </c:pt>
                <c:pt idx="5">
                  <c:v>Fugit Set</c:v>
                </c:pt>
                <c:pt idx="6">
                  <c:v>Harum Pack</c:v>
                </c:pt>
                <c:pt idx="7">
                  <c:v>Magnam Set</c:v>
                </c:pt>
                <c:pt idx="8">
                  <c:v>Quia Gift</c:v>
                </c:pt>
                <c:pt idx="9">
                  <c:v>Quisquam Pack</c:v>
                </c:pt>
              </c:strCache>
            </c:strRef>
          </c:cat>
          <c:val>
            <c:numRef>
              <c:f>'Pivot Table'!$R$112:$R$122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27</c:v>
                </c:pt>
                <c:pt idx="3">
                  <c:v>22</c:v>
                </c:pt>
                <c:pt idx="4">
                  <c:v>19</c:v>
                </c:pt>
                <c:pt idx="5">
                  <c:v>23</c:v>
                </c:pt>
                <c:pt idx="6">
                  <c:v>20</c:v>
                </c:pt>
                <c:pt idx="7">
                  <c:v>19</c:v>
                </c:pt>
                <c:pt idx="8">
                  <c:v>27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E-400C-A94A-E4E85E612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overlap val="-27"/>
        <c:axId val="419177168"/>
        <c:axId val="419182448"/>
      </c:barChart>
      <c:catAx>
        <c:axId val="41917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2448"/>
        <c:crosses val="autoZero"/>
        <c:auto val="1"/>
        <c:lblAlgn val="ctr"/>
        <c:lblOffset val="100"/>
        <c:noMultiLvlLbl val="0"/>
      </c:catAx>
      <c:valAx>
        <c:axId val="419182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7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Revenue By Month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Table'!$R$4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11651D"/>
              </a:solidFill>
              <a:round/>
            </a:ln>
            <a:effectLst/>
          </c:spPr>
          <c:marker>
            <c:symbol val="none"/>
          </c:marker>
          <c:cat>
            <c:strRef>
              <c:f>'Pivot Table'!$Q$5:$Q$16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Table'!$R$5:$R$16</c:f>
              <c:numCache>
                <c:formatCode>_-[$£-809]* #,##0_-;\-[$£-809]* #,##0_-;_-[$£-809]* "-"??_-;_-@_-</c:formatCode>
                <c:ptCount val="12"/>
                <c:pt idx="0">
                  <c:v>95468</c:v>
                </c:pt>
                <c:pt idx="1">
                  <c:v>704509</c:v>
                </c:pt>
                <c:pt idx="2">
                  <c:v>511823</c:v>
                </c:pt>
                <c:pt idx="3">
                  <c:v>140393</c:v>
                </c:pt>
                <c:pt idx="4">
                  <c:v>150346</c:v>
                </c:pt>
                <c:pt idx="5">
                  <c:v>157913</c:v>
                </c:pt>
                <c:pt idx="6">
                  <c:v>135826</c:v>
                </c:pt>
                <c:pt idx="7">
                  <c:v>737389</c:v>
                </c:pt>
                <c:pt idx="8">
                  <c:v>136938</c:v>
                </c:pt>
                <c:pt idx="9">
                  <c:v>151619</c:v>
                </c:pt>
                <c:pt idx="10">
                  <c:v>449169</c:v>
                </c:pt>
                <c:pt idx="11">
                  <c:v>149591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0-45C2-B58E-54854D83B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16880448"/>
        <c:axId val="1316873728"/>
      </c:lineChart>
      <c:catAx>
        <c:axId val="131688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873728"/>
        <c:crosses val="autoZero"/>
        <c:auto val="1"/>
        <c:lblAlgn val="ctr"/>
        <c:lblOffset val="100"/>
        <c:noMultiLvlLbl val="0"/>
      </c:catAx>
      <c:valAx>
        <c:axId val="1316873728"/>
        <c:scaling>
          <c:orientation val="minMax"/>
        </c:scaling>
        <c:delete val="0"/>
        <c:axPos val="l"/>
        <c:numFmt formatCode="_-[$£-809]* #,##0_-;\-[$£-809]* #,##0_-;_-[$£-809]* &quot;-&quot;??_-;_-@_-" sourceLinked="1"/>
        <c:majorTickMark val="none"/>
        <c:minorTickMark val="none"/>
        <c:tickLblPos val="nextTo"/>
        <c:spPr>
          <a:noFill/>
          <a:ln>
            <a:solidFill>
              <a:srgbClr val="11651D"/>
            </a:solidFill>
            <a:beve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688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Table!PivotTable8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chemeClr val="tx1"/>
                </a:solidFill>
              </a:rPr>
              <a:t>Top 10 Cities by Orders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Table'!$R$79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Table'!$Q$80:$Q$89</c:f>
              <c:strCache>
                <c:ptCount val="10"/>
                <c:pt idx="0">
                  <c:v>Bilaspur</c:v>
                </c:pt>
                <c:pt idx="1">
                  <c:v>Bhatpara</c:v>
                </c:pt>
                <c:pt idx="2">
                  <c:v>North Dumdum</c:v>
                </c:pt>
                <c:pt idx="3">
                  <c:v>Guntakal</c:v>
                </c:pt>
                <c:pt idx="4">
                  <c:v>Dibrugarh</c:v>
                </c:pt>
                <c:pt idx="5">
                  <c:v>Bidhannagar</c:v>
                </c:pt>
                <c:pt idx="6">
                  <c:v>Haridwar</c:v>
                </c:pt>
                <c:pt idx="7">
                  <c:v>Kavali</c:v>
                </c:pt>
                <c:pt idx="8">
                  <c:v>Dhanbad</c:v>
                </c:pt>
                <c:pt idx="9">
                  <c:v>Imphal</c:v>
                </c:pt>
              </c:strCache>
            </c:strRef>
          </c:cat>
          <c:val>
            <c:numRef>
              <c:f>'Pivot Table'!$R$80:$R$89</c:f>
              <c:numCache>
                <c:formatCode>0</c:formatCode>
                <c:ptCount val="10"/>
                <c:pt idx="0">
                  <c:v>18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21</c:v>
                </c:pt>
                <c:pt idx="6">
                  <c:v>24</c:v>
                </c:pt>
                <c:pt idx="7">
                  <c:v>27</c:v>
                </c:pt>
                <c:pt idx="8">
                  <c:v>28</c:v>
                </c:pt>
                <c:pt idx="9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5-4C69-93B1-EC49F6178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280473488"/>
        <c:axId val="280472048"/>
      </c:barChart>
      <c:catAx>
        <c:axId val="280473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472048"/>
        <c:crosses val="autoZero"/>
        <c:auto val="1"/>
        <c:lblAlgn val="ctr"/>
        <c:lblOffset val="100"/>
        <c:noMultiLvlLbl val="0"/>
      </c:catAx>
      <c:valAx>
        <c:axId val="280472048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280473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Table!PivotTable5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Average Order</a:t>
            </a:r>
            <a:r>
              <a:rPr lang="en-US" b="1" baseline="0" dirty="0"/>
              <a:t> </a:t>
            </a:r>
            <a:r>
              <a:rPr lang="en-US" b="1" dirty="0"/>
              <a:t>Value by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Table'!$R$48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Table'!$Q$49:$Q$53</c:f>
              <c:strCache>
                <c:ptCount val="5"/>
                <c:pt idx="0">
                  <c:v>Aarush Balasubramanian</c:v>
                </c:pt>
                <c:pt idx="1">
                  <c:v>Advika Dhar</c:v>
                </c:pt>
                <c:pt idx="2">
                  <c:v>Hridaan Sood</c:v>
                </c:pt>
                <c:pt idx="3">
                  <c:v>Ivana Rout</c:v>
                </c:pt>
                <c:pt idx="4">
                  <c:v>Jivika Rajan</c:v>
                </c:pt>
              </c:strCache>
            </c:strRef>
          </c:cat>
          <c:val>
            <c:numRef>
              <c:f>'Pivot Table'!$R$49:$R$53</c:f>
              <c:numCache>
                <c:formatCode>_-[$£-809]* #,##0_-;\-[$£-809]* #,##0_-;_-[$£-809]* "-"??_-;_-@_-</c:formatCode>
                <c:ptCount val="5"/>
                <c:pt idx="0">
                  <c:v>4867</c:v>
                </c:pt>
                <c:pt idx="1">
                  <c:v>4761.666666666667</c:v>
                </c:pt>
                <c:pt idx="2">
                  <c:v>4802.5714285714284</c:v>
                </c:pt>
                <c:pt idx="3">
                  <c:v>5032.75</c:v>
                </c:pt>
                <c:pt idx="4">
                  <c:v>4955.2222222222226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28-4327-B823-AC1AF42E0D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58947935"/>
        <c:axId val="1858932095"/>
      </c:barChart>
      <c:catAx>
        <c:axId val="1858947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32095"/>
        <c:crosses val="autoZero"/>
        <c:auto val="1"/>
        <c:lblAlgn val="ctr"/>
        <c:lblOffset val="100"/>
        <c:noMultiLvlLbl val="0"/>
      </c:catAx>
      <c:valAx>
        <c:axId val="1858932095"/>
        <c:scaling>
          <c:orientation val="minMax"/>
        </c:scaling>
        <c:delete val="1"/>
        <c:axPos val="b"/>
        <c:numFmt formatCode="_-[$£-809]* #,##0_-;\-[$£-809]* #,##0_-;_-[$£-809]* &quot;-&quot;??_-;_-@_-" sourceLinked="1"/>
        <c:majorTickMark val="none"/>
        <c:minorTickMark val="none"/>
        <c:tickLblPos val="nextTo"/>
        <c:crossAx val="1858947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ysClr val="windowText" lastClr="000000"/>
                </a:solidFill>
              </a:rPr>
              <a:t>Number of Orders</a:t>
            </a:r>
            <a:r>
              <a:rPr lang="en-US" sz="1200" b="1" baseline="0">
                <a:solidFill>
                  <a:sysClr val="windowText" lastClr="000000"/>
                </a:solidFill>
              </a:rPr>
              <a:t> by Hour</a:t>
            </a:r>
            <a:endParaRPr lang="en-US" sz="1200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11651D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Table'!$Y$31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1651D"/>
            </a:solidFill>
            <a:ln>
              <a:noFill/>
            </a:ln>
            <a:effectLst/>
          </c:spPr>
          <c:invertIfNegative val="0"/>
          <c:cat>
            <c:strRef>
              <c:f>'Pivot Table'!$X$32:$X$55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'Pivot Table'!$Y$32:$Y$55</c:f>
              <c:numCache>
                <c:formatCode>#,##0_);\(#,##0\)</c:formatCode>
                <c:ptCount val="24"/>
                <c:pt idx="0">
                  <c:v>33</c:v>
                </c:pt>
                <c:pt idx="1">
                  <c:v>39</c:v>
                </c:pt>
                <c:pt idx="2">
                  <c:v>42</c:v>
                </c:pt>
                <c:pt idx="3">
                  <c:v>39</c:v>
                </c:pt>
                <c:pt idx="4">
                  <c:v>29</c:v>
                </c:pt>
                <c:pt idx="5">
                  <c:v>43</c:v>
                </c:pt>
                <c:pt idx="6">
                  <c:v>45</c:v>
                </c:pt>
                <c:pt idx="7">
                  <c:v>51</c:v>
                </c:pt>
                <c:pt idx="8">
                  <c:v>34</c:v>
                </c:pt>
                <c:pt idx="9">
                  <c:v>49</c:v>
                </c:pt>
                <c:pt idx="10">
                  <c:v>29</c:v>
                </c:pt>
                <c:pt idx="11">
                  <c:v>35</c:v>
                </c:pt>
                <c:pt idx="12">
                  <c:v>43</c:v>
                </c:pt>
                <c:pt idx="13">
                  <c:v>39</c:v>
                </c:pt>
                <c:pt idx="14">
                  <c:v>42</c:v>
                </c:pt>
                <c:pt idx="15">
                  <c:v>47</c:v>
                </c:pt>
                <c:pt idx="16">
                  <c:v>38</c:v>
                </c:pt>
                <c:pt idx="17">
                  <c:v>43</c:v>
                </c:pt>
                <c:pt idx="18">
                  <c:v>48</c:v>
                </c:pt>
                <c:pt idx="19">
                  <c:v>53</c:v>
                </c:pt>
                <c:pt idx="20">
                  <c:v>47</c:v>
                </c:pt>
                <c:pt idx="21">
                  <c:v>48</c:v>
                </c:pt>
                <c:pt idx="22">
                  <c:v>40</c:v>
                </c:pt>
                <c:pt idx="23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1-4288-9AF6-B3AFEDAD37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8953695"/>
        <c:axId val="1858933055"/>
      </c:barChart>
      <c:catAx>
        <c:axId val="185895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33055"/>
        <c:crosses val="autoZero"/>
        <c:auto val="1"/>
        <c:lblAlgn val="ctr"/>
        <c:lblOffset val="100"/>
        <c:noMultiLvlLbl val="0"/>
      </c:catAx>
      <c:valAx>
        <c:axId val="1858933055"/>
        <c:scaling>
          <c:orientation val="minMax"/>
        </c:scaling>
        <c:delete val="0"/>
        <c:axPos val="l"/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5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Table!PivotTable14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ysClr val="windowText" lastClr="000000"/>
                </a:solidFill>
              </a:rPr>
              <a:t>Number of delivery days across Months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11651D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Table'!$Y$61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11651D"/>
              </a:solidFill>
              <a:round/>
            </a:ln>
            <a:effectLst/>
          </c:spPr>
          <c:marker>
            <c:symbol val="none"/>
          </c:marker>
          <c:cat>
            <c:strRef>
              <c:f>'Pivot Table'!$X$62:$X$73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'Pivot Table'!$Y$62:$Y$73</c:f>
              <c:numCache>
                <c:formatCode>0</c:formatCode>
                <c:ptCount val="12"/>
                <c:pt idx="0">
                  <c:v>203</c:v>
                </c:pt>
                <c:pt idx="1">
                  <c:v>831</c:v>
                </c:pt>
                <c:pt idx="2">
                  <c:v>1296</c:v>
                </c:pt>
                <c:pt idx="3">
                  <c:v>252</c:v>
                </c:pt>
                <c:pt idx="4">
                  <c:v>200</c:v>
                </c:pt>
                <c:pt idx="5">
                  <c:v>242</c:v>
                </c:pt>
                <c:pt idx="6">
                  <c:v>207</c:v>
                </c:pt>
                <c:pt idx="7">
                  <c:v>548</c:v>
                </c:pt>
                <c:pt idx="8">
                  <c:v>636</c:v>
                </c:pt>
                <c:pt idx="9">
                  <c:v>200</c:v>
                </c:pt>
                <c:pt idx="10">
                  <c:v>698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BF-4592-B4B7-7A7EBA689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58945055"/>
        <c:axId val="1858953215"/>
      </c:lineChart>
      <c:catAx>
        <c:axId val="185894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53215"/>
        <c:crosses val="autoZero"/>
        <c:auto val="1"/>
        <c:lblAlgn val="ctr"/>
        <c:lblOffset val="100"/>
        <c:noMultiLvlLbl val="0"/>
      </c:catAx>
      <c:valAx>
        <c:axId val="185895321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8945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[Sales Analysis.xlsx]Pivot Table!PivotTable4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>
                <a:solidFill>
                  <a:sysClr val="windowText" lastClr="000000"/>
                </a:solidFill>
              </a:rPr>
              <a:t>Top</a:t>
            </a:r>
            <a:r>
              <a:rPr lang="en-US" sz="1200" b="1" baseline="0">
                <a:solidFill>
                  <a:sysClr val="windowText" lastClr="000000"/>
                </a:solidFill>
              </a:rPr>
              <a:t> Revenue generator: Product Category</a:t>
            </a:r>
            <a:endParaRPr lang="en-US" sz="1200" b="1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15006906189665226"/>
          <c:y val="2.4961002528202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11651D"/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11651D"/>
          </a:solidFill>
          <a:ln>
            <a:noFill/>
          </a:ln>
          <a:effectLst/>
        </c:spPr>
      </c:pivotFmt>
      <c:pivotFmt>
        <c:idx val="6"/>
        <c:spPr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11651D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Table'!$R$31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1651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4-40DE-875F-19D80C2D8A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Table'!$Q$32:$Q$38</c:f>
              <c:strCache>
                <c:ptCount val="7"/>
                <c:pt idx="0">
                  <c:v>Colors</c:v>
                </c:pt>
                <c:pt idx="1">
                  <c:v>Soft Toys</c:v>
                </c:pt>
                <c:pt idx="2">
                  <c:v>Sweets</c:v>
                </c:pt>
                <c:pt idx="3">
                  <c:v>Cake</c:v>
                </c:pt>
                <c:pt idx="4">
                  <c:v>Raksha Bandhan</c:v>
                </c:pt>
                <c:pt idx="5">
                  <c:v>Plants</c:v>
                </c:pt>
                <c:pt idx="6">
                  <c:v>Mugs</c:v>
                </c:pt>
              </c:strCache>
            </c:strRef>
          </c:cat>
          <c:val>
            <c:numRef>
              <c:f>'Pivot Table'!$R$32:$R$38</c:f>
              <c:numCache>
                <c:formatCode>_-[$£-809]* #,##0_-;\-[$£-809]* #,##0_-;_-[$£-809]* "-"??_-;_-@_-</c:formatCode>
                <c:ptCount val="7"/>
                <c:pt idx="0">
                  <c:v>1005645</c:v>
                </c:pt>
                <c:pt idx="1">
                  <c:v>740831</c:v>
                </c:pt>
                <c:pt idx="2">
                  <c:v>733842</c:v>
                </c:pt>
                <c:pt idx="3">
                  <c:v>329862</c:v>
                </c:pt>
                <c:pt idx="4">
                  <c:v>297372</c:v>
                </c:pt>
                <c:pt idx="5">
                  <c:v>212281</c:v>
                </c:pt>
                <c:pt idx="6">
                  <c:v>201151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C4-40DE-875F-19D80C2D8AC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overlap val="8"/>
        <c:axId val="419170928"/>
        <c:axId val="419187248"/>
      </c:barChart>
      <c:catAx>
        <c:axId val="41917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87248"/>
        <c:crosses val="autoZero"/>
        <c:auto val="1"/>
        <c:lblAlgn val="ctr"/>
        <c:lblOffset val="100"/>
        <c:noMultiLvlLbl val="0"/>
      </c:catAx>
      <c:valAx>
        <c:axId val="419187248"/>
        <c:scaling>
          <c:orientation val="minMax"/>
        </c:scaling>
        <c:delete val="1"/>
        <c:axPos val="l"/>
        <c:numFmt formatCode="_-[$£-809]* #,##0_-;\-[$£-809]* #,##0_-;_-[$£-809]* &quot;-&quot;??_-;_-@_-" sourceLinked="1"/>
        <c:majorTickMark val="none"/>
        <c:minorTickMark val="none"/>
        <c:tickLblPos val="nextTo"/>
        <c:crossAx val="41917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0.08153</cdr:x>
      <cdr:y>0.1778</cdr:y>
    </cdr:from>
    <cdr:to>
      <cdr:x>0.21978</cdr:x>
      <cdr:y>0.34076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9ACA4C2A-390D-E3D5-369F-23184FA10AFA}"/>
            </a:ext>
          </a:extLst>
        </cdr:cNvPr>
        <cdr:cNvSpPr/>
      </cdr:nvSpPr>
      <cdr:spPr>
        <a:xfrm xmlns:a="http://schemas.openxmlformats.org/drawingml/2006/main">
          <a:off x="338265" y="437034"/>
          <a:ext cx="573631" cy="4005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6">
              <a:lumMod val="60000"/>
              <a:lumOff val="40000"/>
            </a:schemeClr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0985-D24D-24B6-4DA7-70B052F7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C4E37-A942-4B44-ACC5-24C076C33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A9BD-3F26-ABBF-F07A-EC85974B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776A8-8C66-0B8B-2059-11D77DD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AA20-67E8-255A-C6A6-5EEE8AE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A0B1-7FEE-DA62-862A-AEDB298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A0D0C-41D2-4E05-D613-0ED57D5F7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3715-25F2-A791-9514-DA2E9E06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0F0A-10EE-5E17-F470-63094C83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B698-ADF8-84D5-A789-EED821CC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2E54A-E2CA-CDFE-4B94-3C4730FBB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A3017-3F20-EF72-AFD5-D287B74E8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8029-6AB8-BD90-65FE-AE74290D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1909-0133-DD1C-B30F-72600FC0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FF7A-E6C9-4E72-90E1-6D4AE54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4F7A-6098-5043-F6B1-064B749C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5E4B-B9CF-9B4F-3431-6C703FF3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1304-FE64-5AD2-3796-6151B2A6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0F43-9371-5B0D-99CF-6274C6D5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FAF0-F008-5ED5-51A0-FF6A4D75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2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F2D6-D635-8343-3D80-898D7B48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1CFFB-DDD1-3D73-A06B-4DC13E10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EA975-C9D2-40BB-441E-75A5A0A7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D4EC-02E4-1ED0-7AB2-29D55C4B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F155-434E-F3AA-AD86-32C160D1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8FA2-9C56-C921-593D-8B5713B3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C1096-4829-A5C2-B0DE-532C101DF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03CA5-FCF0-1868-8F24-EC227996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4FF0-A265-2056-95AD-477B604C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C0A5F-90CC-4F8B-CC67-8E03FDAA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12965-60B0-B7E3-E274-0F53D9FD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232B-17DB-C10B-C946-10BE6FC1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206E-639A-4173-2101-62BE1D43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44BC-EEF3-CCB2-7F64-16237B7CA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F3C5B-AC0B-D1BE-6250-3C7D43A62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1FD95-C5AD-95B3-E3BD-3864FF6F3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374A6-8407-8885-DEC5-D63FB4E5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A2631-E901-5199-DB37-57C24983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FEC19-B971-AFAD-4566-530CF925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1A4-756F-8F6C-0AD6-CF8F42EC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5E6C7-F59C-E005-2BA2-8AC89E8B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3F57-3DE9-90E9-7FE8-8D369DC0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09E81-7782-3A81-5ABB-760DA36E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3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38B57-417E-9FD0-1A54-1C7D40E7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18D80-902A-65AD-D268-64A5014C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CD69-9E6E-3512-AD00-E8C82A5E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F657-871D-973A-AAD1-8FC5B5F6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FFD9-46AD-A3F5-92DF-72C4DF8C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F1734-1B89-742E-F804-CE0C60125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53425-59F2-9127-0669-4195DC4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EF5E5-8889-C839-3EC8-9C360464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4B75E-F7DF-E7BA-3ED8-F5C5C893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2B6-3B84-4037-5A57-9643BED21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F50E8-8A28-A13E-1BF5-7B8DBCE96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5F46F-1CEC-ED50-F41B-4814EE5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7B4E4-E7C6-0FA0-A21E-61E5AAD8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49A-0156-A8D1-6ED2-4F290AA9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6D1E-00EC-2413-04E6-28CB633B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8597F-BC73-6191-FF84-35D207DC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654F4-D8B8-C7E8-01D6-A5988E48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24CE-DA06-F66C-4D1B-C3C4D910B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A9C59-130C-4B74-B475-93A3C6A4160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66611-BB5B-878B-28AE-080B1105A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9C50-C04D-26F3-8525-188E168E4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85FA1-3772-444B-8ADB-B89D1FE85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slide" Target="slide4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slide" Target="slide3.xml"/><Relationship Id="rId2" Type="http://schemas.openxmlformats.org/officeDocument/2006/relationships/image" Target="../media/image2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11" Type="http://schemas.openxmlformats.org/officeDocument/2006/relationships/slide" Target="slide1.xml"/><Relationship Id="rId5" Type="http://schemas.openxmlformats.org/officeDocument/2006/relationships/chart" Target="../charts/chart3.xml"/><Relationship Id="rId15" Type="http://schemas.openxmlformats.org/officeDocument/2006/relationships/slide" Target="slide6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chart" Target="../charts/chart10.xml"/><Relationship Id="rId7" Type="http://schemas.openxmlformats.org/officeDocument/2006/relationships/slide" Target="slide6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chart" Target="../charts/chart12.xml"/><Relationship Id="rId7" Type="http://schemas.openxmlformats.org/officeDocument/2006/relationships/slide" Target="slide6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slide" Target="slide1.xml"/><Relationship Id="rId7" Type="http://schemas.openxmlformats.org/officeDocument/2006/relationships/slide" Target="slide7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chart" Target="../charts/chart16.xml"/><Relationship Id="rId7" Type="http://schemas.openxmlformats.org/officeDocument/2006/relationships/slide" Target="slide5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slide" Target="slide1.xml"/><Relationship Id="rId9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E9C42-247F-76D7-3140-BD833FA2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557" y="1218980"/>
            <a:ext cx="5273606" cy="314737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Ferns and Petals Sales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82C32-77B6-E983-1109-BFF71A1F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6487" y="4503519"/>
            <a:ext cx="5267676" cy="613714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/>
              <a:t>2023 - 2024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green box with a white logo&#10;&#10;AI-generated content may be incorrect.">
            <a:extLst>
              <a:ext uri="{FF2B5EF4-FFF2-40B4-BE49-F238E27FC236}">
                <a16:creationId xmlns:a16="http://schemas.microsoft.com/office/drawing/2014/main" id="{EB925DD4-291D-CB7F-03B2-602865B37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33" y="2040340"/>
            <a:ext cx="2896966" cy="27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6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AF108-1646-3436-57A5-DA1782A6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79" y="143489"/>
            <a:ext cx="10438417" cy="800141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1C30A29-C335-4F83-9B3F-80D9DAFF48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364566"/>
              </p:ext>
            </p:extLst>
          </p:nvPr>
        </p:nvGraphicFramePr>
        <p:xfrm>
          <a:off x="1630679" y="1011874"/>
          <a:ext cx="4074957" cy="193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5D92EA-D4EE-42A5-AC27-6CEA1B9050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908140"/>
              </p:ext>
            </p:extLst>
          </p:nvPr>
        </p:nvGraphicFramePr>
        <p:xfrm>
          <a:off x="9301316" y="1011873"/>
          <a:ext cx="2811872" cy="193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13EE2F-7D2C-4E60-9D29-6428CF8BD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836547"/>
              </p:ext>
            </p:extLst>
          </p:nvPr>
        </p:nvGraphicFramePr>
        <p:xfrm>
          <a:off x="5783897" y="1012533"/>
          <a:ext cx="3439159" cy="193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BC211-FFB6-35FF-8476-C33081A8A581}"/>
              </a:ext>
            </a:extLst>
          </p:cNvPr>
          <p:cNvSpPr/>
          <p:nvPr/>
        </p:nvSpPr>
        <p:spPr>
          <a:xfrm>
            <a:off x="78811" y="97144"/>
            <a:ext cx="1468619" cy="6663711"/>
          </a:xfrm>
          <a:prstGeom prst="roundRect">
            <a:avLst/>
          </a:prstGeom>
          <a:solidFill>
            <a:srgbClr val="11651D"/>
          </a:solidFill>
          <a:ln>
            <a:solidFill>
              <a:srgbClr val="116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3DDB9DA-76C9-44A2-98B1-5CDD3C9B8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55414"/>
              </p:ext>
            </p:extLst>
          </p:nvPr>
        </p:nvGraphicFramePr>
        <p:xfrm>
          <a:off x="1625692" y="3017980"/>
          <a:ext cx="5379792" cy="1838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3071BA8-8E97-4C11-8B2D-A60D4D9329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356735"/>
              </p:ext>
            </p:extLst>
          </p:nvPr>
        </p:nvGraphicFramePr>
        <p:xfrm>
          <a:off x="7147888" y="3017979"/>
          <a:ext cx="4961767" cy="1838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2A7456E-DA34-4010-BCE5-258773061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560906"/>
              </p:ext>
            </p:extLst>
          </p:nvPr>
        </p:nvGraphicFramePr>
        <p:xfrm>
          <a:off x="4923264" y="4981060"/>
          <a:ext cx="3233592" cy="173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3B8818C-EF50-4153-B04A-276BBF1E7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285473"/>
              </p:ext>
            </p:extLst>
          </p:nvPr>
        </p:nvGraphicFramePr>
        <p:xfrm>
          <a:off x="1625692" y="4981060"/>
          <a:ext cx="3233592" cy="172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4A56D81-76E0-40F6-BD4E-250003A0A1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85142"/>
              </p:ext>
            </p:extLst>
          </p:nvPr>
        </p:nvGraphicFramePr>
        <p:xfrm>
          <a:off x="8220837" y="4981060"/>
          <a:ext cx="3892352" cy="1730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" name="Rectangle: Rounded Corners 19">
            <a:hlinkClick r:id="rId11" action="ppaction://hlinksldjump"/>
            <a:extLst>
              <a:ext uri="{FF2B5EF4-FFF2-40B4-BE49-F238E27FC236}">
                <a16:creationId xmlns:a16="http://schemas.microsoft.com/office/drawing/2014/main" id="{1E0008F9-0BBE-4A7B-0B30-99D19C5D3B07}"/>
              </a:ext>
            </a:extLst>
          </p:cNvPr>
          <p:cNvSpPr/>
          <p:nvPr/>
        </p:nvSpPr>
        <p:spPr>
          <a:xfrm>
            <a:off x="200141" y="54355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Homepage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12" action="ppaction://hlinksldjump"/>
            <a:extLst>
              <a:ext uri="{FF2B5EF4-FFF2-40B4-BE49-F238E27FC236}">
                <a16:creationId xmlns:a16="http://schemas.microsoft.com/office/drawing/2014/main" id="{21BE73C2-A33B-C711-7AF7-63A1EEABCE05}"/>
              </a:ext>
            </a:extLst>
          </p:cNvPr>
          <p:cNvSpPr/>
          <p:nvPr/>
        </p:nvSpPr>
        <p:spPr>
          <a:xfrm>
            <a:off x="200141" y="224553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KPI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hlinkClick r:id="rId13" action="ppaction://hlinksldjump"/>
            <a:extLst>
              <a:ext uri="{FF2B5EF4-FFF2-40B4-BE49-F238E27FC236}">
                <a16:creationId xmlns:a16="http://schemas.microsoft.com/office/drawing/2014/main" id="{6A3E4A3E-4BB7-95E9-2C0F-1865A6D6843F}"/>
              </a:ext>
            </a:extLst>
          </p:cNvPr>
          <p:cNvSpPr/>
          <p:nvPr/>
        </p:nvSpPr>
        <p:spPr>
          <a:xfrm>
            <a:off x="200141" y="309652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 Analysis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hlinkClick r:id="rId14" action="ppaction://hlinksldjump"/>
            <a:extLst>
              <a:ext uri="{FF2B5EF4-FFF2-40B4-BE49-F238E27FC236}">
                <a16:creationId xmlns:a16="http://schemas.microsoft.com/office/drawing/2014/main" id="{43F9E254-D79D-E2FD-4A3D-F20A00A01DF2}"/>
              </a:ext>
            </a:extLst>
          </p:cNvPr>
          <p:cNvSpPr/>
          <p:nvPr/>
        </p:nvSpPr>
        <p:spPr>
          <a:xfrm>
            <a:off x="200141" y="394751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Trend Analysis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hlinkClick r:id="rId15" action="ppaction://hlinksldjump"/>
            <a:extLst>
              <a:ext uri="{FF2B5EF4-FFF2-40B4-BE49-F238E27FC236}">
                <a16:creationId xmlns:a16="http://schemas.microsoft.com/office/drawing/2014/main" id="{1553E78C-1A0F-1D42-157F-D4088848F0E9}"/>
              </a:ext>
            </a:extLst>
          </p:cNvPr>
          <p:cNvSpPr/>
          <p:nvPr/>
        </p:nvSpPr>
        <p:spPr>
          <a:xfrm>
            <a:off x="200144" y="4798509"/>
            <a:ext cx="1292938" cy="4138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Customer Analysis</a:t>
            </a:r>
          </a:p>
          <a:p>
            <a:pPr algn="ctr"/>
            <a:endParaRPr lang="en-US" dirty="0"/>
          </a:p>
        </p:txBody>
      </p:sp>
      <p:sp>
        <p:nvSpPr>
          <p:cNvPr id="26" name="Rectangle: Rounded Corners 25">
            <a:hlinkClick r:id="rId16" action="ppaction://hlinksldjump"/>
            <a:extLst>
              <a:ext uri="{FF2B5EF4-FFF2-40B4-BE49-F238E27FC236}">
                <a16:creationId xmlns:a16="http://schemas.microsoft.com/office/drawing/2014/main" id="{3596E298-9AC8-BDAF-C477-661DED30520F}"/>
              </a:ext>
            </a:extLst>
          </p:cNvPr>
          <p:cNvSpPr/>
          <p:nvPr/>
        </p:nvSpPr>
        <p:spPr>
          <a:xfrm>
            <a:off x="133158" y="5741709"/>
            <a:ext cx="1359924" cy="4763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Geographical &amp; Occasion Analysis</a:t>
            </a:r>
          </a:p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FB06E66-FFCA-1374-1532-BBFE1E94E191}"/>
              </a:ext>
            </a:extLst>
          </p:cNvPr>
          <p:cNvSpPr/>
          <p:nvPr/>
        </p:nvSpPr>
        <p:spPr>
          <a:xfrm>
            <a:off x="200141" y="139454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B297-16C1-04F8-6C21-7E37B4D9E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DB3905-1B6A-9B22-BD34-D2D30A43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06" y="844751"/>
            <a:ext cx="10269425" cy="80014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669EB6-9290-57D0-22EE-DF12D06CFC33}"/>
              </a:ext>
            </a:extLst>
          </p:cNvPr>
          <p:cNvSpPr/>
          <p:nvPr/>
        </p:nvSpPr>
        <p:spPr>
          <a:xfrm>
            <a:off x="78811" y="97144"/>
            <a:ext cx="1474685" cy="6663711"/>
          </a:xfrm>
          <a:prstGeom prst="roundRect">
            <a:avLst/>
          </a:prstGeom>
          <a:solidFill>
            <a:srgbClr val="11651D"/>
          </a:solidFill>
          <a:ln>
            <a:solidFill>
              <a:srgbClr val="116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3" action="ppaction://hlinksldjump"/>
            <a:extLst>
              <a:ext uri="{FF2B5EF4-FFF2-40B4-BE49-F238E27FC236}">
                <a16:creationId xmlns:a16="http://schemas.microsoft.com/office/drawing/2014/main" id="{E07B02FE-2C7E-2892-D47E-1CE90CA3B661}"/>
              </a:ext>
            </a:extLst>
          </p:cNvPr>
          <p:cNvSpPr/>
          <p:nvPr/>
        </p:nvSpPr>
        <p:spPr>
          <a:xfrm>
            <a:off x="223069" y="54355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Homepage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3A7F4733-852A-6D21-E1AD-14C40BFA2D6C}"/>
              </a:ext>
            </a:extLst>
          </p:cNvPr>
          <p:cNvSpPr/>
          <p:nvPr/>
        </p:nvSpPr>
        <p:spPr>
          <a:xfrm>
            <a:off x="223069" y="2151323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KPI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BD18ABEB-30A0-FC23-6778-B46FB38CF2B3}"/>
              </a:ext>
            </a:extLst>
          </p:cNvPr>
          <p:cNvSpPr/>
          <p:nvPr/>
        </p:nvSpPr>
        <p:spPr>
          <a:xfrm>
            <a:off x="223069" y="2955205"/>
            <a:ext cx="1292941" cy="32167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 Analysis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id="{5DD42C73-E9F5-2908-078D-08626EFD6E5D}"/>
              </a:ext>
            </a:extLst>
          </p:cNvPr>
          <p:cNvSpPr/>
          <p:nvPr/>
        </p:nvSpPr>
        <p:spPr>
          <a:xfrm>
            <a:off x="223069" y="3759086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Trend Analysis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id="{A1187CA4-C8F9-00A7-0563-B6AF3D9D2AA5}"/>
              </a:ext>
            </a:extLst>
          </p:cNvPr>
          <p:cNvSpPr/>
          <p:nvPr/>
        </p:nvSpPr>
        <p:spPr>
          <a:xfrm>
            <a:off x="223072" y="4562968"/>
            <a:ext cx="1292938" cy="4138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Customer Analysis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2834A-5567-935C-A5EF-D4BF194DCA3F}"/>
              </a:ext>
            </a:extLst>
          </p:cNvPr>
          <p:cNvSpPr txBox="1"/>
          <p:nvPr/>
        </p:nvSpPr>
        <p:spPr>
          <a:xfrm>
            <a:off x="2192591" y="1956265"/>
            <a:ext cx="64352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💷 Total Revenue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£3,520,984 – impressive sales.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📦Total Orders: </a:t>
            </a:r>
          </a:p>
          <a:p>
            <a:pPr algn="just"/>
            <a:r>
              <a:rPr lang="en-US" dirty="0"/>
              <a:t>sales generated through1000 orders.</a:t>
            </a:r>
          </a:p>
          <a:p>
            <a:pPr algn="just"/>
            <a:endParaRPr lang="en-US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Average Order Value: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£3,521</a:t>
            </a:r>
            <a:r>
              <a:rPr lang="en-US" dirty="0"/>
              <a:t>, indicating high-value purchases.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/>
            <a:r>
              <a:rPr lang="en-US" b="1" dirty="0"/>
              <a:t>📅 Average Delivery Days</a:t>
            </a:r>
            <a:r>
              <a:rPr lang="en-US" dirty="0"/>
              <a:t>: </a:t>
            </a:r>
          </a:p>
          <a:p>
            <a:pPr algn="just"/>
            <a:r>
              <a:rPr lang="en-US" dirty="0"/>
              <a:t>6 days — order value is high, but an opportunity exists to potentially reduce delivery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80663-86C5-1C37-CFA8-5AA231BD1F9C}"/>
              </a:ext>
            </a:extLst>
          </p:cNvPr>
          <p:cNvSpPr txBox="1"/>
          <p:nvPr/>
        </p:nvSpPr>
        <p:spPr>
          <a:xfrm>
            <a:off x="3991513" y="181179"/>
            <a:ext cx="635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📌 Key Performance Indicators (KPIs)</a:t>
            </a:r>
            <a:endParaRPr lang="en-US" sz="2800" dirty="0"/>
          </a:p>
        </p:txBody>
      </p:sp>
      <p:sp>
        <p:nvSpPr>
          <p:cNvPr id="14" name="Rectangle: Rounded Corners 13">
            <a:hlinkClick r:id="rId8" action="ppaction://hlinksldjump"/>
            <a:extLst>
              <a:ext uri="{FF2B5EF4-FFF2-40B4-BE49-F238E27FC236}">
                <a16:creationId xmlns:a16="http://schemas.microsoft.com/office/drawing/2014/main" id="{8B7EA162-283F-6203-B516-69291D7DE9B2}"/>
              </a:ext>
            </a:extLst>
          </p:cNvPr>
          <p:cNvSpPr/>
          <p:nvPr/>
        </p:nvSpPr>
        <p:spPr>
          <a:xfrm>
            <a:off x="156086" y="5459057"/>
            <a:ext cx="1359924" cy="4763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Geographical &amp; Occasion Analysis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hlinkClick r:id="rId9" action="ppaction://hlinksldjump"/>
            <a:extLst>
              <a:ext uri="{FF2B5EF4-FFF2-40B4-BE49-F238E27FC236}">
                <a16:creationId xmlns:a16="http://schemas.microsoft.com/office/drawing/2014/main" id="{C699FD90-22A0-01B9-8C64-B6C34BDFED18}"/>
              </a:ext>
            </a:extLst>
          </p:cNvPr>
          <p:cNvSpPr/>
          <p:nvPr/>
        </p:nvSpPr>
        <p:spPr>
          <a:xfrm>
            <a:off x="223069" y="1347441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9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999E3-B9B3-82BD-F3BC-208D295D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EF0F95-165E-3EB6-6FA3-A0EBCABAA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504691"/>
              </p:ext>
            </p:extLst>
          </p:nvPr>
        </p:nvGraphicFramePr>
        <p:xfrm>
          <a:off x="7505452" y="1142015"/>
          <a:ext cx="4244095" cy="2272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9368B2-AAFD-2614-7E45-86D2B6C496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491279"/>
              </p:ext>
            </p:extLst>
          </p:nvPr>
        </p:nvGraphicFramePr>
        <p:xfrm>
          <a:off x="7505453" y="3705835"/>
          <a:ext cx="4244095" cy="2674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E532C4-6AB0-F5CB-33DC-A46A4753A0A0}"/>
              </a:ext>
            </a:extLst>
          </p:cNvPr>
          <p:cNvSpPr/>
          <p:nvPr/>
        </p:nvSpPr>
        <p:spPr>
          <a:xfrm>
            <a:off x="78812" y="97144"/>
            <a:ext cx="1455020" cy="6663711"/>
          </a:xfrm>
          <a:prstGeom prst="roundRect">
            <a:avLst/>
          </a:prstGeom>
          <a:solidFill>
            <a:srgbClr val="11651D"/>
          </a:solidFill>
          <a:ln>
            <a:solidFill>
              <a:srgbClr val="116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A4AAF985-D5B3-95B4-BCDF-9FC77166A742}"/>
              </a:ext>
            </a:extLst>
          </p:cNvPr>
          <p:cNvSpPr/>
          <p:nvPr/>
        </p:nvSpPr>
        <p:spPr>
          <a:xfrm>
            <a:off x="193343" y="54355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Homepage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A8BB9740-DC10-F80F-91FF-AE984B86BC54}"/>
              </a:ext>
            </a:extLst>
          </p:cNvPr>
          <p:cNvSpPr/>
          <p:nvPr/>
        </p:nvSpPr>
        <p:spPr>
          <a:xfrm>
            <a:off x="193343" y="2161745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KPI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3870AF-3211-25B1-62DD-2F659EC4A991}"/>
              </a:ext>
            </a:extLst>
          </p:cNvPr>
          <p:cNvSpPr/>
          <p:nvPr/>
        </p:nvSpPr>
        <p:spPr>
          <a:xfrm>
            <a:off x="193343" y="2970838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 Analysis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id="{3131D8C7-0067-096B-882B-AEFB62A09F74}"/>
              </a:ext>
            </a:extLst>
          </p:cNvPr>
          <p:cNvSpPr/>
          <p:nvPr/>
        </p:nvSpPr>
        <p:spPr>
          <a:xfrm>
            <a:off x="193343" y="3779931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Trend Analysis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id="{85FDD4BE-20C7-3C79-6040-1582B73148EF}"/>
              </a:ext>
            </a:extLst>
          </p:cNvPr>
          <p:cNvSpPr/>
          <p:nvPr/>
        </p:nvSpPr>
        <p:spPr>
          <a:xfrm>
            <a:off x="193346" y="4589024"/>
            <a:ext cx="1292938" cy="4138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Customer Analysis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11F691-51E3-BCB9-88D5-AE32D3209588}"/>
              </a:ext>
            </a:extLst>
          </p:cNvPr>
          <p:cNvSpPr txBox="1"/>
          <p:nvPr/>
        </p:nvSpPr>
        <p:spPr>
          <a:xfrm>
            <a:off x="5377933" y="184940"/>
            <a:ext cx="446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Product Analysis 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8FB51B-5751-33DF-3AC3-9332CD05AE67}"/>
              </a:ext>
            </a:extLst>
          </p:cNvPr>
          <p:cNvSpPr txBox="1"/>
          <p:nvPr/>
        </p:nvSpPr>
        <p:spPr>
          <a:xfrm>
            <a:off x="1893738" y="1776138"/>
            <a:ext cx="5329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Total Product sales reached £3,520,984, with Colors, Soft Toys, and Sweets accounting for 70% of the total revenue.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Colors alone contributed 29%, making it the top selling category.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Lower performing category like Mugs account for 6%, indicating potential areas for product phase-out or targeted marketing. Highest interest was seen in </a:t>
            </a:r>
            <a:r>
              <a:rPr lang="en-US" dirty="0" err="1"/>
              <a:t>Dignissimos</a:t>
            </a:r>
            <a:r>
              <a:rPr lang="en-US" dirty="0"/>
              <a:t> and Quia gifts (27 popularity score).</a:t>
            </a:r>
          </a:p>
        </p:txBody>
      </p:sp>
      <p:sp>
        <p:nvSpPr>
          <p:cNvPr id="14" name="Rectangle: Rounded Corners 13">
            <a:hlinkClick r:id="rId8" action="ppaction://hlinksldjump"/>
            <a:extLst>
              <a:ext uri="{FF2B5EF4-FFF2-40B4-BE49-F238E27FC236}">
                <a16:creationId xmlns:a16="http://schemas.microsoft.com/office/drawing/2014/main" id="{60819615-83D1-30C9-D3B5-B73E797DC1B0}"/>
              </a:ext>
            </a:extLst>
          </p:cNvPr>
          <p:cNvSpPr/>
          <p:nvPr/>
        </p:nvSpPr>
        <p:spPr>
          <a:xfrm>
            <a:off x="126360" y="5490325"/>
            <a:ext cx="1359924" cy="4763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Geographical &amp; Occasion Analysis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hlinkClick r:id="rId9" action="ppaction://hlinksldjump"/>
            <a:extLst>
              <a:ext uri="{FF2B5EF4-FFF2-40B4-BE49-F238E27FC236}">
                <a16:creationId xmlns:a16="http://schemas.microsoft.com/office/drawing/2014/main" id="{4E90F2CE-4E83-2D2E-CE3E-DAEDA7BB80B2}"/>
              </a:ext>
            </a:extLst>
          </p:cNvPr>
          <p:cNvSpPr/>
          <p:nvPr/>
        </p:nvSpPr>
        <p:spPr>
          <a:xfrm>
            <a:off x="193343" y="1352652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A4D1C-0124-B645-7682-62A1A602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85E28C-ED6D-1C66-DA81-A4948055A6D9}"/>
              </a:ext>
            </a:extLst>
          </p:cNvPr>
          <p:cNvSpPr/>
          <p:nvPr/>
        </p:nvSpPr>
        <p:spPr>
          <a:xfrm>
            <a:off x="78812" y="97144"/>
            <a:ext cx="1455020" cy="6663711"/>
          </a:xfrm>
          <a:prstGeom prst="roundRect">
            <a:avLst/>
          </a:prstGeom>
          <a:solidFill>
            <a:srgbClr val="11651D"/>
          </a:solidFill>
          <a:ln>
            <a:solidFill>
              <a:srgbClr val="116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35D375B-4E63-0FA9-3F41-B36F8F283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2459212"/>
              </p:ext>
            </p:extLst>
          </p:nvPr>
        </p:nvGraphicFramePr>
        <p:xfrm>
          <a:off x="7369277" y="1085942"/>
          <a:ext cx="4473678" cy="2163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611E4D3-BAF5-E428-E181-26BC051080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7469898"/>
              </p:ext>
            </p:extLst>
          </p:nvPr>
        </p:nvGraphicFramePr>
        <p:xfrm>
          <a:off x="7369277" y="3919789"/>
          <a:ext cx="4473678" cy="227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E46A100B-7D6B-A62B-D410-6E327E40C856}"/>
              </a:ext>
            </a:extLst>
          </p:cNvPr>
          <p:cNvSpPr/>
          <p:nvPr/>
        </p:nvSpPr>
        <p:spPr>
          <a:xfrm>
            <a:off x="193343" y="54355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Homepage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325EDA54-C7E4-EEC7-9C87-EA8683A49AE1}"/>
              </a:ext>
            </a:extLst>
          </p:cNvPr>
          <p:cNvSpPr/>
          <p:nvPr/>
        </p:nvSpPr>
        <p:spPr>
          <a:xfrm>
            <a:off x="193343" y="2161745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KPI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1B91A230-A0DE-3D81-EDD0-B8036036AAFA}"/>
              </a:ext>
            </a:extLst>
          </p:cNvPr>
          <p:cNvSpPr/>
          <p:nvPr/>
        </p:nvSpPr>
        <p:spPr>
          <a:xfrm>
            <a:off x="193343" y="2970838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 Analysis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831A1D-82EF-530E-E6E7-F66383AD4938}"/>
              </a:ext>
            </a:extLst>
          </p:cNvPr>
          <p:cNvSpPr/>
          <p:nvPr/>
        </p:nvSpPr>
        <p:spPr>
          <a:xfrm>
            <a:off x="193343" y="3779931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Trend Analysis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id="{25501F1A-E041-5F74-2651-72C2ADA1B4E4}"/>
              </a:ext>
            </a:extLst>
          </p:cNvPr>
          <p:cNvSpPr/>
          <p:nvPr/>
        </p:nvSpPr>
        <p:spPr>
          <a:xfrm>
            <a:off x="193346" y="4589024"/>
            <a:ext cx="1292938" cy="4138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Customer Analysis</a:t>
            </a:r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C2DA1-6836-E48D-5441-0FB40DCF12D0}"/>
              </a:ext>
            </a:extLst>
          </p:cNvPr>
          <p:cNvSpPr txBox="1"/>
          <p:nvPr/>
        </p:nvSpPr>
        <p:spPr>
          <a:xfrm>
            <a:off x="5455175" y="166053"/>
            <a:ext cx="446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Trend Analysis</a:t>
            </a:r>
            <a:endParaRPr lang="en-US" sz="3200" dirty="0"/>
          </a:p>
        </p:txBody>
      </p:sp>
      <p:sp>
        <p:nvSpPr>
          <p:cNvPr id="13" name="Rectangle: Rounded Corners 12">
            <a:hlinkClick r:id="rId8" action="ppaction://hlinksldjump"/>
            <a:extLst>
              <a:ext uri="{FF2B5EF4-FFF2-40B4-BE49-F238E27FC236}">
                <a16:creationId xmlns:a16="http://schemas.microsoft.com/office/drawing/2014/main" id="{C10FEFEB-E851-145E-1DC4-3329AED48584}"/>
              </a:ext>
            </a:extLst>
          </p:cNvPr>
          <p:cNvSpPr/>
          <p:nvPr/>
        </p:nvSpPr>
        <p:spPr>
          <a:xfrm>
            <a:off x="126360" y="5490325"/>
            <a:ext cx="1359924" cy="4763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Geographical &amp; Occasion Analysis</a:t>
            </a:r>
          </a:p>
          <a:p>
            <a:pPr algn="ctr"/>
            <a:endParaRPr lang="en-US" dirty="0"/>
          </a:p>
        </p:txBody>
      </p:sp>
      <p:sp>
        <p:nvSpPr>
          <p:cNvPr id="14" name="Rectangle: Rounded Corners 13">
            <a:hlinkClick r:id="rId9" action="ppaction://hlinksldjump"/>
            <a:extLst>
              <a:ext uri="{FF2B5EF4-FFF2-40B4-BE49-F238E27FC236}">
                <a16:creationId xmlns:a16="http://schemas.microsoft.com/office/drawing/2014/main" id="{76811F66-5D01-290E-D51B-63A3B397D196}"/>
              </a:ext>
            </a:extLst>
          </p:cNvPr>
          <p:cNvSpPr/>
          <p:nvPr/>
        </p:nvSpPr>
        <p:spPr>
          <a:xfrm>
            <a:off x="193343" y="1352652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84793-804C-0DB3-80CE-8DC81D2E7129}"/>
              </a:ext>
            </a:extLst>
          </p:cNvPr>
          <p:cNvSpPr txBox="1"/>
          <p:nvPr/>
        </p:nvSpPr>
        <p:spPr>
          <a:xfrm>
            <a:off x="2072148" y="2138356"/>
            <a:ext cx="4758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February, March, and August show revenue peaks, possibly linked to seasonal or festival campaigns.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Then, the delivery days spiked in March, indicating operational pressure. One can prepare operationally for March with added logistics support and marketing focus.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5098F3-3F23-DD78-CDCD-1FFD99378413}"/>
              </a:ext>
            </a:extLst>
          </p:cNvPr>
          <p:cNvSpPr/>
          <p:nvPr/>
        </p:nvSpPr>
        <p:spPr>
          <a:xfrm>
            <a:off x="8254181" y="1513492"/>
            <a:ext cx="747251" cy="64825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E17CDF-47B0-DA6D-8DC1-A68B453AB4FC}"/>
              </a:ext>
            </a:extLst>
          </p:cNvPr>
          <p:cNvSpPr/>
          <p:nvPr/>
        </p:nvSpPr>
        <p:spPr>
          <a:xfrm>
            <a:off x="10004325" y="1513492"/>
            <a:ext cx="712838" cy="509065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821762-73FD-EAFE-AE52-B07A88F90010}"/>
              </a:ext>
            </a:extLst>
          </p:cNvPr>
          <p:cNvSpPr/>
          <p:nvPr/>
        </p:nvSpPr>
        <p:spPr>
          <a:xfrm>
            <a:off x="8205019" y="4264897"/>
            <a:ext cx="747251" cy="648253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15E2-00D4-5AAC-CE7A-0451E6B86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4D7BAE-13A3-8FBB-36BC-01D72CA2B87C}"/>
              </a:ext>
            </a:extLst>
          </p:cNvPr>
          <p:cNvSpPr/>
          <p:nvPr/>
        </p:nvSpPr>
        <p:spPr>
          <a:xfrm>
            <a:off x="78812" y="97144"/>
            <a:ext cx="1455020" cy="6663711"/>
          </a:xfrm>
          <a:prstGeom prst="roundRect">
            <a:avLst/>
          </a:prstGeom>
          <a:solidFill>
            <a:srgbClr val="11651D"/>
          </a:solidFill>
          <a:ln>
            <a:solidFill>
              <a:srgbClr val="116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1B44221-51BA-CD9E-4E59-8B1DDC5A6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961147"/>
              </p:ext>
            </p:extLst>
          </p:nvPr>
        </p:nvGraphicFramePr>
        <p:xfrm>
          <a:off x="1978742" y="865239"/>
          <a:ext cx="4510548" cy="262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: Rounded Corners 19">
            <a:hlinkClick r:id="rId3" action="ppaction://hlinksldjump"/>
            <a:extLst>
              <a:ext uri="{FF2B5EF4-FFF2-40B4-BE49-F238E27FC236}">
                <a16:creationId xmlns:a16="http://schemas.microsoft.com/office/drawing/2014/main" id="{286FDE0A-C6D9-FFA2-B6D1-D5FC196E80B9}"/>
              </a:ext>
            </a:extLst>
          </p:cNvPr>
          <p:cNvSpPr/>
          <p:nvPr/>
        </p:nvSpPr>
        <p:spPr>
          <a:xfrm>
            <a:off x="193343" y="543559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Homepage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3DCF0E78-E1BF-6A67-B79A-C8CD21352E2B}"/>
              </a:ext>
            </a:extLst>
          </p:cNvPr>
          <p:cNvSpPr/>
          <p:nvPr/>
        </p:nvSpPr>
        <p:spPr>
          <a:xfrm>
            <a:off x="193343" y="2161745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KPI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hlinkClick r:id="rId5" action="ppaction://hlinksldjump"/>
            <a:extLst>
              <a:ext uri="{FF2B5EF4-FFF2-40B4-BE49-F238E27FC236}">
                <a16:creationId xmlns:a16="http://schemas.microsoft.com/office/drawing/2014/main" id="{10FFFD6A-6C80-05EA-DCA0-B00B39CA105A}"/>
              </a:ext>
            </a:extLst>
          </p:cNvPr>
          <p:cNvSpPr/>
          <p:nvPr/>
        </p:nvSpPr>
        <p:spPr>
          <a:xfrm>
            <a:off x="193343" y="2970838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 Analysis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id="{C7DA9258-6A61-0B61-92E6-27567249B4C3}"/>
              </a:ext>
            </a:extLst>
          </p:cNvPr>
          <p:cNvSpPr/>
          <p:nvPr/>
        </p:nvSpPr>
        <p:spPr>
          <a:xfrm>
            <a:off x="193343" y="3779931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Trend Analysis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307A388-D407-541B-C7E8-D6A3853C1469}"/>
              </a:ext>
            </a:extLst>
          </p:cNvPr>
          <p:cNvSpPr/>
          <p:nvPr/>
        </p:nvSpPr>
        <p:spPr>
          <a:xfrm>
            <a:off x="193346" y="4589024"/>
            <a:ext cx="1292938" cy="4138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Customer Analysis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hlinkClick r:id="rId7" action="ppaction://hlinksldjump"/>
            <a:extLst>
              <a:ext uri="{FF2B5EF4-FFF2-40B4-BE49-F238E27FC236}">
                <a16:creationId xmlns:a16="http://schemas.microsoft.com/office/drawing/2014/main" id="{435A8A13-33F3-928F-E7C0-B41C2AB2C544}"/>
              </a:ext>
            </a:extLst>
          </p:cNvPr>
          <p:cNvSpPr/>
          <p:nvPr/>
        </p:nvSpPr>
        <p:spPr>
          <a:xfrm>
            <a:off x="126360" y="5490325"/>
            <a:ext cx="1359924" cy="47632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Geographical &amp; Occasion Analysis</a:t>
            </a:r>
          </a:p>
          <a:p>
            <a:pPr algn="ctr"/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CEF49A0-8B0D-D414-9A4A-62A870224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684069"/>
              </p:ext>
            </p:extLst>
          </p:nvPr>
        </p:nvGraphicFramePr>
        <p:xfrm>
          <a:off x="1978742" y="3779931"/>
          <a:ext cx="4510548" cy="262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3" name="Rectangle: Rounded Corners 12">
            <a:hlinkClick r:id="rId9" action="ppaction://hlinksldjump"/>
            <a:extLst>
              <a:ext uri="{FF2B5EF4-FFF2-40B4-BE49-F238E27FC236}">
                <a16:creationId xmlns:a16="http://schemas.microsoft.com/office/drawing/2014/main" id="{131301A6-4123-23E2-69C8-D748F6B3A7C7}"/>
              </a:ext>
            </a:extLst>
          </p:cNvPr>
          <p:cNvSpPr/>
          <p:nvPr/>
        </p:nvSpPr>
        <p:spPr>
          <a:xfrm>
            <a:off x="193343" y="1352652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171DEC6-47B3-403E-EADF-43999808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110" y="1812831"/>
            <a:ext cx="534383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lang="en-US" altLang="en-US" dirty="0"/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 5 customers represent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share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high-margin sales, exceeding the average order value of £3,521.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Ivana Rout is the top spender, contributing  about £5,000, and f</a:t>
            </a:r>
            <a:r>
              <a:rPr lang="en-US" dirty="0"/>
              <a:t>ollowed closely by Jivika Rajan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Customers make orders 24 hourly. But, </a:t>
            </a:r>
            <a:r>
              <a:rPr lang="en-US" dirty="0"/>
              <a:t>ordering hours peak between 16:00 and19:00 hrs. Run promotions or reminder emails can be sent around 3 PM to catch peak shopping times.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EC5368-DEC2-B3EE-EB02-4A941CDD577C}"/>
              </a:ext>
            </a:extLst>
          </p:cNvPr>
          <p:cNvSpPr/>
          <p:nvPr/>
        </p:nvSpPr>
        <p:spPr>
          <a:xfrm>
            <a:off x="5683045" y="1762398"/>
            <a:ext cx="806245" cy="309716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9EF76CC-7187-9471-7C80-203B1080AE2B}"/>
              </a:ext>
            </a:extLst>
          </p:cNvPr>
          <p:cNvSpPr/>
          <p:nvPr/>
        </p:nvSpPr>
        <p:spPr>
          <a:xfrm>
            <a:off x="4984955" y="4242589"/>
            <a:ext cx="698091" cy="884934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AC4550-998D-FF0F-2B34-4FBEF7DC133B}"/>
              </a:ext>
            </a:extLst>
          </p:cNvPr>
          <p:cNvSpPr txBox="1"/>
          <p:nvPr/>
        </p:nvSpPr>
        <p:spPr>
          <a:xfrm>
            <a:off x="4984955" y="89239"/>
            <a:ext cx="446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Customer Analysis</a:t>
            </a:r>
          </a:p>
        </p:txBody>
      </p:sp>
    </p:spTree>
    <p:extLst>
      <p:ext uri="{BB962C8B-B14F-4D97-AF65-F5344CB8AC3E}">
        <p14:creationId xmlns:p14="http://schemas.microsoft.com/office/powerpoint/2010/main" val="88730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F98B-B1D0-A9A3-301F-2B82B5709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A44076-B5E8-5E97-F034-4B0692D17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093976"/>
              </p:ext>
            </p:extLst>
          </p:nvPr>
        </p:nvGraphicFramePr>
        <p:xfrm>
          <a:off x="1946787" y="842604"/>
          <a:ext cx="4149213" cy="245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74DEA3-32B2-94EA-7BAC-9CE8E8872B11}"/>
              </a:ext>
            </a:extLst>
          </p:cNvPr>
          <p:cNvSpPr/>
          <p:nvPr/>
        </p:nvSpPr>
        <p:spPr>
          <a:xfrm>
            <a:off x="78811" y="97144"/>
            <a:ext cx="1464853" cy="6663711"/>
          </a:xfrm>
          <a:prstGeom prst="roundRect">
            <a:avLst/>
          </a:prstGeom>
          <a:solidFill>
            <a:srgbClr val="11651D"/>
          </a:solidFill>
          <a:ln>
            <a:solidFill>
              <a:srgbClr val="1165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3D6DB1F-450D-9135-88A5-0DD69DA54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574472"/>
              </p:ext>
            </p:extLst>
          </p:nvPr>
        </p:nvGraphicFramePr>
        <p:xfrm>
          <a:off x="1946786" y="3557333"/>
          <a:ext cx="4149213" cy="3102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31224758-9909-4E70-7FEC-A92715FFA773}"/>
              </a:ext>
            </a:extLst>
          </p:cNvPr>
          <p:cNvSpPr/>
          <p:nvPr/>
        </p:nvSpPr>
        <p:spPr>
          <a:xfrm>
            <a:off x="208321" y="520924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Homepage</a:t>
            </a:r>
          </a:p>
          <a:p>
            <a:pPr algn="ctr"/>
            <a:endParaRPr lang="en-US" dirty="0"/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2F12A955-12DF-EA42-5EC9-73C4BBDD74C0}"/>
              </a:ext>
            </a:extLst>
          </p:cNvPr>
          <p:cNvSpPr/>
          <p:nvPr/>
        </p:nvSpPr>
        <p:spPr>
          <a:xfrm>
            <a:off x="208321" y="2196146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KPI</a:t>
            </a:r>
          </a:p>
          <a:p>
            <a:pPr algn="ctr"/>
            <a:endParaRPr lang="en-US" dirty="0"/>
          </a:p>
        </p:txBody>
      </p: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C35758FA-BB0C-3201-951F-61526C01AE40}"/>
              </a:ext>
            </a:extLst>
          </p:cNvPr>
          <p:cNvSpPr/>
          <p:nvPr/>
        </p:nvSpPr>
        <p:spPr>
          <a:xfrm>
            <a:off x="208321" y="3033757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Product Analysis</a:t>
            </a:r>
          </a:p>
          <a:p>
            <a:pPr algn="ctr"/>
            <a:endParaRPr lang="en-US" dirty="0"/>
          </a:p>
        </p:txBody>
      </p:sp>
      <p:sp>
        <p:nvSpPr>
          <p:cNvPr id="23" name="Rectangle: Rounded Corners 22">
            <a:hlinkClick r:id="rId7" action="ppaction://hlinksldjump"/>
            <a:extLst>
              <a:ext uri="{FF2B5EF4-FFF2-40B4-BE49-F238E27FC236}">
                <a16:creationId xmlns:a16="http://schemas.microsoft.com/office/drawing/2014/main" id="{31D8F4A3-8F9E-8788-D8DD-BAD49CBB942A}"/>
              </a:ext>
            </a:extLst>
          </p:cNvPr>
          <p:cNvSpPr/>
          <p:nvPr/>
        </p:nvSpPr>
        <p:spPr>
          <a:xfrm>
            <a:off x="208321" y="3871368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Trend Analysis</a:t>
            </a:r>
          </a:p>
          <a:p>
            <a:pPr algn="ctr"/>
            <a:endParaRPr lang="en-US" dirty="0"/>
          </a:p>
        </p:txBody>
      </p:sp>
      <p:sp>
        <p:nvSpPr>
          <p:cNvPr id="24" name="Rectangle: Rounded Corners 23">
            <a:hlinkClick r:id="rId8" action="ppaction://hlinksldjump"/>
            <a:extLst>
              <a:ext uri="{FF2B5EF4-FFF2-40B4-BE49-F238E27FC236}">
                <a16:creationId xmlns:a16="http://schemas.microsoft.com/office/drawing/2014/main" id="{34644838-4E6E-8472-78B7-3849D18D449F}"/>
              </a:ext>
            </a:extLst>
          </p:cNvPr>
          <p:cNvSpPr/>
          <p:nvPr/>
        </p:nvSpPr>
        <p:spPr>
          <a:xfrm>
            <a:off x="208324" y="4708979"/>
            <a:ext cx="1292938" cy="41388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Customer Analysis</a:t>
            </a:r>
          </a:p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45B2BE-6254-E6B6-BA6A-309F4F3DD20C}"/>
              </a:ext>
            </a:extLst>
          </p:cNvPr>
          <p:cNvSpPr/>
          <p:nvPr/>
        </p:nvSpPr>
        <p:spPr>
          <a:xfrm>
            <a:off x="208323" y="5638800"/>
            <a:ext cx="1292939" cy="52111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Geographical &amp; Occasion Analysis</a:t>
            </a:r>
          </a:p>
          <a:p>
            <a:pPr algn="ctr"/>
            <a:endParaRPr lang="en-US" dirty="0"/>
          </a:p>
        </p:txBody>
      </p:sp>
      <p:sp>
        <p:nvSpPr>
          <p:cNvPr id="2" name="Rectangle: Rounded Corners 1">
            <a:hlinkClick r:id="rId9" action="ppaction://hlinksldjump"/>
            <a:extLst>
              <a:ext uri="{FF2B5EF4-FFF2-40B4-BE49-F238E27FC236}">
                <a16:creationId xmlns:a16="http://schemas.microsoft.com/office/drawing/2014/main" id="{1952BDC0-D398-5DC7-D36E-655F4372C827}"/>
              </a:ext>
            </a:extLst>
          </p:cNvPr>
          <p:cNvSpPr/>
          <p:nvPr/>
        </p:nvSpPr>
        <p:spPr>
          <a:xfrm>
            <a:off x="208321" y="1358535"/>
            <a:ext cx="1292941" cy="3216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Overview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C70EF0-A8BB-1F37-DF46-AECDAD8A97AB}"/>
              </a:ext>
            </a:extLst>
          </p:cNvPr>
          <p:cNvSpPr txBox="1"/>
          <p:nvPr/>
        </p:nvSpPr>
        <p:spPr>
          <a:xfrm>
            <a:off x="6336889" y="1855769"/>
            <a:ext cx="5353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/>
              <a:t>Raksha Bandhan and All Occasions are the strongest revenue occasions.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Revenue from Anniversaries and Birthdays is lower than expected. Marketing campaigns around personal </a:t>
            </a:r>
            <a:r>
              <a:rPr lang="en-US" b="0" i="0" dirty="0">
                <a:effectLst/>
              </a:rPr>
              <a:t>event</a:t>
            </a:r>
            <a:r>
              <a:rPr lang="en-US" dirty="0"/>
              <a:t> can be created.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Imphal, Dhanbad, and Kavali are the top cities by order volume, not the traditional metro hubs; There is untapped growth potential in Tier 2 and Tier 3 cities, where competition might be lower and customer loyalty could be higher.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3393AA-2807-4287-E3BB-1B7272BDAAF2}"/>
              </a:ext>
            </a:extLst>
          </p:cNvPr>
          <p:cNvSpPr txBox="1"/>
          <p:nvPr/>
        </p:nvSpPr>
        <p:spPr>
          <a:xfrm>
            <a:off x="3231638" y="97144"/>
            <a:ext cx="766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Geographical &amp; Occasion-Based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A4C2A-390D-E3D5-369F-23184FA10AFA}"/>
              </a:ext>
            </a:extLst>
          </p:cNvPr>
          <p:cNvSpPr/>
          <p:nvPr/>
        </p:nvSpPr>
        <p:spPr>
          <a:xfrm>
            <a:off x="4890051" y="1279639"/>
            <a:ext cx="573631" cy="4005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452A9-9741-C0F1-382A-4101990E38FA}"/>
              </a:ext>
            </a:extLst>
          </p:cNvPr>
          <p:cNvSpPr txBox="1"/>
          <p:nvPr/>
        </p:nvSpPr>
        <p:spPr>
          <a:xfrm>
            <a:off x="3941132" y="247932"/>
            <a:ext cx="4468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Recommendation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70C47-3B3B-A9AA-EAB3-35C97F24299D}"/>
              </a:ext>
            </a:extLst>
          </p:cNvPr>
          <p:cNvSpPr txBox="1"/>
          <p:nvPr/>
        </p:nvSpPr>
        <p:spPr>
          <a:xfrm>
            <a:off x="694791" y="1152939"/>
            <a:ext cx="108024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Product Analysis: </a:t>
            </a:r>
            <a:r>
              <a:rPr lang="en-US" dirty="0"/>
              <a:t>Focus marketing campaigns and inventory on top-performing categories like Colors and Soft Toys. </a:t>
            </a:r>
            <a:r>
              <a:rPr lang="en-US" dirty="0" err="1"/>
              <a:t>Rationalise</a:t>
            </a:r>
            <a:r>
              <a:rPr lang="en-US" dirty="0"/>
              <a:t> lower-performing categories like Mugs and Plants unless they have strategic importance for occasions or cross-sells.</a:t>
            </a:r>
          </a:p>
          <a:p>
            <a:endParaRPr lang="en-US" sz="1800" dirty="0"/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/>
              <a:t>Trend Analysis:</a:t>
            </a:r>
            <a:r>
              <a:rPr lang="en-US" b="1" dirty="0"/>
              <a:t> </a:t>
            </a:r>
            <a:r>
              <a:rPr lang="en-US" dirty="0"/>
              <a:t>Prepare operationally for February, March, and August with added logistics support and marketing focus. </a:t>
            </a:r>
          </a:p>
          <a:p>
            <a:endParaRPr lang="en-US" dirty="0"/>
          </a:p>
          <a:p>
            <a:r>
              <a:rPr lang="en-US" sz="1800" b="1" dirty="0">
                <a:solidFill>
                  <a:schemeClr val="tx1"/>
                </a:solidFill>
              </a:rPr>
              <a:t>Customer Analysis: </a:t>
            </a:r>
            <a:r>
              <a:rPr lang="en-US" dirty="0"/>
              <a:t>Launch a loyalty or VIP program targeting these top spenders like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Ivana Rout and </a:t>
            </a:r>
            <a:r>
              <a:rPr lang="en-US" dirty="0"/>
              <a:t>Jivika Rajan to encourage repeat purchases. </a:t>
            </a:r>
            <a:r>
              <a:rPr lang="en-US" dirty="0" err="1"/>
              <a:t>Personalise</a:t>
            </a:r>
            <a:r>
              <a:rPr lang="en-US" dirty="0"/>
              <a:t> gifting experiences for high spenders too. Run promotions or send reminder emails around 3 PM to catch peak shopping times. </a:t>
            </a:r>
            <a:endParaRPr lang="en-US" b="1" dirty="0"/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Geographical &amp; Occasion-Based Analysis: </a:t>
            </a:r>
            <a:r>
              <a:rPr lang="en-US" dirty="0"/>
              <a:t>Consider targeted local campaigns or quicker delivery options for the top ordering cities; Imphal, Dhanbad, and Kavali. Create marketing campaigns around personal milestones, like an event reminder system (email/SMS) to target customers ahead of their important dates. Then, Introduce gift subscription services for recurring special occasions.</a:t>
            </a:r>
          </a:p>
        </p:txBody>
      </p:sp>
    </p:spTree>
    <p:extLst>
      <p:ext uri="{BB962C8B-B14F-4D97-AF65-F5344CB8AC3E}">
        <p14:creationId xmlns:p14="http://schemas.microsoft.com/office/powerpoint/2010/main" val="3363314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658</Words>
  <Application>Microsoft Office PowerPoint</Application>
  <PresentationFormat>Widescreen</PresentationFormat>
  <Paragraphs>148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Aptos</vt:lpstr>
      <vt:lpstr>Aptos Display</vt:lpstr>
      <vt:lpstr>Arial</vt:lpstr>
      <vt:lpstr>Office Theme</vt:lpstr>
      <vt:lpstr>Ferns and Petals Sales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Kabirat Fikayo Asimolowo</dc:creator>
  <cp:lastModifiedBy>Kabirat Fikayo Asimolowo</cp:lastModifiedBy>
  <cp:revision>12</cp:revision>
  <dcterms:created xsi:type="dcterms:W3CDTF">2025-04-27T21:15:43Z</dcterms:created>
  <dcterms:modified xsi:type="dcterms:W3CDTF">2025-04-29T18:55:03Z</dcterms:modified>
</cp:coreProperties>
</file>