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 txBox="1"/>
          <p:nvPr>
            <p:ph type="body" sz="quarter" idx="13"/>
          </p:nvPr>
        </p:nvSpPr>
        <p:spPr>
          <a:xfrm>
            <a:off x="1270000" y="4216400"/>
            <a:ext cx="10464800" cy="711202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Relationship Id="rId3" Type="http://schemas.openxmlformats.org/officeDocument/2006/relationships/image" Target="../media/image5.tif"/><Relationship Id="rId4" Type="http://schemas.openxmlformats.org/officeDocument/2006/relationships/image" Target="../media/image6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"/><Relationship Id="rId3" Type="http://schemas.openxmlformats.org/officeDocument/2006/relationships/image" Target="../media/image8.tif"/><Relationship Id="rId4" Type="http://schemas.openxmlformats.org/officeDocument/2006/relationships/image" Target="../media/image9.tif"/><Relationship Id="rId5" Type="http://schemas.openxmlformats.org/officeDocument/2006/relationships/image" Target="../media/image10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Relationship Id="rId3" Type="http://schemas.openxmlformats.org/officeDocument/2006/relationships/image" Target="../media/image9.tif"/><Relationship Id="rId4" Type="http://schemas.openxmlformats.org/officeDocument/2006/relationships/image" Target="../media/image10.tif"/><Relationship Id="rId5" Type="http://schemas.openxmlformats.org/officeDocument/2006/relationships/image" Target="../media/image11.tif"/><Relationship Id="rId6" Type="http://schemas.openxmlformats.org/officeDocument/2006/relationships/image" Target="../media/image6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子集搜索与评价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子集搜索与评价</a:t>
            </a:r>
          </a:p>
        </p:txBody>
      </p:sp>
      <p:sp>
        <p:nvSpPr>
          <p:cNvPr id="120" name="正文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特征选择方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特征选择方法</a:t>
            </a:r>
          </a:p>
        </p:txBody>
      </p:sp>
      <p:sp>
        <p:nvSpPr>
          <p:cNvPr id="148" name="特征选择=子集搜索机制+子集评价机制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特征选择=子集搜索机制+子集评价机制</a:t>
            </a:r>
          </a:p>
          <a:p>
            <a:pPr/>
            <a:r>
              <a:t>常见的特征选择方法分类：</a:t>
            </a:r>
          </a:p>
          <a:p>
            <a:pPr/>
            <a:r>
              <a:t>1、过滤式(filter)</a:t>
            </a:r>
          </a:p>
          <a:p>
            <a:pPr/>
            <a:r>
              <a:t>2、包裹式(wrapper)</a:t>
            </a:r>
          </a:p>
          <a:p>
            <a:pPr/>
            <a:r>
              <a:t>3、嵌入式(embedding)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过滤式(filter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过滤式(filter)</a:t>
            </a:r>
          </a:p>
        </p:txBody>
      </p:sp>
      <p:sp>
        <p:nvSpPr>
          <p:cNvPr id="151" name="过滤式原理：使用发散性或相关性指标对各个特征进行评分，选择分数大于阈值或选择前k个分数最大的特征，特征选择过程与后续学习器无关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过滤式原理：使用发散性或相关性指标对各个特征进行评分，选择分数大于阈值或选择前k个分数最大的特征，特征选择过程与后续学习器无关。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常用过滤式特征选择方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常用过滤式特征选择方法</a:t>
            </a:r>
          </a:p>
        </p:txBody>
      </p:sp>
      <p:sp>
        <p:nvSpPr>
          <p:cNvPr id="154" name="1、方差选择法(发散性):使用方差作为特征评分标准，构造特征过程中去掉方差小于阈值的特征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1、方差选择法(发散性):使用方差作为特征评分标准，构造特征过程中去掉方差小于阈值的特征。</a:t>
            </a:r>
          </a:p>
          <a:p>
            <a:pPr/>
            <a:r>
              <a:t>2、卡方检验法(相关性)：使用卡方检验作为特征评分标准，卡方越大，相关性越强。通常用于分类问题。</a:t>
            </a:r>
          </a:p>
          <a:p>
            <a:pPr/>
            <a:r>
              <a:t>3、皮尔森相关系数法(相关性):使用pearson系数作为特征评分标准，相关系数绝对值越大，相关性越强，pearson相关系数主要衡量线性相关的特征集，通常用于回归问题。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常用过滤式特征选择方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常用过滤式特征选择方法</a:t>
            </a:r>
          </a:p>
        </p:txBody>
      </p:sp>
      <p:sp>
        <p:nvSpPr>
          <p:cNvPr id="157" name="4、互信息法(相关性):利用最大信息系数作为评判标准，能够衡量各种相关性的特征集，常用于分类问题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4、互信息法(相关性):利用最大信息系数作为评判标准，能够衡量各种相关性的特征集，常用于分类问题。</a:t>
            </a:r>
          </a:p>
          <a:p>
            <a:pPr/>
            <a:r>
              <a:t>5、Relief(相关性)：基于其设定的一个“相关统计量”作为评判标准，通常用于分类问题。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lief算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Relief算法</a:t>
            </a:r>
          </a:p>
        </p:txBody>
      </p:sp>
      <p:sp>
        <p:nvSpPr>
          <p:cNvPr id="160" name="假设训练集为D，R为从训练集中随机选择的一个样本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假设训练集为D，R为从训练集中随机选择的一个样本。</a:t>
            </a:r>
          </a:p>
          <a:p>
            <a:pPr/>
            <a:r>
              <a:t>“猜中近邻”(near-hit):训练集中，与R同类样本中，R的最近邻样本H，叫做R的“猜中近邻”</a:t>
            </a:r>
          </a:p>
          <a:p>
            <a:pPr/>
            <a:r>
              <a:t>“猜错近邻”(near-miss):训练集中，与R异类样本中，R的最近邻样本M，叫做R的“猜错近邻”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lief算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Relief算法</a:t>
            </a:r>
          </a:p>
        </p:txBody>
      </p:sp>
      <p:sp>
        <p:nvSpPr>
          <p:cNvPr id="163" name="Relief算法“相关统计量”：如果R和其的“猜中近邻”H在某个特征上的距离小于R和其“猜错近邻”R上的距离，则说明该特征对区分同类和不同类的最近邻是有益的，增加该特征权重，反之若R和H在某个特征上的距离大于R和M，则说明该特征对于区分同类和不同类的最近邻起负作用，降低该特征权重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Relief算法“相关统计量”：如果R和其的“猜中近邻”H在某个特征上的距离小于R和其“猜错近邻”R上的距离，则说明该特征对区分同类和不同类的最近邻是有益的，增加该特征权重，反之若R和H在某个特征上的距离大于R和M，则说明该特征对于区分同类和不同类的最近邻起负作用，降低该特征权重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lief算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Relief算法</a:t>
            </a:r>
          </a:p>
        </p:txBody>
      </p:sp>
      <p:sp>
        <p:nvSpPr>
          <p:cNvPr id="166" name="假设X是从训练集D中随机选择的一个样本,X=(x1,x2…,xp),其中xj为X的第j维特征的值。…"/>
          <p:cNvSpPr txBox="1"/>
          <p:nvPr>
            <p:ph type="body" idx="1"/>
          </p:nvPr>
        </p:nvSpPr>
        <p:spPr>
          <a:xfrm>
            <a:off x="952499" y="2446901"/>
            <a:ext cx="11099803" cy="6286502"/>
          </a:xfrm>
          <a:prstGeom prst="rect">
            <a:avLst/>
          </a:prstGeom>
        </p:spPr>
        <p:txBody>
          <a:bodyPr anchor="t"/>
          <a:lstStyle/>
          <a:p>
            <a:pPr/>
            <a:r>
              <a:t>假设X是从训练集D中随机选择的一个样本,X=(x1,x2…,xp),其中xj为X的第j维特征的值。</a:t>
            </a:r>
          </a:p>
          <a:p>
            <a:pPr/>
            <a:r>
              <a:t>当xk,yk为离散型变量时：</a:t>
            </a:r>
          </a:p>
          <a:p>
            <a:pPr/>
          </a:p>
          <a:p>
            <a:pPr/>
            <a:r>
              <a:t>当xk,yk为连续型变量时(vk为归一化单位，可先进行归一化）：</a:t>
            </a:r>
          </a:p>
        </p:txBody>
      </p:sp>
      <p:pic>
        <p:nvPicPr>
          <p:cNvPr id="167" name="21543285332_.pic.jpg" descr="21543285332_.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3077" y="4953291"/>
            <a:ext cx="5318645" cy="12737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31543285466_.pic.jpg" descr="31543285466_.pic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20151" y="7658540"/>
            <a:ext cx="3564498" cy="6422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6" grpId="1"/>
      <p:bldP build="whole" bldLvl="1" animBg="1" rev="0" advAuto="0" spid="167" grpId="2"/>
      <p:bldP build="whole" bldLvl="1" animBg="1" rev="0" advAuto="0" spid="168" grpId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lief算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Relief算法</a:t>
            </a:r>
          </a:p>
        </p:txBody>
      </p:sp>
      <p:sp>
        <p:nvSpPr>
          <p:cNvPr id="171" name="相关统计量对属性j的分量Wj为：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相关统计量对属性j的分量Wj为：</a:t>
            </a:r>
          </a:p>
          <a:p>
            <a:pPr/>
          </a:p>
          <a:p>
            <a:pPr/>
            <a:r>
              <a:t>W=(w1,w2….,wp),n为样本抽样次数，    表示第i个样本在属性j上的取值。</a:t>
            </a:r>
          </a:p>
          <a:p>
            <a:pPr/>
            <a:r>
              <a:t>最后对各属性的权值求平均值：</a:t>
            </a:r>
          </a:p>
        </p:txBody>
      </p:sp>
      <p:pic>
        <p:nvPicPr>
          <p:cNvPr id="172" name="61543295704_.pic.jpg" descr="61543295704_.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6968" y="3536012"/>
            <a:ext cx="6830864" cy="9758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71543295746_.pic.jpg" descr="71543295746_.pic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05640" y="4793548"/>
            <a:ext cx="550030" cy="587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81543296122_.pic.jpg" descr="81543296122_.pic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43252" y="6529258"/>
            <a:ext cx="2142447" cy="5457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2" grpId="2"/>
      <p:bldP build="whole" bldLvl="1" animBg="1" rev="0" advAuto="0" spid="173" grpId="3"/>
      <p:bldP build="p" bldLvl="5" animBg="1" rev="0" advAuto="0" spid="171" grpId="1"/>
      <p:bldP build="whole" bldLvl="1" animBg="1" rev="0" advAuto="0" spid="174" grpId="4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lief算法伪代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Relief算法伪代码</a:t>
            </a:r>
          </a:p>
        </p:txBody>
      </p:sp>
      <p:sp>
        <p:nvSpPr>
          <p:cNvPr id="177" name="输入：样本集D，抽样次数n，特征权重阈值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44498" indent="-444498">
              <a:defRPr sz="2400"/>
            </a:pPr>
            <a:r>
              <a:t>输入：样本集D，抽样次数n，特征权重阈值</a:t>
            </a:r>
          </a:p>
          <a:p>
            <a:pPr marL="444498" indent="-444498">
              <a:spcBef>
                <a:spcPts val="500"/>
              </a:spcBef>
              <a:defRPr sz="2400"/>
            </a:pPr>
            <a:r>
              <a:t>输出：选择后的特征集</a:t>
            </a:r>
          </a:p>
          <a:p>
            <a:pPr marL="444498" indent="-444498">
              <a:spcBef>
                <a:spcPts val="500"/>
              </a:spcBef>
              <a:defRPr sz="2400"/>
            </a:pPr>
            <a:r>
              <a:t>权重W=(0,0,…,0)</a:t>
            </a:r>
          </a:p>
          <a:p>
            <a:pPr marL="444498" indent="-444498">
              <a:spcBef>
                <a:spcPts val="500"/>
              </a:spcBef>
              <a:defRPr sz="2400"/>
            </a:pPr>
            <a:r>
              <a:t>for   m = 1 to  n</a:t>
            </a:r>
          </a:p>
          <a:p>
            <a:pPr marL="444498" indent="-444498">
              <a:spcBef>
                <a:spcPts val="500"/>
              </a:spcBef>
              <a:defRPr sz="2400"/>
            </a:pPr>
            <a:r>
              <a:t>        从D中随机选择一个R=(R1,R2,…Rp)</a:t>
            </a:r>
          </a:p>
          <a:p>
            <a:pPr marL="444498" indent="-444498">
              <a:spcBef>
                <a:spcPts val="500"/>
              </a:spcBef>
              <a:defRPr sz="2400"/>
            </a:pPr>
            <a:r>
              <a:t>        从同类样本中找到最近邻样本H，从不同类样本中找到最近邻M</a:t>
            </a:r>
          </a:p>
          <a:p>
            <a:pPr marL="444498" indent="-444498">
              <a:spcBef>
                <a:spcPts val="500"/>
              </a:spcBef>
              <a:defRPr sz="2400"/>
            </a:pPr>
            <a:r>
              <a:t>        for   i = 1 to p</a:t>
            </a:r>
          </a:p>
          <a:p>
            <a:pPr marL="444498" indent="-444498">
              <a:spcBef>
                <a:spcPts val="500"/>
              </a:spcBef>
              <a:defRPr sz="2400"/>
            </a:pPr>
          </a:p>
          <a:p>
            <a:pPr marL="444498" indent="-444498">
              <a:spcBef>
                <a:spcPts val="500"/>
              </a:spcBef>
              <a:defRPr sz="2400"/>
            </a:pPr>
            <a:r>
              <a:t>relevance=1/n*W</a:t>
            </a:r>
          </a:p>
          <a:p>
            <a:pPr marL="444498" indent="-444498">
              <a:spcBef>
                <a:spcPts val="500"/>
              </a:spcBef>
              <a:defRPr sz="2400"/>
            </a:pPr>
            <a:r>
              <a:t>for   i = 1 to  p</a:t>
            </a:r>
          </a:p>
          <a:p>
            <a:pPr marL="444498" indent="-444498">
              <a:spcBef>
                <a:spcPts val="500"/>
              </a:spcBef>
              <a:defRPr sz="2400"/>
            </a:pPr>
            <a:r>
              <a:t>        if                   &gt;=  </a:t>
            </a:r>
          </a:p>
          <a:p>
            <a:pPr marL="444498" indent="-444498">
              <a:spcBef>
                <a:spcPts val="500"/>
              </a:spcBef>
              <a:defRPr sz="2400"/>
            </a:pPr>
            <a:r>
              <a:t>               then                     是一个相关特征</a:t>
            </a:r>
          </a:p>
          <a:p>
            <a:pPr marL="444498" indent="-444498">
              <a:spcBef>
                <a:spcPts val="500"/>
              </a:spcBef>
              <a:defRPr sz="2400"/>
            </a:pPr>
            <a:r>
              <a:t>               else                      不是相关特征</a:t>
            </a:r>
          </a:p>
        </p:txBody>
      </p:sp>
      <p:pic>
        <p:nvPicPr>
          <p:cNvPr id="178" name="91543296808_.pic.jpg" descr="91543296808_.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7226" y="2658546"/>
            <a:ext cx="366555" cy="4712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101543297350_.pic.jpg" descr="101543297350_.pic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96698" y="5985686"/>
            <a:ext cx="4254502" cy="393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111543297473_.pic.jpg" descr="111543297473_.pic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54020" y="7300404"/>
            <a:ext cx="1320802" cy="368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91543296808_.pic.jpg" descr="91543296808_.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65256" y="7313104"/>
            <a:ext cx="266702" cy="342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111543297473_.pic.jpg" descr="111543297473_.pic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3515" y="7728519"/>
            <a:ext cx="1320802" cy="368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111543297473_.pic.jpg" descr="111543297473_.pic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3515" y="8169336"/>
            <a:ext cx="1320802" cy="3683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8" grpId="2"/>
      <p:bldP build="whole" bldLvl="1" animBg="1" rev="0" advAuto="0" spid="180" grpId="4"/>
      <p:bldP build="whole" bldLvl="1" animBg="1" rev="0" advAuto="0" spid="182" grpId="6"/>
      <p:bldP build="whole" bldLvl="1" animBg="1" rev="0" advAuto="0" spid="183" grpId="7"/>
      <p:bldP build="whole" bldLvl="1" animBg="1" rev="0" advAuto="0" spid="179" grpId="3"/>
      <p:bldP build="whole" bldLvl="1" animBg="1" rev="0" advAuto="0" spid="181" grpId="5"/>
      <p:bldP build="p" bldLvl="5" animBg="1" rev="0" advAuto="0" spid="17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lief算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Relief算法</a:t>
            </a:r>
          </a:p>
        </p:txBody>
      </p:sp>
      <p:sp>
        <p:nvSpPr>
          <p:cNvPr id="186" name="优点：Relief算法运行时间只于样本抽样次数和原始特征个数有关，因而其运行效率非常高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优点：Relief算法运行时间只于样本抽样次数和原始特征个数有关，因而其运行效率非常高。</a:t>
            </a:r>
          </a:p>
          <a:p>
            <a:pPr/>
            <a:r>
              <a:t>缺点：Relief算法只能解决二分类问题。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为什么要进行特征选择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为什么要进行特征选择</a:t>
            </a:r>
          </a:p>
        </p:txBody>
      </p:sp>
      <p:sp>
        <p:nvSpPr>
          <p:cNvPr id="123" name="1、现实任务中经常会遇到维数灾难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1、现实任务中经常会遇到维数灾难</a:t>
            </a:r>
          </a:p>
          <a:p>
            <a:pPr/>
            <a:r>
              <a:t>2、在有限的样本数目下，用大量的特征来设计分类器计算开销太大而且分类性能差。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lief-F算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Relief-F算法</a:t>
            </a:r>
          </a:p>
        </p:txBody>
      </p:sp>
      <p:sp>
        <p:nvSpPr>
          <p:cNvPr id="189" name="1、假设数据集D有      个类，X为从数据集D中随机抽取的一个样本，且X属于第k个类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44498" indent="-444498">
              <a:defRPr sz="2600"/>
            </a:pPr>
            <a:r>
              <a:t>1、假设数据集D有      个类，X为从数据集D中随机抽取的一个样本，且X属于第k个类。  </a:t>
            </a:r>
          </a:p>
          <a:p>
            <a:pPr marL="444498" indent="-444498">
              <a:spcBef>
                <a:spcPts val="1200"/>
              </a:spcBef>
              <a:defRPr sz="2600"/>
            </a:pPr>
            <a:r>
              <a:t>2、在与X同属一类的样本中找到其最近邻样本.        。</a:t>
            </a:r>
          </a:p>
          <a:p>
            <a:pPr marL="444498" indent="-444498">
              <a:spcBef>
                <a:spcPts val="1200"/>
              </a:spcBef>
              <a:defRPr sz="2600"/>
            </a:pPr>
            <a:r>
              <a:t>3、在其他与X不同分类的样本内，分别找到其最近邻样本.        。</a:t>
            </a:r>
          </a:p>
          <a:p>
            <a:pPr marL="444498" indent="-444498">
              <a:spcBef>
                <a:spcPts val="1200"/>
              </a:spcBef>
              <a:defRPr sz="2600"/>
            </a:pPr>
            <a:r>
              <a:t>4、计算每个特征的权重：</a:t>
            </a:r>
          </a:p>
          <a:p>
            <a:pPr marL="444498" indent="-444498">
              <a:spcBef>
                <a:spcPts val="1200"/>
              </a:spcBef>
              <a:defRPr sz="2600"/>
            </a:pPr>
          </a:p>
          <a:p>
            <a:pPr marL="444498" indent="-444498">
              <a:spcBef>
                <a:spcPts val="1200"/>
              </a:spcBef>
              <a:defRPr sz="2600"/>
            </a:pPr>
          </a:p>
          <a:p>
            <a:pPr marL="444498" indent="-444498">
              <a:spcBef>
                <a:spcPts val="1200"/>
              </a:spcBef>
              <a:defRPr sz="2600"/>
            </a:pPr>
            <a:r>
              <a:t>pl为第l类样本在数据集中的比例。</a:t>
            </a:r>
          </a:p>
        </p:txBody>
      </p:sp>
      <p:pic>
        <p:nvPicPr>
          <p:cNvPr id="190" name="121543306160_.pic.jpg" descr="121543306160_.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4030" y="2604747"/>
            <a:ext cx="380966" cy="489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131543307667_.pic_hd.jpg" descr="131543307667_.pic_hd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69407" y="5675057"/>
            <a:ext cx="6664333" cy="1045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141543307820_.pic.jpg" descr="141543307820_.pic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38817" y="3799123"/>
            <a:ext cx="726274" cy="489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151543307868_.pic.jpg" descr="151543307868_.pic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833264" y="4402327"/>
            <a:ext cx="726274" cy="4298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9" grpId="1"/>
      <p:bldP build="whole" bldLvl="1" animBg="1" rev="0" advAuto="0" spid="191" grpId="5"/>
      <p:bldP build="whole" bldLvl="1" animBg="1" rev="0" advAuto="0" spid="190" grpId="2"/>
      <p:bldP build="whole" bldLvl="1" animBg="1" rev="0" advAuto="0" spid="192" grpId="3"/>
      <p:bldP build="whole" bldLvl="1" animBg="1" rev="0" advAuto="0" spid="193" grpId="4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lief-F算法伪代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Relief-F算法伪代码</a:t>
            </a:r>
          </a:p>
        </p:txBody>
      </p:sp>
      <p:sp>
        <p:nvSpPr>
          <p:cNvPr id="196" name="输入：样本集D，抽样次数n，特征权重阈值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26719" indent="-426719" defTabSz="560830">
              <a:spcBef>
                <a:spcPts val="1600"/>
              </a:spcBef>
              <a:defRPr sz="2300"/>
            </a:pPr>
            <a:r>
              <a:t>输入：样本集D，抽样次数n，特征权重阈值</a:t>
            </a:r>
          </a:p>
          <a:p>
            <a:pPr marL="426719" indent="-426719" defTabSz="560830">
              <a:spcBef>
                <a:spcPts val="400"/>
              </a:spcBef>
              <a:defRPr sz="2300"/>
            </a:pPr>
            <a:r>
              <a:t>输出：选择后的特征集</a:t>
            </a:r>
          </a:p>
          <a:p>
            <a:pPr marL="426719" indent="-426719" defTabSz="560830">
              <a:spcBef>
                <a:spcPts val="400"/>
              </a:spcBef>
              <a:defRPr sz="2300"/>
            </a:pPr>
            <a:r>
              <a:t>权重W=(0,0,…,0)</a:t>
            </a:r>
          </a:p>
          <a:p>
            <a:pPr marL="426719" indent="-426719" defTabSz="560830">
              <a:spcBef>
                <a:spcPts val="400"/>
              </a:spcBef>
              <a:defRPr sz="2300"/>
            </a:pPr>
            <a:r>
              <a:t>for  m = 1 to n</a:t>
            </a:r>
          </a:p>
          <a:p>
            <a:pPr marL="426719" indent="-426719" defTabSz="560830">
              <a:spcBef>
                <a:spcPts val="400"/>
              </a:spcBef>
              <a:defRPr sz="2300"/>
            </a:pPr>
            <a:r>
              <a:t>       从D中随机选择一个样本X=(x1,x2,…,xp)</a:t>
            </a:r>
          </a:p>
          <a:p>
            <a:pPr marL="426719" indent="-426719" defTabSz="560830">
              <a:spcBef>
                <a:spcPts val="400"/>
              </a:spcBef>
              <a:defRPr sz="2300"/>
            </a:pPr>
            <a:r>
              <a:t>       从X的同类中找到其最近邻          ，从不同类中各找到其最近邻 </a:t>
            </a:r>
          </a:p>
          <a:p>
            <a:pPr marL="426719" indent="-426719" defTabSz="560830">
              <a:spcBef>
                <a:spcPts val="400"/>
              </a:spcBef>
              <a:defRPr sz="2300"/>
            </a:pPr>
            <a:r>
              <a:t>       for  j = 1 to p</a:t>
            </a:r>
          </a:p>
          <a:p>
            <a:pPr marL="426719" indent="-426719" defTabSz="560830">
              <a:spcBef>
                <a:spcPts val="400"/>
              </a:spcBef>
              <a:defRPr sz="2300"/>
            </a:pPr>
          </a:p>
          <a:p>
            <a:pPr marL="426719" indent="-426719" defTabSz="560830">
              <a:spcBef>
                <a:spcPts val="400"/>
              </a:spcBef>
              <a:defRPr sz="2300"/>
            </a:pPr>
          </a:p>
          <a:p>
            <a:pPr marL="426719" indent="-426719" defTabSz="560830">
              <a:spcBef>
                <a:spcPts val="400"/>
              </a:spcBef>
              <a:defRPr sz="2300"/>
            </a:pPr>
            <a:r>
              <a:t>relevance=1/n*W</a:t>
            </a:r>
          </a:p>
          <a:p>
            <a:pPr marL="426719" indent="-426719" defTabSz="560830">
              <a:spcBef>
                <a:spcPts val="400"/>
              </a:spcBef>
              <a:defRPr sz="2300"/>
            </a:pPr>
            <a:r>
              <a:t>for   i = 1 to  p</a:t>
            </a:r>
          </a:p>
          <a:p>
            <a:pPr marL="426719" indent="-426719" defTabSz="560830">
              <a:spcBef>
                <a:spcPts val="400"/>
              </a:spcBef>
              <a:defRPr sz="2300"/>
            </a:pPr>
            <a:r>
              <a:t>       If                    &gt;=       </a:t>
            </a:r>
          </a:p>
          <a:p>
            <a:pPr marL="426719" indent="-426719" defTabSz="560830">
              <a:spcBef>
                <a:spcPts val="400"/>
              </a:spcBef>
              <a:defRPr sz="2300"/>
            </a:pPr>
            <a:r>
              <a:t>             Then                     是一个相关特征</a:t>
            </a:r>
          </a:p>
          <a:p>
            <a:pPr marL="426719" indent="-426719" defTabSz="560830">
              <a:spcBef>
                <a:spcPts val="400"/>
              </a:spcBef>
              <a:defRPr sz="2300"/>
            </a:pPr>
            <a:r>
              <a:t>             Else                      不是相关特征</a:t>
            </a:r>
          </a:p>
        </p:txBody>
      </p:sp>
      <p:pic>
        <p:nvPicPr>
          <p:cNvPr id="197" name="91543296808_.pic.jpg" descr="91543296808_.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46373" y="2707389"/>
            <a:ext cx="266702" cy="342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141543307820_.pic.jpg" descr="141543307820_.pic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74819" y="5037620"/>
            <a:ext cx="546102" cy="368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151543307868_.pic.jpg" descr="151543307868_.pic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26552" y="5037620"/>
            <a:ext cx="622302" cy="368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161543308582_.pic.jpg" descr="161543308582_.pic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98529" y="5804529"/>
            <a:ext cx="4942690" cy="7979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111543297473_.pic.jpg" descr="111543297473_.pic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313672" y="7968825"/>
            <a:ext cx="1320802" cy="368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111543297473_.pic.jpg" descr="111543297473_.pic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313672" y="8427443"/>
            <a:ext cx="1320802" cy="368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111543297473_.pic.jpg" descr="111543297473_.pic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81338" y="7522906"/>
            <a:ext cx="1320802" cy="368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91543296808_.pic.jpg" descr="91543296808_.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7639" y="7535606"/>
            <a:ext cx="266701" cy="3429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7" grpId="2"/>
      <p:bldP build="whole" bldLvl="1" animBg="1" rev="0" advAuto="0" spid="200" grpId="5"/>
      <p:bldP build="whole" bldLvl="1" animBg="1" rev="0" advAuto="0" spid="198" grpId="3"/>
      <p:bldP build="whole" bldLvl="1" animBg="1" rev="0" advAuto="0" spid="204" grpId="7"/>
      <p:bldP build="p" bldLvl="5" animBg="1" rev="0" advAuto="0" spid="196" grpId="1"/>
      <p:bldP build="whole" bldLvl="1" animBg="1" rev="0" advAuto="0" spid="201" grpId="8"/>
      <p:bldP build="whole" bldLvl="1" animBg="1" rev="0" advAuto="0" spid="203" grpId="6"/>
      <p:bldP build="whole" bldLvl="1" animBg="1" rev="0" advAuto="0" spid="202" grpId="9"/>
      <p:bldP build="whole" bldLvl="1" animBg="1" rev="0" advAuto="0" spid="199" grpId="4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lief-F算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Relief-F算法</a:t>
            </a:r>
          </a:p>
        </p:txBody>
      </p:sp>
      <p:sp>
        <p:nvSpPr>
          <p:cNvPr id="207" name="优点：克服了Relief算法只能处理二分类问题的缺点，能够处理多分类问题，运行效率高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优点：克服了Relief算法只能处理二分类问题的缺点，能够处理多分类问题，运行效率高。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特征选择的目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特征选择的目的</a:t>
            </a:r>
          </a:p>
        </p:txBody>
      </p:sp>
      <p:sp>
        <p:nvSpPr>
          <p:cNvPr id="126" name="1、降维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1、降维</a:t>
            </a:r>
          </a:p>
          <a:p>
            <a:pPr/>
            <a:r>
              <a:t>2、降低学习任务的难度</a:t>
            </a:r>
          </a:p>
          <a:p>
            <a:pPr/>
            <a:r>
              <a:t>3、提升模型的效率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特征选择的定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特征选择的定义</a:t>
            </a:r>
          </a:p>
        </p:txBody>
      </p:sp>
      <p:sp>
        <p:nvSpPr>
          <p:cNvPr id="129" name="从N个特征中选择其中M个特征(M&lt;N)，并且使这M个特征尽可能的包含所有重要的信息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从N个特征中选择其中M个特征(M&lt;N)，并且使这M个特征尽可能的包含所有重要的信息。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暴力枚举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暴力枚举</a:t>
            </a:r>
          </a:p>
        </p:txBody>
      </p:sp>
      <p:sp>
        <p:nvSpPr>
          <p:cNvPr id="132" name="在没有任何领域知识作为先验假设时，最简单的方法就是通过遍历特征的全部子集，从中选择最优的子集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在没有任何领域知识作为先验假设时，最简单的方法就是通过遍历特征的全部子集，从中选择最优的子集。</a:t>
            </a:r>
          </a:p>
          <a:p>
            <a:pPr/>
            <a:r>
              <a:t>优点：肯定可以找到最优的特征组合。</a:t>
            </a:r>
          </a:p>
          <a:p>
            <a:pPr/>
            <a:r>
              <a:t>缺点：容易遭遇组合爆炸，特征稍多时就无法进行。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子集搜索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子集搜索</a:t>
            </a:r>
          </a:p>
        </p:txBody>
      </p:sp>
      <p:sp>
        <p:nvSpPr>
          <p:cNvPr id="135" name="定义：通过产生一个“候选子集”并对其进行评价，基于评价结果产生下一个“候选子集”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定义：通过产生一个“候选子集”并对其进行评价，基于评价结果产生下一个“候选子集”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子集搜索过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子集搜索过程</a:t>
            </a:r>
          </a:p>
        </p:txBody>
      </p:sp>
      <p:sp>
        <p:nvSpPr>
          <p:cNvPr id="138" name="1、子集搜索(基于贪心策略，寻找结果可能不是全局最优):…"/>
          <p:cNvSpPr txBox="1"/>
          <p:nvPr>
            <p:ph type="body" idx="1"/>
          </p:nvPr>
        </p:nvSpPr>
        <p:spPr>
          <a:xfrm>
            <a:off x="952500" y="25781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1、子集搜索(基于贪心策略，寻找结果可能不是全局最优):</a:t>
            </a:r>
          </a:p>
          <a:p>
            <a:pPr/>
            <a:r>
              <a:t>A)、前向搜索：将每个特征看作一个候选子集，逐渐增加相关特征。</a:t>
            </a:r>
          </a:p>
          <a:p>
            <a:pPr/>
            <a:r>
              <a:t>B)、后向搜索：从完整的特征集合开始，逐渐减少无关特征。</a:t>
            </a:r>
          </a:p>
          <a:p>
            <a:pPr/>
            <a:r>
              <a:t>C)、双向搜索：结合前向和后向策略，每轮增加相关特征，同时减少无关特征。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子集搜索过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子集搜索过程</a:t>
            </a:r>
          </a:p>
        </p:txBody>
      </p:sp>
      <p:sp>
        <p:nvSpPr>
          <p:cNvPr id="141" name="2、子集评价：常用信息增益评价子集，类似于决策树，计算“候选子集”的信息增益。例如：给定数据集D，假定样本属性均为离散型，“候选子集”A将D分成了V个子集，可以计算出A的信息增益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2、子集评价：常用信息增益评价子集，类似于决策树，计算“候选子集”的信息增益。例如：给定数据集D，假定样本属性均为离散型，“候选子集”A将D分成了V个子集，可以计算出A的信息增益</a:t>
            </a:r>
          </a:p>
        </p:txBody>
      </p:sp>
      <p:pic>
        <p:nvPicPr>
          <p:cNvPr id="142" name="11543132431_.pic.jpg" descr="11543132431_.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6709" y="5052998"/>
            <a:ext cx="6191382" cy="13621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2"/>
      <p:bldP build="p" bldLvl="5" animBg="1" rev="0" advAuto="0" spid="14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子集搜索过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子集搜索过程</a:t>
            </a:r>
          </a:p>
        </p:txBody>
      </p:sp>
      <p:sp>
        <p:nvSpPr>
          <p:cNvPr id="145" name="3、停止条件：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3、停止条件：</a:t>
            </a:r>
          </a:p>
          <a:p>
            <a:pPr/>
            <a:r>
              <a:t>A)、达到预定义的最大迭代次数。</a:t>
            </a:r>
          </a:p>
          <a:p>
            <a:pPr/>
            <a:r>
              <a:t>B)、达到预定义的最大特征数。</a:t>
            </a:r>
          </a:p>
          <a:p>
            <a:pPr/>
            <a:r>
              <a:t>C)、增加(删除)任何特征不会产生更好的特征子集。</a:t>
            </a:r>
          </a:p>
          <a:p>
            <a:pPr/>
            <a:r>
              <a:t>D)、根据评价函数，产生最优特征子集。</a:t>
            </a:r>
          </a:p>
          <a:p>
            <a:pPr/>
            <a:r>
              <a:t>4、验证特征子集是否有效。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5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