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3775-C61A-B944-8A33-C8BAC6F1E947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55C30-7359-7E4A-8E8C-7018E64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note that the reason we accounted for vehicle age was that a pure price</a:t>
            </a:r>
            <a:r>
              <a:rPr lang="en-US" baseline="0" dirty="0" smtClean="0"/>
              <a:t> shouldn’t predict a bad car. </a:t>
            </a:r>
          </a:p>
          <a:p>
            <a:r>
              <a:rPr lang="en-US" baseline="0" dirty="0" smtClean="0"/>
              <a:t>Adjusted odometer is better than the </a:t>
            </a:r>
            <a:r>
              <a:rPr lang="en-US" baseline="0" smtClean="0"/>
              <a:t>pure odometer </a:t>
            </a:r>
            <a:r>
              <a:rPr lang="en-US" baseline="0" dirty="0" smtClean="0"/>
              <a:t>because it better represents strain on the vehicle over the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C30-7359-7E4A-8E8C-7018E64919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117B075-E0AF-7647-A715-AA14BBA8CBB7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A654A2-F5DA-3344-9F7F-F2BAA217EF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6419"/>
            <a:ext cx="7772400" cy="1780108"/>
          </a:xfrm>
        </p:spPr>
        <p:txBody>
          <a:bodyPr>
            <a:noAutofit/>
          </a:bodyPr>
          <a:lstStyle/>
          <a:p>
            <a:r>
              <a:rPr lang="en-US" sz="6000" dirty="0" smtClean="0"/>
              <a:t>Don’t Buy a Lemon!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2557"/>
            <a:ext cx="6400800" cy="1473200"/>
          </a:xfrm>
        </p:spPr>
        <p:txBody>
          <a:bodyPr/>
          <a:lstStyle/>
          <a:p>
            <a:r>
              <a:rPr lang="en-US" dirty="0" smtClean="0"/>
              <a:t>By Richard Fox &amp; </a:t>
            </a:r>
            <a:r>
              <a:rPr lang="en-US" dirty="0" err="1" smtClean="0"/>
              <a:t>Anisha</a:t>
            </a:r>
            <a:r>
              <a:rPr lang="en-US" dirty="0" smtClean="0"/>
              <a:t> </a:t>
            </a:r>
            <a:r>
              <a:rPr lang="en-US" dirty="0" err="1" smtClean="0"/>
              <a:t>Kunnel</a:t>
            </a:r>
            <a:endParaRPr lang="en-US" dirty="0"/>
          </a:p>
        </p:txBody>
      </p:sp>
      <p:pic>
        <p:nvPicPr>
          <p:cNvPr id="8" name="Picture 7" descr="vehicle-360-photo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22" y="2125133"/>
            <a:ext cx="4495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2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R, specifically </a:t>
            </a:r>
            <a:r>
              <a:rPr lang="en-US" i="1" dirty="0" err="1" smtClean="0"/>
              <a:t>glm</a:t>
            </a:r>
            <a:r>
              <a:rPr lang="en-US" i="1" dirty="0" smtClean="0"/>
              <a:t> </a:t>
            </a:r>
            <a:r>
              <a:rPr lang="en-US" dirty="0" smtClean="0"/>
              <a:t>Package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Used all 7 attribute at first and then tested with different feature sets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Tested different linking functions (</a:t>
            </a:r>
            <a:r>
              <a:rPr lang="en-US" dirty="0" err="1" smtClean="0"/>
              <a:t>Probit</a:t>
            </a:r>
            <a:r>
              <a:rPr lang="en-US" dirty="0" smtClean="0"/>
              <a:t> v. </a:t>
            </a:r>
            <a:r>
              <a:rPr lang="en-US" dirty="0" err="1" smtClean="0"/>
              <a:t>Logit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 – Logistic Reg.</a:t>
            </a:r>
            <a:endParaRPr lang="en-US" dirty="0"/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  <p:pic>
        <p:nvPicPr>
          <p:cNvPr id="6" name="Picture 5" descr="Screen Shot 2013-05-08 at 5.51.31 PM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198652"/>
            <a:ext cx="8847666" cy="66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0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</a:t>
            </a:r>
            <a:r>
              <a:rPr lang="en-US" i="1" dirty="0" smtClean="0"/>
              <a:t>e1071</a:t>
            </a:r>
            <a:r>
              <a:rPr lang="en-US" dirty="0" smtClean="0"/>
              <a:t> Package in R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Gini</a:t>
            </a:r>
            <a:r>
              <a:rPr lang="en-US" dirty="0" smtClean="0"/>
              <a:t> Score was 0.21774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Higher than logistic regression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Tested </a:t>
            </a:r>
            <a:r>
              <a:rPr lang="en-US" dirty="0" err="1" smtClean="0"/>
              <a:t>laplace</a:t>
            </a:r>
            <a:r>
              <a:rPr lang="en-US" dirty="0" smtClean="0"/>
              <a:t> correction but had no effect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 –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endParaRPr lang="en-US" dirty="0"/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1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 Free Lunch Theorem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Corrects biases that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and Logistic make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Bayes’s</a:t>
            </a:r>
            <a:r>
              <a:rPr lang="en-US" dirty="0" smtClean="0"/>
              <a:t> probability estimates are skewed towards [0,1]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Logistic Regression cannot handle null values, but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By averaging estimates we achieved higher </a:t>
            </a:r>
            <a:r>
              <a:rPr lang="en-US" dirty="0" err="1" smtClean="0"/>
              <a:t>Gini</a:t>
            </a:r>
            <a:r>
              <a:rPr lang="en-US" dirty="0" smtClean="0"/>
              <a:t> Score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Creation – Ensemble Model</a:t>
            </a:r>
            <a:endParaRPr lang="en-US" dirty="0"/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2572" r="770" b="1369"/>
          <a:stretch/>
        </p:blipFill>
        <p:spPr bwMode="auto">
          <a:xfrm>
            <a:off x="155222" y="155222"/>
            <a:ext cx="8839836" cy="64949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67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Cannot use accuracy, precision, true positive, etc. since they use a cutoff point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Instead used </a:t>
            </a:r>
            <a:r>
              <a:rPr lang="en-US" dirty="0" err="1" smtClean="0"/>
              <a:t>Gini</a:t>
            </a:r>
            <a:r>
              <a:rPr lang="en-US" dirty="0" smtClean="0"/>
              <a:t> score: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Gini</a:t>
            </a:r>
            <a:r>
              <a:rPr lang="en-US" dirty="0" smtClean="0"/>
              <a:t> = (2 * AUC ) - 1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Pre Deployment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4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Domain validation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Test base rate pre and post deployment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Post-Deployment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2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Real Time estimates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Needs to Mobile so we used </a:t>
            </a:r>
            <a:r>
              <a:rPr lang="en-US" dirty="0" err="1" smtClean="0"/>
              <a:t>iPad</a:t>
            </a:r>
            <a:r>
              <a:rPr lang="en-US" dirty="0" smtClean="0"/>
              <a:t> as example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Needs to only be an aid to buyers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5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5-05 at 10.4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31" y="0"/>
            <a:ext cx="5285261" cy="6858000"/>
          </a:xfrm>
          <a:prstGeom prst="rect">
            <a:avLst/>
          </a:prstGeom>
        </p:spPr>
      </p:pic>
      <p:pic>
        <p:nvPicPr>
          <p:cNvPr id="4" name="Picture 3" descr="Screen Shot 2013-05-05 at 10.3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42" y="0"/>
            <a:ext cx="5228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7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7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Online Used Car Dealer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Founded in 2012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Entire car buying process is online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Purchase all vehicles at used-car auctions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12.8% of purchased cars are defective</a:t>
            </a:r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Carvana</a:t>
            </a:r>
            <a:r>
              <a:rPr lang="en-US" dirty="0"/>
              <a:t>?</a:t>
            </a:r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2-3 minutes to inspect a car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Cannot test drive it or turn it 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Receive basic information about car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Receive market prices (auction and retail)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used-car Auction work?</a:t>
            </a:r>
            <a:endParaRPr lang="en-US" dirty="0"/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6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Produce a model that outputs probability that a car will be defective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Not looking to automate the process, but aid buyers at auctions 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Objective</a:t>
            </a:r>
            <a:endParaRPr lang="en-US" dirty="0"/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Received data from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About 73,000 instances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32 attributes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4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Python script to transform attributes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Information Gain ranker method to evaluate relevant attributes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lot were useless and many of them showed signs of over fitting (</a:t>
            </a:r>
            <a:r>
              <a:rPr lang="en-US" dirty="0" err="1" smtClean="0"/>
              <a:t>ie</a:t>
            </a:r>
            <a:r>
              <a:rPr lang="en-US" dirty="0" smtClean="0"/>
              <a:t>. Model name or trim)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Preparation – Feature Selection</a:t>
            </a:r>
            <a:endParaRPr lang="en-US" dirty="0"/>
          </a:p>
        </p:txBody>
      </p:sp>
      <p:pic>
        <p:nvPicPr>
          <p:cNvPr id="5" name="Picture 4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5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Created 5 different features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Adjusted Odometer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Take into account 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Difference in market prices from purchase to current time, adjusted by age of vehicle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 Information Gain ranker to confirm the value of these attributes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Preparation – Feature Creation</a:t>
            </a:r>
            <a:endParaRPr lang="en-US" dirty="0"/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Out of 32 original, only used 8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Adjusted Odometer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Age of Vehicle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Wheel Type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4 Price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 – Feature Creation</a:t>
            </a:r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5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outputting probability what model should you use? </a:t>
            </a:r>
          </a:p>
          <a:p>
            <a:pPr lvl="2"/>
            <a:r>
              <a:rPr lang="en-US" dirty="0" smtClean="0"/>
              <a:t>Logistic Regression</a:t>
            </a:r>
          </a:p>
          <a:p>
            <a:pPr lvl="2"/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  <a:p>
            <a:pPr lvl="2"/>
            <a:r>
              <a:rPr lang="en-US" dirty="0" smtClean="0"/>
              <a:t>Decision Tree</a:t>
            </a:r>
          </a:p>
          <a:p>
            <a:pPr lvl="2"/>
            <a:r>
              <a:rPr lang="en-US" dirty="0" smtClean="0"/>
              <a:t>SVM</a:t>
            </a:r>
          </a:p>
          <a:p>
            <a:r>
              <a:rPr lang="en-US" dirty="0" smtClean="0"/>
              <a:t>Each have pros and cons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</a:t>
            </a:r>
            <a:endParaRPr lang="en-US" dirty="0"/>
          </a:p>
        </p:txBody>
      </p:sp>
      <p:pic>
        <p:nvPicPr>
          <p:cNvPr id="4" name="Picture 3" descr="carvana-logo-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88" y="5881335"/>
            <a:ext cx="2731911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1353</TotalTime>
  <Words>459</Words>
  <Application>Microsoft Macintosh PowerPoint</Application>
  <PresentationFormat>On-screen Show (4:3)</PresentationFormat>
  <Paragraphs>77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Don’t Buy a Lemon! </vt:lpstr>
      <vt:lpstr>What is Carvana?</vt:lpstr>
      <vt:lpstr>How does a used-car Auction work?</vt:lpstr>
      <vt:lpstr>Data Mining Objective</vt:lpstr>
      <vt:lpstr>Data Understanding</vt:lpstr>
      <vt:lpstr>Data Preparation – Feature Selection</vt:lpstr>
      <vt:lpstr>Data Preparation – Feature Creation</vt:lpstr>
      <vt:lpstr>Data Preparation – Feature Creation</vt:lpstr>
      <vt:lpstr>Model Creation</vt:lpstr>
      <vt:lpstr>Model Creation – Logistic Reg.</vt:lpstr>
      <vt:lpstr>Model Creation – Naïve Bayes</vt:lpstr>
      <vt:lpstr>Model Creation – Ensemble Model</vt:lpstr>
      <vt:lpstr>Evaluation – Pre Deployment </vt:lpstr>
      <vt:lpstr>Evaluation – Post-Deployment </vt:lpstr>
      <vt:lpstr>Deployment</vt:lpstr>
      <vt:lpstr>PowerPoint Presentation</vt:lpstr>
      <vt:lpstr>Risks</vt:lpstr>
      <vt:lpstr>Questions? </vt:lpstr>
    </vt:vector>
  </TitlesOfParts>
  <Company>Hewlet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Buy a Lemon! </dc:title>
  <dc:creator>Richard Fox</dc:creator>
  <cp:lastModifiedBy>Richard Fox</cp:lastModifiedBy>
  <cp:revision>49</cp:revision>
  <dcterms:created xsi:type="dcterms:W3CDTF">2013-05-08T21:10:07Z</dcterms:created>
  <dcterms:modified xsi:type="dcterms:W3CDTF">2013-05-09T19:43:41Z</dcterms:modified>
</cp:coreProperties>
</file>