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ld Standard TT"/>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ldStandardTT-italic.fntdata"/><Relationship Id="rId12" Type="http://schemas.openxmlformats.org/officeDocument/2006/relationships/slide" Target="slides/slide7.xml"/><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6b09a8442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6b09a844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6b09a844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6b09a844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f287d47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f287d47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f287d477b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f287d477b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6b09a8442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6b09a8442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6b09a8442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6b09a8442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6b09a8442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6b09a8442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f287d477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f287d477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f287d477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f287d477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6b09a844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6b09a844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f287d477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f287d477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f287d477b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f287d477b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royalcaribbeanblog.com/sites/default/files/blog-images/select-package-discount.jpg" TargetMode="External"/><Relationship Id="rId4" Type="http://schemas.openxmlformats.org/officeDocument/2006/relationships/hyperlink" Target="https://guidable.co/wp-content/uploads/2019/07/drinks-2578446_960_720.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2909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Student Alcohol Consumption</a:t>
            </a:r>
            <a:endParaRPr/>
          </a:p>
        </p:txBody>
      </p:sp>
      <p:sp>
        <p:nvSpPr>
          <p:cNvPr id="60" name="Google Shape;60;p13"/>
          <p:cNvSpPr txBox="1"/>
          <p:nvPr>
            <p:ph idx="1" type="subTitle"/>
          </p:nvPr>
        </p:nvSpPr>
        <p:spPr>
          <a:xfrm>
            <a:off x="512700" y="3725764"/>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11(Katherine Guo, Katherine Wei, Ziyu Lin,</a:t>
            </a:r>
            <a:endParaRPr/>
          </a:p>
          <a:p>
            <a:pPr indent="0" lvl="0" marL="0" rtl="0" algn="l">
              <a:spcBef>
                <a:spcPts val="0"/>
              </a:spcBef>
              <a:spcAft>
                <a:spcPts val="0"/>
              </a:spcAft>
              <a:buNone/>
            </a:pPr>
            <a:r>
              <a:rPr lang="en"/>
              <a:t>Bonnie Chen, Yingchen Yang)</a:t>
            </a:r>
            <a:endParaRPr/>
          </a:p>
        </p:txBody>
      </p:sp>
      <p:sp>
        <p:nvSpPr>
          <p:cNvPr id="61" name="Google Shape;61;p13"/>
          <p:cNvSpPr txBox="1"/>
          <p:nvPr/>
        </p:nvSpPr>
        <p:spPr>
          <a:xfrm>
            <a:off x="6897600" y="2871700"/>
            <a:ext cx="22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B7B7B7"/>
                </a:solidFill>
                <a:latin typeface="Old Standard TT"/>
                <a:ea typeface="Old Standard TT"/>
                <a:cs typeface="Old Standard TT"/>
                <a:sym typeface="Old Standard TT"/>
              </a:rPr>
              <a:t>（From Kaggle）</a:t>
            </a:r>
            <a:endParaRPr>
              <a:solidFill>
                <a:srgbClr val="B7B7B7"/>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72250" y="287350"/>
            <a:ext cx="6534600" cy="69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Yingchen Yang- 2 queries</a:t>
            </a:r>
            <a:endParaRPr sz="3600"/>
          </a:p>
        </p:txBody>
      </p:sp>
      <p:sp>
        <p:nvSpPr>
          <p:cNvPr id="133" name="Google Shape;133;p22"/>
          <p:cNvSpPr txBox="1"/>
          <p:nvPr/>
        </p:nvSpPr>
        <p:spPr>
          <a:xfrm>
            <a:off x="765775" y="1391175"/>
            <a:ext cx="661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34" name="Google Shape;134;p22"/>
          <p:cNvSpPr txBox="1"/>
          <p:nvPr/>
        </p:nvSpPr>
        <p:spPr>
          <a:xfrm>
            <a:off x="1723000" y="1633675"/>
            <a:ext cx="62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pic>
        <p:nvPicPr>
          <p:cNvPr id="135" name="Google Shape;135;p22"/>
          <p:cNvPicPr preferRelativeResize="0"/>
          <p:nvPr/>
        </p:nvPicPr>
        <p:blipFill>
          <a:blip r:embed="rId3">
            <a:alphaModFix/>
          </a:blip>
          <a:stretch>
            <a:fillRect/>
          </a:stretch>
        </p:blipFill>
        <p:spPr>
          <a:xfrm>
            <a:off x="4860125" y="2640475"/>
            <a:ext cx="3689276" cy="1981225"/>
          </a:xfrm>
          <a:prstGeom prst="rect">
            <a:avLst/>
          </a:prstGeom>
          <a:noFill/>
          <a:ln>
            <a:noFill/>
          </a:ln>
        </p:spPr>
      </p:pic>
      <p:pic>
        <p:nvPicPr>
          <p:cNvPr id="136" name="Google Shape;136;p22"/>
          <p:cNvPicPr preferRelativeResize="0"/>
          <p:nvPr/>
        </p:nvPicPr>
        <p:blipFill>
          <a:blip r:embed="rId4">
            <a:alphaModFix/>
          </a:blip>
          <a:stretch>
            <a:fillRect/>
          </a:stretch>
        </p:blipFill>
        <p:spPr>
          <a:xfrm>
            <a:off x="635600" y="2640475"/>
            <a:ext cx="3742150" cy="1981225"/>
          </a:xfrm>
          <a:prstGeom prst="rect">
            <a:avLst/>
          </a:prstGeom>
          <a:noFill/>
          <a:ln>
            <a:noFill/>
          </a:ln>
        </p:spPr>
      </p:pic>
      <p:sp>
        <p:nvSpPr>
          <p:cNvPr id="137" name="Google Shape;137;p22"/>
          <p:cNvSpPr txBox="1"/>
          <p:nvPr/>
        </p:nvSpPr>
        <p:spPr>
          <a:xfrm>
            <a:off x="804075" y="1429450"/>
            <a:ext cx="653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38" name="Google Shape;138;p22"/>
          <p:cNvSpPr txBox="1"/>
          <p:nvPr/>
        </p:nvSpPr>
        <p:spPr>
          <a:xfrm>
            <a:off x="635600" y="1266363"/>
            <a:ext cx="3351600" cy="1090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Char char="●"/>
            </a:pPr>
            <a:r>
              <a:rPr lang="en" sz="1300">
                <a:solidFill>
                  <a:schemeClr val="lt1"/>
                </a:solidFill>
              </a:rPr>
              <a:t>27. Dalc &amp; 28. Walc - 26. goout : </a:t>
            </a:r>
            <a:r>
              <a:rPr lang="en" sz="1300">
                <a:solidFill>
                  <a:schemeClr val="dk1"/>
                </a:solidFill>
                <a:highlight>
                  <a:schemeClr val="lt1"/>
                </a:highlight>
              </a:rPr>
              <a:t>will the frequency of going out with friends affect alcohol consumption</a:t>
            </a:r>
            <a:endParaRPr sz="1300">
              <a:solidFill>
                <a:schemeClr val="dk1"/>
              </a:solidFill>
              <a:highlight>
                <a:schemeClr val="lt1"/>
              </a:highligh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39" name="Google Shape;139;p22"/>
          <p:cNvSpPr txBox="1"/>
          <p:nvPr/>
        </p:nvSpPr>
        <p:spPr>
          <a:xfrm>
            <a:off x="4911550" y="1038775"/>
            <a:ext cx="3257100" cy="1285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100">
              <a:solidFill>
                <a:schemeClr val="dk1"/>
              </a:solidFill>
              <a:highlight>
                <a:schemeClr val="lt1"/>
              </a:highlight>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27. Dalc &amp; 28.Walc - 22. internet: </a:t>
            </a:r>
            <a:r>
              <a:rPr lang="en" sz="1300">
                <a:solidFill>
                  <a:schemeClr val="dk1"/>
                </a:solidFill>
                <a:highlight>
                  <a:schemeClr val="lt1"/>
                </a:highlight>
              </a:rPr>
              <a:t>will the use of internet affect the consumption of alcohol</a:t>
            </a:r>
            <a:endParaRPr sz="1300">
              <a:solidFill>
                <a:schemeClr val="dk1"/>
              </a:solidFill>
              <a:highlight>
                <a:schemeClr val="lt1"/>
              </a:highlight>
            </a:endParaRPr>
          </a:p>
          <a:p>
            <a:pPr indent="0" lvl="0" marL="457200" marR="0" rtl="0" algn="l">
              <a:lnSpc>
                <a:spcPct val="115000"/>
              </a:lnSpc>
              <a:spcBef>
                <a:spcPts val="0"/>
              </a:spcBef>
              <a:spcAft>
                <a:spcPts val="0"/>
              </a:spcAft>
              <a:buNone/>
            </a:pPr>
            <a:r>
              <a:t/>
            </a:r>
            <a:endParaRPr>
              <a:solidFill>
                <a:schemeClr val="dk1"/>
              </a:solidFill>
              <a:highlight>
                <a:schemeClr val="lt1"/>
              </a:highlight>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3">
            <a:alphaModFix/>
          </a:blip>
          <a:stretch>
            <a:fillRect/>
          </a:stretch>
        </p:blipFill>
        <p:spPr>
          <a:xfrm>
            <a:off x="0" y="2135675"/>
            <a:ext cx="5367224" cy="3007825"/>
          </a:xfrm>
          <a:prstGeom prst="rect">
            <a:avLst/>
          </a:prstGeom>
          <a:noFill/>
          <a:ln>
            <a:noFill/>
          </a:ln>
        </p:spPr>
      </p:pic>
      <p:sp>
        <p:nvSpPr>
          <p:cNvPr id="145" name="Google Shape;145;p23"/>
          <p:cNvSpPr txBox="1"/>
          <p:nvPr/>
        </p:nvSpPr>
        <p:spPr>
          <a:xfrm>
            <a:off x="234800" y="178900"/>
            <a:ext cx="37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46" name="Google Shape;146;p23"/>
          <p:cNvSpPr txBox="1"/>
          <p:nvPr/>
        </p:nvSpPr>
        <p:spPr>
          <a:xfrm>
            <a:off x="5512500" y="3439498"/>
            <a:ext cx="35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cxnSp>
        <p:nvCxnSpPr>
          <p:cNvPr id="147" name="Google Shape;147;p23"/>
          <p:cNvCxnSpPr/>
          <p:nvPr/>
        </p:nvCxnSpPr>
        <p:spPr>
          <a:xfrm rot="10800000">
            <a:off x="2098712" y="1833875"/>
            <a:ext cx="9000" cy="301800"/>
          </a:xfrm>
          <a:prstGeom prst="straightConnector1">
            <a:avLst/>
          </a:prstGeom>
          <a:noFill/>
          <a:ln cap="flat" cmpd="sng" w="28575">
            <a:solidFill>
              <a:schemeClr val="lt2"/>
            </a:solidFill>
            <a:prstDash val="solid"/>
            <a:round/>
            <a:headEnd len="med" w="med" type="none"/>
            <a:tailEnd len="med" w="med" type="triangle"/>
          </a:ln>
        </p:spPr>
      </p:cxnSp>
      <p:cxnSp>
        <p:nvCxnSpPr>
          <p:cNvPr id="148" name="Google Shape;148;p23"/>
          <p:cNvCxnSpPr/>
          <p:nvPr/>
        </p:nvCxnSpPr>
        <p:spPr>
          <a:xfrm>
            <a:off x="7156175" y="2745750"/>
            <a:ext cx="11100" cy="280800"/>
          </a:xfrm>
          <a:prstGeom prst="straightConnector1">
            <a:avLst/>
          </a:prstGeom>
          <a:noFill/>
          <a:ln cap="flat" cmpd="sng" w="28575">
            <a:solidFill>
              <a:schemeClr val="lt2"/>
            </a:solidFill>
            <a:prstDash val="solid"/>
            <a:round/>
            <a:headEnd len="med" w="med" type="none"/>
            <a:tailEnd len="med" w="med" type="triangle"/>
          </a:ln>
        </p:spPr>
      </p:cxnSp>
      <p:sp>
        <p:nvSpPr>
          <p:cNvPr id="149" name="Google Shape;149;p23"/>
          <p:cNvSpPr txBox="1"/>
          <p:nvPr/>
        </p:nvSpPr>
        <p:spPr>
          <a:xfrm>
            <a:off x="464000" y="356375"/>
            <a:ext cx="3276300" cy="1477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By </a:t>
            </a:r>
            <a:r>
              <a:rPr lang="en">
                <a:solidFill>
                  <a:schemeClr val="lt1"/>
                </a:solidFill>
                <a:latin typeface="Old Standard TT"/>
                <a:ea typeface="Old Standard TT"/>
                <a:cs typeface="Old Standard TT"/>
                <a:sym typeface="Old Standard TT"/>
              </a:rPr>
              <a:t>selecting the query of Dalc (daily alcohol consumption), Walc (weekly alcohol consumption) and Internet. We can get the visualization for the sum of each and the count of different choice of internet use.</a:t>
            </a:r>
            <a:endParaRPr>
              <a:solidFill>
                <a:schemeClr val="lt1"/>
              </a:solidFill>
              <a:latin typeface="Old Standard TT"/>
              <a:ea typeface="Old Standard TT"/>
              <a:cs typeface="Old Standard TT"/>
              <a:sym typeface="Old Standard TT"/>
            </a:endParaRPr>
          </a:p>
        </p:txBody>
      </p:sp>
      <p:sp>
        <p:nvSpPr>
          <p:cNvPr id="150" name="Google Shape;150;p23"/>
          <p:cNvSpPr txBox="1"/>
          <p:nvPr/>
        </p:nvSpPr>
        <p:spPr>
          <a:xfrm>
            <a:off x="5646600" y="3026550"/>
            <a:ext cx="3276300" cy="1908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Then, we can get the average Walc and Dalc based on the choice of internet use.</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[Sum of Dalc (or Walc) / Count of Internet (yes or no) = Average Dalc (or Walc) by internet]</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Comparing the average, we can find that Internet use has a slight negative impact on </a:t>
            </a:r>
            <a:r>
              <a:rPr lang="en">
                <a:solidFill>
                  <a:schemeClr val="lt1"/>
                </a:solidFill>
                <a:latin typeface="Old Standard TT"/>
                <a:ea typeface="Old Standard TT"/>
                <a:cs typeface="Old Standard TT"/>
                <a:sym typeface="Old Standard TT"/>
              </a:rPr>
              <a:t>student</a:t>
            </a:r>
            <a:r>
              <a:rPr lang="en">
                <a:solidFill>
                  <a:schemeClr val="lt1"/>
                </a:solidFill>
                <a:latin typeface="Old Standard TT"/>
                <a:ea typeface="Old Standard TT"/>
                <a:cs typeface="Old Standard TT"/>
                <a:sym typeface="Old Standard TT"/>
              </a:rPr>
              <a:t> alcohol consumption.</a:t>
            </a:r>
            <a:endParaRPr>
              <a:solidFill>
                <a:schemeClr val="lt1"/>
              </a:solidFill>
              <a:latin typeface="Old Standard TT"/>
              <a:ea typeface="Old Standard TT"/>
              <a:cs typeface="Old Standard TT"/>
              <a:sym typeface="Old Standard TT"/>
            </a:endParaRPr>
          </a:p>
        </p:txBody>
      </p:sp>
      <p:pic>
        <p:nvPicPr>
          <p:cNvPr id="151" name="Google Shape;151;p23"/>
          <p:cNvPicPr preferRelativeResize="0"/>
          <p:nvPr/>
        </p:nvPicPr>
        <p:blipFill>
          <a:blip r:embed="rId4">
            <a:alphaModFix/>
          </a:blip>
          <a:stretch>
            <a:fillRect/>
          </a:stretch>
        </p:blipFill>
        <p:spPr>
          <a:xfrm>
            <a:off x="4190625" y="0"/>
            <a:ext cx="4953374" cy="27457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481650" y="201075"/>
            <a:ext cx="4423800" cy="67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Ziyu Lin - 2 queries</a:t>
            </a:r>
            <a:r>
              <a:rPr lang="en"/>
              <a:t> </a:t>
            </a:r>
            <a:endParaRPr sz="3200"/>
          </a:p>
        </p:txBody>
      </p:sp>
      <p:sp>
        <p:nvSpPr>
          <p:cNvPr id="157" name="Google Shape;157;p24"/>
          <p:cNvSpPr txBox="1"/>
          <p:nvPr/>
        </p:nvSpPr>
        <p:spPr>
          <a:xfrm>
            <a:off x="610600" y="941775"/>
            <a:ext cx="79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58" name="Google Shape;158;p24"/>
          <p:cNvSpPr txBox="1"/>
          <p:nvPr/>
        </p:nvSpPr>
        <p:spPr>
          <a:xfrm>
            <a:off x="569200" y="807225"/>
            <a:ext cx="8124000" cy="4125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Old Standard TT"/>
              <a:buAutoNum type="arabicPeriod"/>
            </a:pPr>
            <a:r>
              <a:rPr lang="en" sz="1600">
                <a:solidFill>
                  <a:schemeClr val="lt1"/>
                </a:solidFill>
                <a:latin typeface="Old Standard TT"/>
                <a:ea typeface="Old Standard TT"/>
                <a:cs typeface="Old Standard TT"/>
                <a:sym typeface="Old Standard TT"/>
              </a:rPr>
              <a:t>Since the database analyzes the amount of alcohol used by students at two schools, the reasons for students for choose this school may also be a reason for their alcohol use.To create this query, I select school, sex, reason and also use group by function to count </a:t>
            </a:r>
            <a:r>
              <a:rPr lang="en" sz="1600">
                <a:solidFill>
                  <a:schemeClr val="lt1"/>
                </a:solidFill>
                <a:latin typeface="Old Standard TT"/>
                <a:ea typeface="Old Standard TT"/>
                <a:cs typeface="Old Standard TT"/>
                <a:sym typeface="Old Standard TT"/>
              </a:rPr>
              <a:t>different groups</a:t>
            </a:r>
            <a:r>
              <a:rPr lang="en" sz="1600">
                <a:solidFill>
                  <a:schemeClr val="lt1"/>
                </a:solidFill>
                <a:latin typeface="Old Standard TT"/>
                <a:ea typeface="Old Standard TT"/>
                <a:cs typeface="Old Standard TT"/>
                <a:sym typeface="Old Standard TT"/>
              </a:rPr>
              <a:t>. </a:t>
            </a:r>
            <a:endParaRPr sz="16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sz="1600">
              <a:solidFill>
                <a:schemeClr val="lt1"/>
              </a:solidFill>
              <a:latin typeface="Old Standard TT"/>
              <a:ea typeface="Old Standard TT"/>
              <a:cs typeface="Old Standard TT"/>
              <a:sym typeface="Old Standard TT"/>
            </a:endParaRPr>
          </a:p>
          <a:p>
            <a:pPr indent="-330200" lvl="0" marL="457200" rtl="0" algn="l">
              <a:spcBef>
                <a:spcPts val="0"/>
              </a:spcBef>
              <a:spcAft>
                <a:spcPts val="0"/>
              </a:spcAft>
              <a:buClr>
                <a:schemeClr val="lt1"/>
              </a:buClr>
              <a:buSzPts val="1600"/>
              <a:buFont typeface="Old Standard TT"/>
              <a:buAutoNum type="arabicPeriod"/>
            </a:pPr>
            <a:r>
              <a:rPr lang="en" sz="1600">
                <a:solidFill>
                  <a:schemeClr val="lt1"/>
                </a:solidFill>
                <a:latin typeface="Old Standard TT"/>
                <a:ea typeface="Old Standard TT"/>
                <a:cs typeface="Old Standard TT"/>
                <a:sym typeface="Old Standard TT"/>
              </a:rPr>
              <a:t>Family factors are often an important component in shaping students' character. The amount of alcohol abuse among students will be explored by looking at variables such as the general geographic location of the family, the size of the family, whether the parents live together, and the quality of the family relationship to find out if there is a correlation.</a:t>
            </a:r>
            <a:endParaRPr sz="160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60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rPr lang="en" sz="1600">
                <a:solidFill>
                  <a:schemeClr val="lt1"/>
                </a:solidFill>
                <a:latin typeface="Old Standard TT"/>
                <a:ea typeface="Old Standard TT"/>
                <a:cs typeface="Old Standard TT"/>
                <a:sym typeface="Old Standard TT"/>
              </a:rPr>
              <a:t>I pick school, sex, and age (these three will be the location of the basic information about the student) And also select of address, famsize, pstatus, and famrel will be used to study the effect of these factors on alcohol abuse in the future. While Dalc and Walc were counted by the amount of alcohol abuse among students on weekdays and days off.</a:t>
            </a:r>
            <a:endParaRPr sz="1600">
              <a:solidFill>
                <a:schemeClr val="lt1"/>
              </a:solidFill>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5"/>
          <p:cNvPicPr preferRelativeResize="0"/>
          <p:nvPr/>
        </p:nvPicPr>
        <p:blipFill>
          <a:blip r:embed="rId3">
            <a:alphaModFix/>
          </a:blip>
          <a:stretch>
            <a:fillRect/>
          </a:stretch>
        </p:blipFill>
        <p:spPr>
          <a:xfrm>
            <a:off x="152400" y="134075"/>
            <a:ext cx="5875749" cy="4271475"/>
          </a:xfrm>
          <a:prstGeom prst="rect">
            <a:avLst/>
          </a:prstGeom>
          <a:noFill/>
          <a:ln>
            <a:noFill/>
          </a:ln>
        </p:spPr>
      </p:pic>
      <p:pic>
        <p:nvPicPr>
          <p:cNvPr id="164" name="Google Shape;164;p25"/>
          <p:cNvPicPr preferRelativeResize="0"/>
          <p:nvPr/>
        </p:nvPicPr>
        <p:blipFill>
          <a:blip r:embed="rId4">
            <a:alphaModFix/>
          </a:blip>
          <a:stretch>
            <a:fillRect/>
          </a:stretch>
        </p:blipFill>
        <p:spPr>
          <a:xfrm>
            <a:off x="467376" y="134063"/>
            <a:ext cx="5875750" cy="4775869"/>
          </a:xfrm>
          <a:prstGeom prst="rect">
            <a:avLst/>
          </a:prstGeom>
          <a:noFill/>
          <a:ln>
            <a:noFill/>
          </a:ln>
        </p:spPr>
      </p:pic>
      <p:pic>
        <p:nvPicPr>
          <p:cNvPr id="165" name="Google Shape;165;p25"/>
          <p:cNvPicPr preferRelativeResize="0"/>
          <p:nvPr/>
        </p:nvPicPr>
        <p:blipFill>
          <a:blip r:embed="rId5">
            <a:alphaModFix/>
          </a:blip>
          <a:stretch>
            <a:fillRect/>
          </a:stretch>
        </p:blipFill>
        <p:spPr>
          <a:xfrm>
            <a:off x="1198675" y="169725"/>
            <a:ext cx="6746649" cy="4704549"/>
          </a:xfrm>
          <a:prstGeom prst="rect">
            <a:avLst/>
          </a:prstGeom>
          <a:noFill/>
          <a:ln>
            <a:noFill/>
          </a:ln>
        </p:spPr>
      </p:pic>
      <p:sp>
        <p:nvSpPr>
          <p:cNvPr id="166" name="Google Shape;166;p25"/>
          <p:cNvSpPr txBox="1"/>
          <p:nvPr/>
        </p:nvSpPr>
        <p:spPr>
          <a:xfrm>
            <a:off x="3802325" y="1962013"/>
            <a:ext cx="414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Based on that table, the reason people choose these schools are more dependent on the courses.</a:t>
            </a:r>
            <a:endParaRPr>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6"/>
          <p:cNvPicPr preferRelativeResize="0"/>
          <p:nvPr/>
        </p:nvPicPr>
        <p:blipFill>
          <a:blip r:embed="rId3">
            <a:alphaModFix/>
          </a:blip>
          <a:stretch>
            <a:fillRect/>
          </a:stretch>
        </p:blipFill>
        <p:spPr>
          <a:xfrm>
            <a:off x="118800" y="161825"/>
            <a:ext cx="4968075" cy="3018499"/>
          </a:xfrm>
          <a:prstGeom prst="rect">
            <a:avLst/>
          </a:prstGeom>
          <a:noFill/>
          <a:ln>
            <a:noFill/>
          </a:ln>
        </p:spPr>
      </p:pic>
      <p:pic>
        <p:nvPicPr>
          <p:cNvPr id="172" name="Google Shape;172;p26"/>
          <p:cNvPicPr preferRelativeResize="0"/>
          <p:nvPr/>
        </p:nvPicPr>
        <p:blipFill>
          <a:blip r:embed="rId4">
            <a:alphaModFix/>
          </a:blip>
          <a:stretch>
            <a:fillRect/>
          </a:stretch>
        </p:blipFill>
        <p:spPr>
          <a:xfrm>
            <a:off x="5462025" y="204150"/>
            <a:ext cx="3435250" cy="2155449"/>
          </a:xfrm>
          <a:prstGeom prst="rect">
            <a:avLst/>
          </a:prstGeom>
          <a:noFill/>
          <a:ln>
            <a:noFill/>
          </a:ln>
        </p:spPr>
      </p:pic>
      <p:pic>
        <p:nvPicPr>
          <p:cNvPr id="173" name="Google Shape;173;p26"/>
          <p:cNvPicPr preferRelativeResize="0"/>
          <p:nvPr/>
        </p:nvPicPr>
        <p:blipFill>
          <a:blip r:embed="rId5">
            <a:alphaModFix/>
          </a:blip>
          <a:stretch>
            <a:fillRect/>
          </a:stretch>
        </p:blipFill>
        <p:spPr>
          <a:xfrm>
            <a:off x="5462025" y="2618325"/>
            <a:ext cx="3513776" cy="2100725"/>
          </a:xfrm>
          <a:prstGeom prst="rect">
            <a:avLst/>
          </a:prstGeom>
          <a:noFill/>
          <a:ln>
            <a:noFill/>
          </a:ln>
        </p:spPr>
      </p:pic>
      <p:sp>
        <p:nvSpPr>
          <p:cNvPr id="174" name="Google Shape;174;p26"/>
          <p:cNvSpPr txBox="1"/>
          <p:nvPr/>
        </p:nvSpPr>
        <p:spPr>
          <a:xfrm>
            <a:off x="118800" y="3236775"/>
            <a:ext cx="4760700" cy="182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 sz="1350">
                <a:solidFill>
                  <a:schemeClr val="lt1"/>
                </a:solidFill>
                <a:latin typeface="Calibri"/>
                <a:ea typeface="Calibri"/>
                <a:cs typeface="Calibri"/>
                <a:sym typeface="Calibri"/>
              </a:rPr>
              <a:t>1. </a:t>
            </a:r>
            <a:r>
              <a:rPr lang="en" sz="1350">
                <a:solidFill>
                  <a:schemeClr val="lt1"/>
                </a:solidFill>
                <a:latin typeface="Calibri"/>
                <a:ea typeface="Calibri"/>
                <a:cs typeface="Calibri"/>
                <a:sym typeface="Calibri"/>
              </a:rPr>
              <a:t>Male are more than female population</a:t>
            </a:r>
            <a:endParaRPr sz="1350">
              <a:solidFill>
                <a:schemeClr val="lt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 sz="1350">
                <a:solidFill>
                  <a:schemeClr val="lt1"/>
                </a:solidFill>
                <a:latin typeface="Calibri"/>
                <a:ea typeface="Calibri"/>
                <a:cs typeface="Calibri"/>
                <a:sym typeface="Calibri"/>
              </a:rPr>
              <a:t>2. Pstatus and famrel did not show some outstanding relationship</a:t>
            </a:r>
            <a:endParaRPr sz="1350">
              <a:solidFill>
                <a:schemeClr val="lt1"/>
              </a:solidFill>
              <a:latin typeface="Calibri"/>
              <a:ea typeface="Calibri"/>
              <a:cs typeface="Calibri"/>
              <a:sym typeface="Calibri"/>
            </a:endParaRPr>
          </a:p>
          <a:p>
            <a:pPr indent="0" lvl="0" marL="0" rtl="0" algn="just">
              <a:lnSpc>
                <a:spcPct val="115000"/>
              </a:lnSpc>
              <a:spcBef>
                <a:spcPts val="0"/>
              </a:spcBef>
              <a:spcAft>
                <a:spcPts val="0"/>
              </a:spcAft>
              <a:buNone/>
            </a:pPr>
            <a:r>
              <a:rPr lang="en" sz="1350">
                <a:solidFill>
                  <a:schemeClr val="lt1"/>
                </a:solidFill>
                <a:latin typeface="Calibri"/>
                <a:ea typeface="Calibri"/>
                <a:cs typeface="Calibri"/>
                <a:sym typeface="Calibri"/>
              </a:rPr>
              <a:t>3. Foucs on famsize and address:</a:t>
            </a:r>
            <a:endParaRPr sz="1350">
              <a:solidFill>
                <a:schemeClr val="lt1"/>
              </a:solidFill>
              <a:latin typeface="Calibri"/>
              <a:ea typeface="Calibri"/>
              <a:cs typeface="Calibri"/>
              <a:sym typeface="Calibri"/>
            </a:endParaRPr>
          </a:p>
          <a:p>
            <a:pPr indent="0" lvl="0" marL="0" rtl="0" algn="just">
              <a:lnSpc>
                <a:spcPct val="115000"/>
              </a:lnSpc>
              <a:spcBef>
                <a:spcPts val="0"/>
              </a:spcBef>
              <a:spcAft>
                <a:spcPts val="0"/>
              </a:spcAft>
              <a:buNone/>
            </a:pPr>
            <a:r>
              <a:rPr lang="en" sz="1350">
                <a:solidFill>
                  <a:schemeClr val="lt1"/>
                </a:solidFill>
                <a:latin typeface="Calibri"/>
                <a:ea typeface="Calibri"/>
                <a:cs typeface="Calibri"/>
                <a:sym typeface="Calibri"/>
              </a:rPr>
              <a:t>By viewing the distribution of Mean Dacl and Walc, we can easily figure out that student live in rural are more likely to addicted in </a:t>
            </a:r>
            <a:r>
              <a:rPr lang="en" sz="1350">
                <a:solidFill>
                  <a:schemeClr val="lt1"/>
                </a:solidFill>
                <a:latin typeface="Calibri"/>
                <a:ea typeface="Calibri"/>
                <a:cs typeface="Calibri"/>
                <a:sym typeface="Calibri"/>
              </a:rPr>
              <a:t>alcohol. And smaller family size may be also make student drink more.</a:t>
            </a:r>
            <a:endParaRPr sz="135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nvSpPr>
        <p:spPr>
          <a:xfrm>
            <a:off x="433950" y="153150"/>
            <a:ext cx="30000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3900">
                <a:solidFill>
                  <a:schemeClr val="accent1"/>
                </a:solidFill>
                <a:latin typeface="Old Standard TT"/>
                <a:ea typeface="Old Standard TT"/>
                <a:cs typeface="Old Standard TT"/>
                <a:sym typeface="Old Standard TT"/>
              </a:rPr>
              <a:t>Conclusions</a:t>
            </a:r>
            <a:endParaRPr sz="3900">
              <a:solidFill>
                <a:schemeClr val="accent1"/>
              </a:solidFill>
              <a:latin typeface="Old Standard TT"/>
              <a:ea typeface="Old Standard TT"/>
              <a:cs typeface="Old Standard TT"/>
              <a:sym typeface="Old Standard TT"/>
            </a:endParaRPr>
          </a:p>
        </p:txBody>
      </p:sp>
      <p:sp>
        <p:nvSpPr>
          <p:cNvPr id="180" name="Google Shape;180;p27"/>
          <p:cNvSpPr txBox="1"/>
          <p:nvPr/>
        </p:nvSpPr>
        <p:spPr>
          <a:xfrm>
            <a:off x="5513600" y="4135225"/>
            <a:ext cx="34461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2200">
                <a:solidFill>
                  <a:srgbClr val="FCE5CD"/>
                </a:solidFill>
                <a:latin typeface="Old Standard TT"/>
                <a:ea typeface="Old Standard TT"/>
                <a:cs typeface="Old Standard TT"/>
                <a:sym typeface="Old Standard TT"/>
              </a:rPr>
              <a:t>Thank you for listening!</a:t>
            </a:r>
            <a:endParaRPr sz="2200">
              <a:solidFill>
                <a:srgbClr val="FCE5CD"/>
              </a:solidFill>
              <a:latin typeface="Old Standard TT"/>
              <a:ea typeface="Old Standard TT"/>
              <a:cs typeface="Old Standard TT"/>
              <a:sym typeface="Old Standard TT"/>
            </a:endParaRPr>
          </a:p>
        </p:txBody>
      </p:sp>
      <p:sp>
        <p:nvSpPr>
          <p:cNvPr id="181" name="Google Shape;181;p27"/>
          <p:cNvSpPr txBox="1"/>
          <p:nvPr/>
        </p:nvSpPr>
        <p:spPr>
          <a:xfrm>
            <a:off x="851550" y="1279600"/>
            <a:ext cx="7440900" cy="25398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200000"/>
              </a:lnSpc>
              <a:spcBef>
                <a:spcPts val="0"/>
              </a:spcBef>
              <a:spcAft>
                <a:spcPts val="0"/>
              </a:spcAft>
              <a:buClr>
                <a:srgbClr val="F3F3F3"/>
              </a:buClr>
              <a:buSzPts val="1700"/>
              <a:buFont typeface="Times New Roman"/>
              <a:buChar char="●"/>
            </a:pPr>
            <a:r>
              <a:rPr lang="en" sz="1700">
                <a:solidFill>
                  <a:srgbClr val="F3F3F3"/>
                </a:solidFill>
                <a:latin typeface="Times New Roman"/>
                <a:ea typeface="Times New Roman"/>
                <a:cs typeface="Times New Roman"/>
                <a:sym typeface="Times New Roman"/>
              </a:rPr>
              <a:t>There are various factors that influence student alcohol consumption</a:t>
            </a:r>
            <a:endParaRPr sz="1700">
              <a:solidFill>
                <a:srgbClr val="F3F3F3"/>
              </a:solidFill>
              <a:latin typeface="Times New Roman"/>
              <a:ea typeface="Times New Roman"/>
              <a:cs typeface="Times New Roman"/>
              <a:sym typeface="Times New Roman"/>
            </a:endParaRPr>
          </a:p>
          <a:p>
            <a:pPr indent="-336550" lvl="0" marL="457200" marR="0" rtl="0" algn="l">
              <a:lnSpc>
                <a:spcPct val="200000"/>
              </a:lnSpc>
              <a:spcBef>
                <a:spcPts val="0"/>
              </a:spcBef>
              <a:spcAft>
                <a:spcPts val="0"/>
              </a:spcAft>
              <a:buClr>
                <a:srgbClr val="F3F3F3"/>
              </a:buClr>
              <a:buSzPts val="1700"/>
              <a:buFont typeface="Times New Roman"/>
              <a:buChar char="●"/>
            </a:pPr>
            <a:r>
              <a:rPr lang="en" sz="1700">
                <a:solidFill>
                  <a:srgbClr val="F3F3F3"/>
                </a:solidFill>
                <a:latin typeface="Times New Roman"/>
                <a:ea typeface="Times New Roman"/>
                <a:cs typeface="Times New Roman"/>
                <a:sym typeface="Times New Roman"/>
              </a:rPr>
              <a:t>In a long term, it can bring bad effects on health and study</a:t>
            </a:r>
            <a:endParaRPr sz="1700">
              <a:solidFill>
                <a:srgbClr val="F3F3F3"/>
              </a:solidFill>
              <a:latin typeface="Times New Roman"/>
              <a:ea typeface="Times New Roman"/>
              <a:cs typeface="Times New Roman"/>
              <a:sym typeface="Times New Roman"/>
            </a:endParaRPr>
          </a:p>
          <a:p>
            <a:pPr indent="-336550" lvl="0" marL="457200" marR="0" rtl="0" algn="l">
              <a:lnSpc>
                <a:spcPct val="200000"/>
              </a:lnSpc>
              <a:spcBef>
                <a:spcPts val="0"/>
              </a:spcBef>
              <a:spcAft>
                <a:spcPts val="0"/>
              </a:spcAft>
              <a:buClr>
                <a:srgbClr val="F3F3F3"/>
              </a:buClr>
              <a:buSzPts val="1700"/>
              <a:buFont typeface="Times New Roman"/>
              <a:buChar char="●"/>
            </a:pPr>
            <a:r>
              <a:rPr lang="en" sz="1700">
                <a:solidFill>
                  <a:srgbClr val="F3F3F3"/>
                </a:solidFill>
                <a:latin typeface="Times New Roman"/>
                <a:ea typeface="Times New Roman"/>
                <a:cs typeface="Times New Roman"/>
                <a:sym typeface="Times New Roman"/>
              </a:rPr>
              <a:t>There are strict regulations on teenagers’ alcohol consumption</a:t>
            </a:r>
            <a:endParaRPr sz="1700">
              <a:solidFill>
                <a:srgbClr val="F3F3F3"/>
              </a:solidFill>
              <a:latin typeface="Times New Roman"/>
              <a:ea typeface="Times New Roman"/>
              <a:cs typeface="Times New Roman"/>
              <a:sym typeface="Times New Roman"/>
            </a:endParaRPr>
          </a:p>
          <a:p>
            <a:pPr indent="-336550" lvl="0" marL="457200" marR="0" rtl="0" algn="l">
              <a:lnSpc>
                <a:spcPct val="200000"/>
              </a:lnSpc>
              <a:spcBef>
                <a:spcPts val="0"/>
              </a:spcBef>
              <a:spcAft>
                <a:spcPts val="0"/>
              </a:spcAft>
              <a:buClr>
                <a:srgbClr val="F3F3F3"/>
              </a:buClr>
              <a:buSzPts val="1700"/>
              <a:buFont typeface="Times New Roman"/>
              <a:buChar char="●"/>
            </a:pPr>
            <a:r>
              <a:rPr lang="en" sz="1700">
                <a:solidFill>
                  <a:srgbClr val="F3F3F3"/>
                </a:solidFill>
                <a:latin typeface="Times New Roman"/>
                <a:ea typeface="Times New Roman"/>
                <a:cs typeface="Times New Roman"/>
                <a:sym typeface="Times New Roman"/>
              </a:rPr>
              <a:t>We need to develop effective prevention and intervention strategies to promote responsible drinking habits and minimize associated risks.</a:t>
            </a:r>
            <a:endParaRPr sz="1700">
              <a:solidFill>
                <a:srgbClr val="F3F3F3"/>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476850" y="178150"/>
            <a:ext cx="3351300" cy="613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900"/>
              <a:t>References:</a:t>
            </a:r>
            <a:endParaRPr sz="3900"/>
          </a:p>
        </p:txBody>
      </p:sp>
      <p:sp>
        <p:nvSpPr>
          <p:cNvPr id="187" name="Google Shape;187;p28"/>
          <p:cNvSpPr txBox="1"/>
          <p:nvPr>
            <p:ph idx="1" type="body"/>
          </p:nvPr>
        </p:nvSpPr>
        <p:spPr>
          <a:xfrm>
            <a:off x="860500" y="1324775"/>
            <a:ext cx="8520600" cy="3397200"/>
          </a:xfrm>
          <a:prstGeom prst="rect">
            <a:avLst/>
          </a:prstGeom>
        </p:spPr>
        <p:txBody>
          <a:bodyPr anchorCtr="0" anchor="t" bIns="91425" lIns="91425" spcFirstLastPara="1" rIns="91425" wrap="square" tIns="91425">
            <a:noAutofit/>
          </a:bodyPr>
          <a:lstStyle/>
          <a:p>
            <a:pPr indent="0" lvl="0" marL="355600" rtl="0" algn="l">
              <a:spcBef>
                <a:spcPts val="1200"/>
              </a:spcBef>
              <a:spcAft>
                <a:spcPts val="0"/>
              </a:spcAft>
              <a:buNone/>
            </a:pPr>
            <a:r>
              <a:rPr lang="en" sz="1100">
                <a:latin typeface="Arial"/>
                <a:ea typeface="Arial"/>
                <a:cs typeface="Arial"/>
                <a:sym typeface="Arial"/>
              </a:rPr>
              <a:t>UCI Machine </a:t>
            </a:r>
            <a:r>
              <a:rPr lang="en" sz="1100">
                <a:latin typeface="Arial"/>
                <a:ea typeface="Arial"/>
                <a:cs typeface="Arial"/>
                <a:sym typeface="Arial"/>
              </a:rPr>
              <a:t>Learning</a:t>
            </a:r>
            <a:r>
              <a:rPr lang="en" sz="1100">
                <a:latin typeface="Arial"/>
                <a:ea typeface="Arial"/>
                <a:cs typeface="Arial"/>
                <a:sym typeface="Arial"/>
              </a:rPr>
              <a:t>. “Student Alcohol Consumption.” </a:t>
            </a:r>
            <a:r>
              <a:rPr i="1" lang="en" sz="1100">
                <a:latin typeface="Arial"/>
                <a:ea typeface="Arial"/>
                <a:cs typeface="Arial"/>
                <a:sym typeface="Arial"/>
              </a:rPr>
              <a:t>Kaggle</a:t>
            </a:r>
            <a:r>
              <a:rPr lang="en" sz="1100">
                <a:latin typeface="Arial"/>
                <a:ea typeface="Arial"/>
                <a:cs typeface="Arial"/>
                <a:sym typeface="Arial"/>
              </a:rPr>
              <a:t>, 19 Oct. 2016, www.kaggle.com/datasets/uciml/student-alcohol-consumption?select=student-por.csv. </a:t>
            </a:r>
            <a:endParaRPr sz="1100">
              <a:latin typeface="Arial"/>
              <a:ea typeface="Arial"/>
              <a:cs typeface="Arial"/>
              <a:sym typeface="Arial"/>
            </a:endParaRPr>
          </a:p>
          <a:p>
            <a:pPr indent="0" lvl="0" marL="355600" rtl="0" algn="l">
              <a:spcBef>
                <a:spcPts val="1200"/>
              </a:spcBef>
              <a:spcAft>
                <a:spcPts val="0"/>
              </a:spcAft>
              <a:buNone/>
            </a:pPr>
            <a:r>
              <a:rPr lang="en" sz="1100" u="sng">
                <a:solidFill>
                  <a:schemeClr val="hlink"/>
                </a:solidFill>
                <a:latin typeface="Arial"/>
                <a:ea typeface="Arial"/>
                <a:cs typeface="Arial"/>
                <a:sym typeface="Arial"/>
                <a:hlinkClick r:id="rId3"/>
              </a:rPr>
              <a:t>https://www.royalcaribbeanblog.com/sites/default/files/blog-images/select-package-discount.jpg</a:t>
            </a:r>
            <a:endParaRPr sz="1100">
              <a:latin typeface="Arial"/>
              <a:ea typeface="Arial"/>
              <a:cs typeface="Arial"/>
              <a:sym typeface="Arial"/>
            </a:endParaRPr>
          </a:p>
          <a:p>
            <a:pPr indent="0" lvl="0" marL="355600" rtl="0" algn="l">
              <a:spcBef>
                <a:spcPts val="1200"/>
              </a:spcBef>
              <a:spcAft>
                <a:spcPts val="0"/>
              </a:spcAft>
              <a:buNone/>
            </a:pPr>
            <a:r>
              <a:rPr lang="en" sz="1100" u="sng">
                <a:solidFill>
                  <a:schemeClr val="hlink"/>
                </a:solidFill>
                <a:latin typeface="Arial"/>
                <a:ea typeface="Arial"/>
                <a:cs typeface="Arial"/>
                <a:sym typeface="Arial"/>
                <a:hlinkClick r:id="rId4"/>
              </a:rPr>
              <a:t>https://guidable.co/wp-content/uploads/2019/07/drinks-2578446_960_720.jpg</a:t>
            </a:r>
            <a:r>
              <a:rPr lang="en" sz="1100">
                <a:latin typeface="Arial"/>
                <a:ea typeface="Arial"/>
                <a:cs typeface="Arial"/>
                <a:sym typeface="Arial"/>
              </a:rPr>
              <a:t> </a:t>
            </a:r>
            <a:endParaRPr sz="1100">
              <a:latin typeface="Arial"/>
              <a:ea typeface="Arial"/>
              <a:cs typeface="Arial"/>
              <a:sym typeface="Arial"/>
            </a:endParaRPr>
          </a:p>
          <a:p>
            <a:pPr indent="0" lvl="0" marL="355600" rtl="0" algn="l">
              <a:spcBef>
                <a:spcPts val="1200"/>
              </a:spcBef>
              <a:spcAft>
                <a:spcPts val="0"/>
              </a:spcAft>
              <a:buNone/>
            </a:pPr>
            <a:r>
              <a:t/>
            </a:r>
            <a:endParaRPr sz="1100">
              <a:latin typeface="Arial"/>
              <a:ea typeface="Arial"/>
              <a:cs typeface="Arial"/>
              <a:sym typeface="Arial"/>
            </a:endParaRPr>
          </a:p>
          <a:p>
            <a:pPr indent="0" lvl="0" marL="355600" rtl="0" algn="l">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443950" y="491425"/>
            <a:ext cx="2674200" cy="8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t>Dataset</a:t>
            </a:r>
            <a:endParaRPr sz="3900"/>
          </a:p>
          <a:p>
            <a:pPr indent="0" lvl="0" marL="0" rtl="0" algn="l">
              <a:spcBef>
                <a:spcPts val="0"/>
              </a:spcBef>
              <a:spcAft>
                <a:spcPts val="0"/>
              </a:spcAft>
              <a:buNone/>
            </a:pPr>
            <a:r>
              <a:t/>
            </a:r>
            <a:endParaRPr/>
          </a:p>
        </p:txBody>
      </p:sp>
      <p:sp>
        <p:nvSpPr>
          <p:cNvPr id="67" name="Google Shape;67;p14"/>
          <p:cNvSpPr txBox="1"/>
          <p:nvPr/>
        </p:nvSpPr>
        <p:spPr>
          <a:xfrm>
            <a:off x="932050" y="1243013"/>
            <a:ext cx="6565200" cy="969600"/>
          </a:xfrm>
          <a:prstGeom prst="rect">
            <a:avLst/>
          </a:prstGeom>
          <a:noFill/>
          <a:ln>
            <a:noFill/>
          </a:ln>
        </p:spPr>
        <p:txBody>
          <a:bodyPr anchorCtr="0" anchor="t" bIns="91425" lIns="91425" spcFirstLastPara="1" rIns="91425" wrap="square" tIns="91425">
            <a:spAutoFit/>
          </a:bodyPr>
          <a:lstStyle/>
          <a:p>
            <a:pPr indent="-336550" lvl="0" marL="457200" rtl="0" algn="l">
              <a:lnSpc>
                <a:spcPct val="200000"/>
              </a:lnSpc>
              <a:spcBef>
                <a:spcPts val="0"/>
              </a:spcBef>
              <a:spcAft>
                <a:spcPts val="0"/>
              </a:spcAft>
              <a:buClr>
                <a:srgbClr val="F3F3F3"/>
              </a:buClr>
              <a:buSzPts val="1700"/>
              <a:buFont typeface="Times New Roman"/>
              <a:buChar char="●"/>
            </a:pPr>
            <a:r>
              <a:rPr lang="en" sz="1700">
                <a:solidFill>
                  <a:srgbClr val="F3F3F3"/>
                </a:solidFill>
                <a:latin typeface="Times New Roman"/>
                <a:ea typeface="Times New Roman"/>
                <a:cs typeface="Times New Roman"/>
                <a:sym typeface="Times New Roman"/>
              </a:rPr>
              <a:t>students ages, genders, family sizes, and parent education level, etc</a:t>
            </a:r>
            <a:endParaRPr sz="1700">
              <a:solidFill>
                <a:srgbClr val="F3F3F3"/>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rgbClr val="F3F3F3"/>
              </a:buClr>
              <a:buSzPts val="1700"/>
              <a:buFont typeface="Times New Roman"/>
              <a:buChar char="●"/>
            </a:pPr>
            <a:r>
              <a:rPr lang="en" sz="1700">
                <a:solidFill>
                  <a:srgbClr val="F3F3F3"/>
                </a:solidFill>
                <a:latin typeface="Times New Roman"/>
                <a:ea typeface="Times New Roman"/>
                <a:cs typeface="Times New Roman"/>
                <a:sym typeface="Times New Roman"/>
              </a:rPr>
              <a:t>daily or weekly alcohol consumption patterns</a:t>
            </a:r>
            <a:endParaRPr sz="1700">
              <a:solidFill>
                <a:srgbClr val="F3F3F3"/>
              </a:solidFill>
              <a:latin typeface="Times New Roman"/>
              <a:ea typeface="Times New Roman"/>
              <a:cs typeface="Times New Roman"/>
              <a:sym typeface="Times New Roman"/>
            </a:endParaRPr>
          </a:p>
        </p:txBody>
      </p:sp>
      <p:sp>
        <p:nvSpPr>
          <p:cNvPr id="68" name="Google Shape;68;p14"/>
          <p:cNvSpPr txBox="1"/>
          <p:nvPr/>
        </p:nvSpPr>
        <p:spPr>
          <a:xfrm>
            <a:off x="778875" y="860425"/>
            <a:ext cx="1304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u="sng">
                <a:solidFill>
                  <a:srgbClr val="FFF2CC"/>
                </a:solidFill>
                <a:latin typeface="Old Standard TT"/>
                <a:ea typeface="Old Standard TT"/>
                <a:cs typeface="Old Standard TT"/>
                <a:sym typeface="Old Standard TT"/>
              </a:rPr>
              <a:t>INFO:</a:t>
            </a:r>
            <a:endParaRPr sz="1700" u="sng">
              <a:solidFill>
                <a:srgbClr val="FFF2CC"/>
              </a:solidFill>
              <a:latin typeface="Old Standard TT"/>
              <a:ea typeface="Old Standard TT"/>
              <a:cs typeface="Old Standard TT"/>
              <a:sym typeface="Old Standard TT"/>
            </a:endParaRPr>
          </a:p>
        </p:txBody>
      </p:sp>
      <p:sp>
        <p:nvSpPr>
          <p:cNvPr id="69" name="Google Shape;69;p14"/>
          <p:cNvSpPr txBox="1"/>
          <p:nvPr/>
        </p:nvSpPr>
        <p:spPr>
          <a:xfrm>
            <a:off x="778875" y="2276413"/>
            <a:ext cx="1176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u="sng">
                <a:solidFill>
                  <a:srgbClr val="FFF2CC"/>
                </a:solidFill>
                <a:latin typeface="Old Standard TT"/>
                <a:ea typeface="Old Standard TT"/>
                <a:cs typeface="Old Standard TT"/>
                <a:sym typeface="Old Standard TT"/>
              </a:rPr>
              <a:t>GOAL:</a:t>
            </a:r>
            <a:endParaRPr>
              <a:latin typeface="Old Standard TT"/>
              <a:ea typeface="Old Standard TT"/>
              <a:cs typeface="Old Standard TT"/>
              <a:sym typeface="Old Standard TT"/>
            </a:endParaRPr>
          </a:p>
        </p:txBody>
      </p:sp>
      <p:sp>
        <p:nvSpPr>
          <p:cNvPr id="70" name="Google Shape;70;p14"/>
          <p:cNvSpPr txBox="1"/>
          <p:nvPr/>
        </p:nvSpPr>
        <p:spPr>
          <a:xfrm>
            <a:off x="932050" y="2722825"/>
            <a:ext cx="8413500" cy="20163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200000"/>
              </a:lnSpc>
              <a:spcBef>
                <a:spcPts val="0"/>
              </a:spcBef>
              <a:spcAft>
                <a:spcPts val="0"/>
              </a:spcAft>
              <a:buClr>
                <a:srgbClr val="F3F3F3"/>
              </a:buClr>
              <a:buSzPts val="1700"/>
              <a:buFont typeface="Times New Roman"/>
              <a:buChar char="●"/>
            </a:pPr>
            <a:r>
              <a:rPr lang="en" sz="1700">
                <a:solidFill>
                  <a:srgbClr val="F3F3F3"/>
                </a:solidFill>
                <a:latin typeface="Times New Roman"/>
                <a:ea typeface="Times New Roman"/>
                <a:cs typeface="Times New Roman"/>
                <a:sym typeface="Times New Roman"/>
              </a:rPr>
              <a:t>what influences students’ alcohol use?</a:t>
            </a:r>
            <a:endParaRPr sz="1700">
              <a:solidFill>
                <a:srgbClr val="F3F3F3"/>
              </a:solidFill>
              <a:latin typeface="Times New Roman"/>
              <a:ea typeface="Times New Roman"/>
              <a:cs typeface="Times New Roman"/>
              <a:sym typeface="Times New Roman"/>
            </a:endParaRPr>
          </a:p>
          <a:p>
            <a:pPr indent="-336550" lvl="0" marL="457200" marR="0" rtl="0" algn="l">
              <a:lnSpc>
                <a:spcPct val="200000"/>
              </a:lnSpc>
              <a:spcBef>
                <a:spcPts val="0"/>
              </a:spcBef>
              <a:spcAft>
                <a:spcPts val="0"/>
              </a:spcAft>
              <a:buClr>
                <a:srgbClr val="F3F3F3"/>
              </a:buClr>
              <a:buSzPts val="1700"/>
              <a:buFont typeface="Times New Roman"/>
              <a:buChar char="●"/>
            </a:pPr>
            <a:r>
              <a:rPr lang="en" sz="1700">
                <a:solidFill>
                  <a:srgbClr val="F3F3F3"/>
                </a:solidFill>
                <a:latin typeface="Times New Roman"/>
                <a:ea typeface="Times New Roman"/>
                <a:cs typeface="Times New Roman"/>
                <a:sym typeface="Times New Roman"/>
              </a:rPr>
              <a:t>any associations between their characteristics and drinking patterns?</a:t>
            </a:r>
            <a:endParaRPr sz="1700">
              <a:solidFill>
                <a:srgbClr val="F3F3F3"/>
              </a:solidFill>
              <a:latin typeface="Times New Roman"/>
              <a:ea typeface="Times New Roman"/>
              <a:cs typeface="Times New Roman"/>
              <a:sym typeface="Times New Roman"/>
            </a:endParaRPr>
          </a:p>
          <a:p>
            <a:pPr indent="-336550" lvl="0" marL="457200" marR="0" rtl="0" algn="l">
              <a:lnSpc>
                <a:spcPct val="200000"/>
              </a:lnSpc>
              <a:spcBef>
                <a:spcPts val="0"/>
              </a:spcBef>
              <a:spcAft>
                <a:spcPts val="0"/>
              </a:spcAft>
              <a:buClr>
                <a:srgbClr val="F3F3F3"/>
              </a:buClr>
              <a:buSzPts val="1700"/>
              <a:buFont typeface="Times New Roman"/>
              <a:buChar char="●"/>
            </a:pPr>
            <a:r>
              <a:rPr lang="en" sz="1700">
                <a:solidFill>
                  <a:srgbClr val="F3F3F3"/>
                </a:solidFill>
                <a:latin typeface="Times New Roman"/>
                <a:ea typeface="Times New Roman"/>
                <a:cs typeface="Times New Roman"/>
                <a:sym typeface="Times New Roman"/>
              </a:rPr>
              <a:t>i</a:t>
            </a:r>
            <a:r>
              <a:rPr lang="en" sz="1700">
                <a:solidFill>
                  <a:srgbClr val="F3F3F3"/>
                </a:solidFill>
                <a:latin typeface="Times New Roman"/>
                <a:ea typeface="Times New Roman"/>
                <a:cs typeface="Times New Roman"/>
                <a:sym typeface="Times New Roman"/>
              </a:rPr>
              <a:t>n a long term, how these factors influence student academic grades (or alcohol use)?</a:t>
            </a:r>
            <a:endParaRPr sz="1700">
              <a:solidFill>
                <a:srgbClr val="F3F3F3"/>
              </a:solidFill>
              <a:latin typeface="Times New Roman"/>
              <a:ea typeface="Times New Roman"/>
              <a:cs typeface="Times New Roman"/>
              <a:sym typeface="Times New Roman"/>
            </a:endParaRPr>
          </a:p>
          <a:p>
            <a:pPr indent="-336550" lvl="0" marL="457200" marR="0" rtl="0" algn="l">
              <a:lnSpc>
                <a:spcPct val="200000"/>
              </a:lnSpc>
              <a:spcBef>
                <a:spcPts val="0"/>
              </a:spcBef>
              <a:spcAft>
                <a:spcPts val="0"/>
              </a:spcAft>
              <a:buClr>
                <a:srgbClr val="F3F3F3"/>
              </a:buClr>
              <a:buSzPts val="1700"/>
              <a:buFont typeface="Times New Roman"/>
              <a:buChar char="●"/>
            </a:pPr>
            <a:r>
              <a:rPr lang="en" sz="1700">
                <a:solidFill>
                  <a:srgbClr val="F3F3F3"/>
                </a:solidFill>
                <a:latin typeface="Times New Roman"/>
                <a:ea typeface="Times New Roman"/>
                <a:cs typeface="Times New Roman"/>
                <a:sym typeface="Times New Roman"/>
              </a:rPr>
              <a:t>how to deal with related issues?</a:t>
            </a:r>
            <a:endParaRPr sz="1700">
              <a:solidFill>
                <a:srgbClr val="F3F3F3"/>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2242800" y="-84725"/>
            <a:ext cx="4658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solidFill>
                  <a:schemeClr val="dk1"/>
                </a:solidFill>
                <a:latin typeface="Old Standard TT"/>
                <a:ea typeface="Old Standard TT"/>
                <a:cs typeface="Old Standard TT"/>
                <a:sym typeface="Old Standard TT"/>
              </a:rPr>
              <a:t>Data Model &amp; ERD</a:t>
            </a:r>
            <a:endParaRPr sz="3900">
              <a:solidFill>
                <a:schemeClr val="dk1"/>
              </a:solidFill>
              <a:latin typeface="Old Standard TT"/>
              <a:ea typeface="Old Standard TT"/>
              <a:cs typeface="Old Standard TT"/>
              <a:sym typeface="Old Standard TT"/>
            </a:endParaRPr>
          </a:p>
        </p:txBody>
      </p:sp>
      <p:pic>
        <p:nvPicPr>
          <p:cNvPr id="76" name="Google Shape;76;p15"/>
          <p:cNvPicPr preferRelativeResize="0"/>
          <p:nvPr/>
        </p:nvPicPr>
        <p:blipFill>
          <a:blip r:embed="rId3">
            <a:alphaModFix/>
          </a:blip>
          <a:stretch>
            <a:fillRect/>
          </a:stretch>
        </p:blipFill>
        <p:spPr>
          <a:xfrm>
            <a:off x="443151" y="700375"/>
            <a:ext cx="4193348" cy="4216049"/>
          </a:xfrm>
          <a:prstGeom prst="rect">
            <a:avLst/>
          </a:prstGeom>
          <a:noFill/>
          <a:ln>
            <a:noFill/>
          </a:ln>
        </p:spPr>
      </p:pic>
      <p:sp>
        <p:nvSpPr>
          <p:cNvPr id="77" name="Google Shape;77;p15"/>
          <p:cNvSpPr txBox="1"/>
          <p:nvPr/>
        </p:nvSpPr>
        <p:spPr>
          <a:xfrm>
            <a:off x="5271125" y="1480500"/>
            <a:ext cx="287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78" name="Google Shape;78;p15"/>
          <p:cNvSpPr txBox="1"/>
          <p:nvPr/>
        </p:nvSpPr>
        <p:spPr>
          <a:xfrm>
            <a:off x="4770925" y="1128050"/>
            <a:ext cx="4193400" cy="3186300"/>
          </a:xfrm>
          <a:prstGeom prst="rect">
            <a:avLst/>
          </a:prstGeom>
          <a:noFill/>
          <a:ln>
            <a:noFill/>
          </a:ln>
        </p:spPr>
        <p:txBody>
          <a:bodyPr anchorCtr="0" anchor="t" bIns="91425" lIns="91425" spcFirstLastPara="1" rIns="91425" wrap="square" tIns="91425">
            <a:spAutoFit/>
          </a:bodyPr>
          <a:lstStyle/>
          <a:p>
            <a:pPr indent="457200" lvl="0" marL="0" rtl="0" algn="l">
              <a:lnSpc>
                <a:spcPct val="200000"/>
              </a:lnSpc>
              <a:spcBef>
                <a:spcPts val="0"/>
              </a:spcBef>
              <a:spcAft>
                <a:spcPts val="500"/>
              </a:spcAft>
              <a:buClr>
                <a:schemeClr val="dk1"/>
              </a:buClr>
              <a:buSzPts val="1100"/>
              <a:buFont typeface="Arial"/>
              <a:buNone/>
            </a:pPr>
            <a:r>
              <a:rPr lang="en" sz="1500">
                <a:solidFill>
                  <a:schemeClr val="dk1"/>
                </a:solidFill>
                <a:latin typeface="Times New Roman"/>
                <a:ea typeface="Times New Roman"/>
                <a:cs typeface="Times New Roman"/>
                <a:sym typeface="Times New Roman"/>
              </a:rPr>
              <a:t>The ERD model provides a more macroscopic understanding of the overall data. We set the id as the primary key to extend the eleven charts. The relationship between them can also be clearly shown in the diagram. We will analyze and interpret the chart content and queries in more detail in the next section.</a:t>
            </a:r>
            <a:endParaRPr sz="1700">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23950" y="37252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Katherine Guo- 2 queries</a:t>
            </a:r>
            <a:endParaRPr sz="3600"/>
          </a:p>
          <a:p>
            <a:pPr indent="0" lvl="0" marL="0" rtl="0" algn="l">
              <a:spcBef>
                <a:spcPts val="0"/>
              </a:spcBef>
              <a:spcAft>
                <a:spcPts val="0"/>
              </a:spcAft>
              <a:buNone/>
            </a:pPr>
            <a:r>
              <a:t/>
            </a:r>
            <a:endParaRPr sz="3600"/>
          </a:p>
        </p:txBody>
      </p:sp>
      <p:sp>
        <p:nvSpPr>
          <p:cNvPr id="84" name="Google Shape;84;p16"/>
          <p:cNvSpPr txBox="1"/>
          <p:nvPr/>
        </p:nvSpPr>
        <p:spPr>
          <a:xfrm>
            <a:off x="677450" y="1494800"/>
            <a:ext cx="75462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ld Standard TT"/>
              <a:buAutoNum type="arabicParenR"/>
            </a:pPr>
            <a:r>
              <a:rPr lang="en">
                <a:solidFill>
                  <a:schemeClr val="lt1"/>
                </a:solidFill>
                <a:latin typeface="Old Standard TT"/>
                <a:ea typeface="Old Standard TT"/>
                <a:cs typeface="Old Standard TT"/>
                <a:sym typeface="Old Standard TT"/>
              </a:rPr>
              <a:t>--Exploring the relationship between the extra educational support and the student who wants to take higher education</a:t>
            </a:r>
            <a:endParaRPr>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rPr lang="en">
                <a:solidFill>
                  <a:schemeClr val="lt1"/>
                </a:solidFill>
                <a:latin typeface="Old Standard TT"/>
                <a:ea typeface="Old Standard TT"/>
                <a:cs typeface="Old Standard TT"/>
                <a:sym typeface="Old Standard TT"/>
              </a:rPr>
              <a:t>– a higher grades can represent those students who tend to take higher education in the future.</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00"/>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a:solidFill>
                  <a:srgbClr val="FFFF00"/>
                </a:solidFill>
                <a:latin typeface="Old Standard TT"/>
                <a:ea typeface="Old Standard TT"/>
                <a:cs typeface="Old Standard TT"/>
                <a:sym typeface="Old Standard TT"/>
              </a:rPr>
              <a:t>CREATE TABLE higher_eudcation AS SELECT id, schoolsup, famsup, paid, higher, G3 FROM student_new;</a:t>
            </a:r>
            <a:endParaRPr>
              <a:solidFill>
                <a:srgbClr val="FFFF00"/>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AutoNum type="arabicParenR"/>
            </a:pPr>
            <a:r>
              <a:rPr lang="en">
                <a:solidFill>
                  <a:schemeClr val="lt1"/>
                </a:solidFill>
                <a:latin typeface="Old Standard TT"/>
                <a:ea typeface="Old Standard TT"/>
                <a:cs typeface="Old Standard TT"/>
                <a:sym typeface="Old Standard TT"/>
              </a:rPr>
              <a:t>--This query aim to analyze the relationship between health conditions and the levels of alcohol consumption among students by different age groups and sexes.</a:t>
            </a:r>
            <a:endParaRPr>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rPr lang="en">
                <a:solidFill>
                  <a:schemeClr val="lt1"/>
                </a:solidFill>
                <a:latin typeface="Old Standard TT"/>
                <a:ea typeface="Old Standard TT"/>
                <a:cs typeface="Old Standard TT"/>
                <a:sym typeface="Old Standard TT"/>
              </a:rPr>
              <a:t>– whether there is a difference in health status between male and female students?</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The overall trends of alcohol affection among different age group</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a:solidFill>
                  <a:srgbClr val="FFFF00"/>
                </a:solidFill>
                <a:latin typeface="Old Standard TT"/>
                <a:ea typeface="Old Standard TT"/>
                <a:cs typeface="Old Standard TT"/>
                <a:sym typeface="Old Standard TT"/>
              </a:rPr>
              <a:t>CREATE TABLE health_condition AS SELECT id, age, sex, Dalc, Walc, health FROM student_new;</a:t>
            </a:r>
            <a:endParaRPr>
              <a:solidFill>
                <a:srgbClr val="FFFF00"/>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00"/>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24550" y="-795700"/>
            <a:ext cx="8694900" cy="163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Health Condition &amp; alcohol consumption</a:t>
            </a:r>
            <a:endParaRPr sz="3500"/>
          </a:p>
        </p:txBody>
      </p:sp>
      <p:pic>
        <p:nvPicPr>
          <p:cNvPr id="90" name="Google Shape;90;p17"/>
          <p:cNvPicPr preferRelativeResize="0"/>
          <p:nvPr/>
        </p:nvPicPr>
        <p:blipFill>
          <a:blip r:embed="rId3">
            <a:alphaModFix/>
          </a:blip>
          <a:stretch>
            <a:fillRect/>
          </a:stretch>
        </p:blipFill>
        <p:spPr>
          <a:xfrm>
            <a:off x="1030975" y="919882"/>
            <a:ext cx="2613775" cy="1991443"/>
          </a:xfrm>
          <a:prstGeom prst="rect">
            <a:avLst/>
          </a:prstGeom>
          <a:noFill/>
          <a:ln>
            <a:noFill/>
          </a:ln>
        </p:spPr>
      </p:pic>
      <p:pic>
        <p:nvPicPr>
          <p:cNvPr id="91" name="Google Shape;91;p17"/>
          <p:cNvPicPr preferRelativeResize="0"/>
          <p:nvPr/>
        </p:nvPicPr>
        <p:blipFill>
          <a:blip r:embed="rId4">
            <a:alphaModFix/>
          </a:blip>
          <a:stretch>
            <a:fillRect/>
          </a:stretch>
        </p:blipFill>
        <p:spPr>
          <a:xfrm>
            <a:off x="1030975" y="2989200"/>
            <a:ext cx="2613775" cy="2077275"/>
          </a:xfrm>
          <a:prstGeom prst="rect">
            <a:avLst/>
          </a:prstGeom>
          <a:noFill/>
          <a:ln>
            <a:noFill/>
          </a:ln>
        </p:spPr>
      </p:pic>
      <p:sp>
        <p:nvSpPr>
          <p:cNvPr id="92" name="Google Shape;92;p17"/>
          <p:cNvSpPr/>
          <p:nvPr/>
        </p:nvSpPr>
        <p:spPr>
          <a:xfrm>
            <a:off x="109875" y="1070600"/>
            <a:ext cx="797100" cy="1755300"/>
          </a:xfrm>
          <a:prstGeom prst="roundRect">
            <a:avLst>
              <a:gd fmla="val 16667"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 </a:t>
            </a:r>
            <a:r>
              <a:rPr lang="en" sz="700"/>
              <a:t>Group by ‘age’ and ‘sex’</a:t>
            </a:r>
            <a:endParaRPr sz="700"/>
          </a:p>
          <a:p>
            <a:pPr indent="0" lvl="0" marL="0" rtl="0" algn="l">
              <a:spcBef>
                <a:spcPts val="0"/>
              </a:spcBef>
              <a:spcAft>
                <a:spcPts val="0"/>
              </a:spcAft>
              <a:buNone/>
            </a:pPr>
            <a:r>
              <a:rPr lang="en" sz="700"/>
              <a:t>- C</a:t>
            </a:r>
            <a:r>
              <a:rPr lang="en" sz="700"/>
              <a:t>a</a:t>
            </a:r>
            <a:r>
              <a:rPr lang="en" sz="700"/>
              <a:t>lculate the mean of alcohol consumption</a:t>
            </a:r>
            <a:endParaRPr sz="700"/>
          </a:p>
          <a:p>
            <a:pPr indent="0" lvl="0" marL="0" rtl="0" algn="l">
              <a:spcBef>
                <a:spcPts val="0"/>
              </a:spcBef>
              <a:spcAft>
                <a:spcPts val="0"/>
              </a:spcAft>
              <a:buNone/>
            </a:pPr>
            <a:r>
              <a:rPr lang="en" sz="700"/>
              <a:t>- show the mean weekly alcohol consumption for different age groups and sexes</a:t>
            </a:r>
            <a:endParaRPr sz="700"/>
          </a:p>
        </p:txBody>
      </p:sp>
      <p:sp>
        <p:nvSpPr>
          <p:cNvPr id="93" name="Google Shape;93;p17"/>
          <p:cNvSpPr/>
          <p:nvPr/>
        </p:nvSpPr>
        <p:spPr>
          <a:xfrm>
            <a:off x="109950" y="3150200"/>
            <a:ext cx="797100" cy="1755300"/>
          </a:xfrm>
          <a:prstGeom prst="roundRect">
            <a:avLst>
              <a:gd fmla="val 16667"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 A</a:t>
            </a:r>
            <a:r>
              <a:rPr lang="en" sz="600"/>
              <a:t> line graph that shows the relationship between age and weekly and alcohol consumption</a:t>
            </a:r>
            <a:endParaRPr sz="600"/>
          </a:p>
          <a:p>
            <a:pPr indent="0" lvl="0" marL="0" rtl="0" algn="l">
              <a:spcBef>
                <a:spcPts val="0"/>
              </a:spcBef>
              <a:spcAft>
                <a:spcPts val="0"/>
              </a:spcAft>
              <a:buNone/>
            </a:pPr>
            <a:r>
              <a:rPr lang="en" sz="600"/>
              <a:t>- Showing the trends in alcohol consumption, and age-related alcohol consumption</a:t>
            </a:r>
            <a:endParaRPr sz="600"/>
          </a:p>
        </p:txBody>
      </p:sp>
      <p:sp>
        <p:nvSpPr>
          <p:cNvPr id="94" name="Google Shape;94;p17"/>
          <p:cNvSpPr/>
          <p:nvPr/>
        </p:nvSpPr>
        <p:spPr>
          <a:xfrm rot="5400000">
            <a:off x="5902763" y="2565200"/>
            <a:ext cx="939900" cy="3740700"/>
          </a:xfrm>
          <a:prstGeom prst="roundRect">
            <a:avLst>
              <a:gd fmla="val 16667"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4525163" y="4019900"/>
            <a:ext cx="369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 scatterplot that visualize the relationship between age, alcohol consumption, and health level for students</a:t>
            </a:r>
            <a:endParaRPr>
              <a:latin typeface="Old Standard TT"/>
              <a:ea typeface="Old Standard TT"/>
              <a:cs typeface="Old Standard TT"/>
              <a:sym typeface="Old Standard TT"/>
            </a:endParaRPr>
          </a:p>
        </p:txBody>
      </p:sp>
      <p:pic>
        <p:nvPicPr>
          <p:cNvPr id="96" name="Google Shape;96;p17"/>
          <p:cNvPicPr preferRelativeResize="0"/>
          <p:nvPr/>
        </p:nvPicPr>
        <p:blipFill>
          <a:blip r:embed="rId5">
            <a:alphaModFix/>
          </a:blip>
          <a:stretch>
            <a:fillRect/>
          </a:stretch>
        </p:blipFill>
        <p:spPr>
          <a:xfrm>
            <a:off x="4601463" y="842000"/>
            <a:ext cx="3542513" cy="2896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24550" y="-145300"/>
            <a:ext cx="8694900" cy="163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Query - Bonnie Chen</a:t>
            </a:r>
            <a:endParaRPr sz="3500"/>
          </a:p>
        </p:txBody>
      </p:sp>
      <p:sp>
        <p:nvSpPr>
          <p:cNvPr id="102" name="Google Shape;102;p18"/>
          <p:cNvSpPr txBox="1"/>
          <p:nvPr/>
        </p:nvSpPr>
        <p:spPr>
          <a:xfrm>
            <a:off x="224550" y="1556350"/>
            <a:ext cx="8694900" cy="2899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00"/>
              </a:buClr>
              <a:buSzPts val="1400"/>
              <a:buFont typeface="Old Standard TT"/>
              <a:buAutoNum type="arabicParenR"/>
            </a:pPr>
            <a:r>
              <a:rPr lang="en">
                <a:solidFill>
                  <a:srgbClr val="FFFF00"/>
                </a:solidFill>
                <a:latin typeface="Old Standard TT"/>
                <a:ea typeface="Old Standard TT"/>
                <a:cs typeface="Old Standard TT"/>
                <a:sym typeface="Old Standard TT"/>
              </a:rPr>
              <a:t>How does alcohol consumption affect students’ Math or Portuguese grade (over time)</a:t>
            </a:r>
            <a:endParaRPr>
              <a:solidFill>
                <a:srgbClr val="FFFF00"/>
              </a:solidFill>
              <a:latin typeface="Old Standard TT"/>
              <a:ea typeface="Old Standard TT"/>
              <a:cs typeface="Old Standard TT"/>
              <a:sym typeface="Old Standard TT"/>
            </a:endParaRPr>
          </a:p>
          <a:p>
            <a:pPr indent="-317500" lvl="0" marL="457200" rtl="0" algn="l">
              <a:spcBef>
                <a:spcPts val="0"/>
              </a:spcBef>
              <a:spcAft>
                <a:spcPts val="0"/>
              </a:spcAft>
              <a:buClr>
                <a:srgbClr val="FFFFFF"/>
              </a:buClr>
              <a:buSzPts val="1400"/>
              <a:buFont typeface="Old Standard TT"/>
              <a:buChar char="-"/>
            </a:pPr>
            <a:r>
              <a:rPr lang="en">
                <a:solidFill>
                  <a:srgbClr val="FFFFFF"/>
                </a:solidFill>
                <a:latin typeface="Old Standard TT"/>
                <a:ea typeface="Old Standard TT"/>
                <a:cs typeface="Old Standard TT"/>
                <a:sym typeface="Old Standard TT"/>
              </a:rPr>
              <a:t>first period grade (G1), second period grade (G2), and final grade (G3), the variables of workday alcohol consumption (Dalc) , and weekend alcohol consumption (Walc)</a:t>
            </a:r>
            <a:endParaRPr>
              <a:solidFill>
                <a:srgbClr val="FFFFFF"/>
              </a:solidFill>
              <a:latin typeface="Old Standard TT"/>
              <a:ea typeface="Old Standard TT"/>
              <a:cs typeface="Old Standard TT"/>
              <a:sym typeface="Old Standard TT"/>
            </a:endParaRPr>
          </a:p>
          <a:p>
            <a:pPr indent="-317500" lvl="0" marL="457200" rtl="0" algn="l">
              <a:spcBef>
                <a:spcPts val="0"/>
              </a:spcBef>
              <a:spcAft>
                <a:spcPts val="0"/>
              </a:spcAft>
              <a:buClr>
                <a:srgbClr val="FFFFFF"/>
              </a:buClr>
              <a:buSzPts val="1400"/>
              <a:buFont typeface="Old Standard TT"/>
              <a:buChar char="-"/>
            </a:pPr>
            <a:r>
              <a:rPr lang="en">
                <a:solidFill>
                  <a:srgbClr val="FFFFFF"/>
                </a:solidFill>
                <a:latin typeface="Old Standard TT"/>
                <a:ea typeface="Old Standard TT"/>
                <a:cs typeface="Old Standard TT"/>
                <a:sym typeface="Old Standard TT"/>
              </a:rPr>
              <a:t>emphasize the importance of promoting responsible drinking habits</a:t>
            </a:r>
            <a:endParaRPr>
              <a:solidFill>
                <a:srgbClr val="FFFFFF"/>
              </a:solidFill>
              <a:latin typeface="Old Standard TT"/>
              <a:ea typeface="Old Standard TT"/>
              <a:cs typeface="Old Standard TT"/>
              <a:sym typeface="Old Standard TT"/>
            </a:endParaRPr>
          </a:p>
          <a:p>
            <a:pPr indent="-317500" lvl="0" marL="457200" rtl="0" algn="l">
              <a:spcBef>
                <a:spcPts val="0"/>
              </a:spcBef>
              <a:spcAft>
                <a:spcPts val="0"/>
              </a:spcAft>
              <a:buClr>
                <a:srgbClr val="FFFFFF"/>
              </a:buClr>
              <a:buSzPts val="1400"/>
              <a:buFont typeface="Old Standard TT"/>
              <a:buChar char="-"/>
            </a:pPr>
            <a:r>
              <a:rPr lang="en">
                <a:solidFill>
                  <a:srgbClr val="FFFFFF"/>
                </a:solidFill>
                <a:latin typeface="Old Standard TT"/>
                <a:ea typeface="Old Standard TT"/>
                <a:cs typeface="Old Standard TT"/>
                <a:sym typeface="Old Standard TT"/>
              </a:rPr>
              <a:t>creating awareness of the potential impact of alcohol on academic performance in specific subjects </a:t>
            </a:r>
            <a:endParaRPr>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a:p>
            <a:pPr indent="-317500" lvl="0" marL="457200" rtl="0" algn="l">
              <a:spcBef>
                <a:spcPts val="0"/>
              </a:spcBef>
              <a:spcAft>
                <a:spcPts val="0"/>
              </a:spcAft>
              <a:buClr>
                <a:srgbClr val="FFFF00"/>
              </a:buClr>
              <a:buSzPts val="1400"/>
              <a:buFont typeface="Old Standard TT"/>
              <a:buAutoNum type="arabicParenR"/>
            </a:pPr>
            <a:r>
              <a:rPr lang="en">
                <a:solidFill>
                  <a:srgbClr val="FFFF00"/>
                </a:solidFill>
                <a:latin typeface="Old Standard TT"/>
                <a:ea typeface="Old Standard TT"/>
                <a:cs typeface="Old Standard TT"/>
                <a:sym typeface="Old Standard TT"/>
              </a:rPr>
              <a:t>How does if parents’ jobs and guardian related to alcohol consumption)</a:t>
            </a:r>
            <a:endParaRPr>
              <a:solidFill>
                <a:srgbClr val="FFFF00"/>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parent's cohabitation status (pstatues), mother's job (Malc), father's job (Dalc)</a:t>
            </a:r>
            <a:endParaRPr>
              <a:solidFill>
                <a:schemeClr val="lt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identify potential risk factors or protective factors related to alcohol consumption</a:t>
            </a:r>
            <a:endParaRPr>
              <a:solidFill>
                <a:schemeClr val="lt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address any negative consequences of alcohol consumption and promote healthier behaviors within families.</a:t>
            </a:r>
            <a:endParaRPr>
              <a:solidFill>
                <a:schemeClr val="lt1"/>
              </a:solidFill>
              <a:latin typeface="Old Standard TT"/>
              <a:ea typeface="Old Standard TT"/>
              <a:cs typeface="Old Standard TT"/>
              <a:sym typeface="Old Standard TT"/>
            </a:endParaRPr>
          </a:p>
          <a:p>
            <a:pPr indent="0" lvl="0" marL="457200" rtl="0" algn="l">
              <a:lnSpc>
                <a:spcPct val="115000"/>
              </a:lnSpc>
              <a:spcBef>
                <a:spcPts val="0"/>
              </a:spcBef>
              <a:spcAft>
                <a:spcPts val="0"/>
              </a:spcAft>
              <a:buNone/>
            </a:pPr>
            <a:r>
              <a:rPr lang="en">
                <a:solidFill>
                  <a:schemeClr val="lt1"/>
                </a:solidFill>
                <a:latin typeface="Old Standard TT"/>
                <a:ea typeface="Old Standard TT"/>
                <a:cs typeface="Old Standard TT"/>
                <a:sym typeface="Old Standard TT"/>
              </a:rPr>
              <a:t>CREATE TABLE Grade</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801575" y="2611213"/>
            <a:ext cx="3719277" cy="2299725"/>
          </a:xfrm>
          <a:prstGeom prst="rect">
            <a:avLst/>
          </a:prstGeom>
          <a:noFill/>
          <a:ln>
            <a:noFill/>
          </a:ln>
        </p:spPr>
      </p:pic>
      <p:pic>
        <p:nvPicPr>
          <p:cNvPr id="108" name="Google Shape;108;p19"/>
          <p:cNvPicPr preferRelativeResize="0"/>
          <p:nvPr/>
        </p:nvPicPr>
        <p:blipFill>
          <a:blip r:embed="rId4">
            <a:alphaModFix/>
          </a:blip>
          <a:stretch>
            <a:fillRect/>
          </a:stretch>
        </p:blipFill>
        <p:spPr>
          <a:xfrm>
            <a:off x="4876649" y="2611213"/>
            <a:ext cx="3719276" cy="2299752"/>
          </a:xfrm>
          <a:prstGeom prst="rect">
            <a:avLst/>
          </a:prstGeom>
          <a:noFill/>
          <a:ln>
            <a:noFill/>
          </a:ln>
        </p:spPr>
      </p:pic>
      <p:pic>
        <p:nvPicPr>
          <p:cNvPr id="109" name="Google Shape;109;p19"/>
          <p:cNvPicPr preferRelativeResize="0"/>
          <p:nvPr/>
        </p:nvPicPr>
        <p:blipFill>
          <a:blip r:embed="rId5">
            <a:alphaModFix/>
          </a:blip>
          <a:stretch>
            <a:fillRect/>
          </a:stretch>
        </p:blipFill>
        <p:spPr>
          <a:xfrm>
            <a:off x="2999314" y="232513"/>
            <a:ext cx="3501175" cy="2219200"/>
          </a:xfrm>
          <a:prstGeom prst="rect">
            <a:avLst/>
          </a:prstGeom>
          <a:noFill/>
          <a:ln>
            <a:noFill/>
          </a:ln>
        </p:spPr>
      </p:pic>
      <p:sp>
        <p:nvSpPr>
          <p:cNvPr id="110" name="Google Shape;110;p19"/>
          <p:cNvSpPr txBox="1"/>
          <p:nvPr/>
        </p:nvSpPr>
        <p:spPr>
          <a:xfrm>
            <a:off x="548075" y="2611225"/>
            <a:ext cx="2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2</a:t>
            </a:r>
            <a:endParaRPr>
              <a:solidFill>
                <a:schemeClr val="lt1"/>
              </a:solidFill>
              <a:latin typeface="Old Standard TT"/>
              <a:ea typeface="Old Standard TT"/>
              <a:cs typeface="Old Standard TT"/>
              <a:sym typeface="Old Standard TT"/>
            </a:endParaRPr>
          </a:p>
        </p:txBody>
      </p:sp>
      <p:sp>
        <p:nvSpPr>
          <p:cNvPr id="111" name="Google Shape;111;p19"/>
          <p:cNvSpPr txBox="1"/>
          <p:nvPr/>
        </p:nvSpPr>
        <p:spPr>
          <a:xfrm>
            <a:off x="4623150" y="2611238"/>
            <a:ext cx="2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3</a:t>
            </a:r>
            <a:endParaRPr>
              <a:solidFill>
                <a:schemeClr val="lt1"/>
              </a:solidFill>
              <a:latin typeface="Old Standard TT"/>
              <a:ea typeface="Old Standard TT"/>
              <a:cs typeface="Old Standard TT"/>
              <a:sym typeface="Old Standard TT"/>
            </a:endParaRPr>
          </a:p>
        </p:txBody>
      </p:sp>
      <p:sp>
        <p:nvSpPr>
          <p:cNvPr id="112" name="Google Shape;112;p19"/>
          <p:cNvSpPr txBox="1"/>
          <p:nvPr/>
        </p:nvSpPr>
        <p:spPr>
          <a:xfrm>
            <a:off x="2745825" y="232525"/>
            <a:ext cx="2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1</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93875" y="328725"/>
            <a:ext cx="5434800" cy="71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Katherine Wei - 2 queries</a:t>
            </a:r>
            <a:endParaRPr sz="3600"/>
          </a:p>
        </p:txBody>
      </p:sp>
      <p:sp>
        <p:nvSpPr>
          <p:cNvPr id="118" name="Google Shape;118;p20"/>
          <p:cNvSpPr txBox="1"/>
          <p:nvPr/>
        </p:nvSpPr>
        <p:spPr>
          <a:xfrm>
            <a:off x="922225" y="1430225"/>
            <a:ext cx="692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Dalc &amp; Walc &amp; studytime &amp; failures</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This query shows the relationship between alcohol consumption (both daily and weekend) and two crucial academic factors: study time and past class failures. </a:t>
            </a:r>
            <a:endParaRPr>
              <a:solidFill>
                <a:schemeClr val="lt1"/>
              </a:solidFill>
              <a:latin typeface="Old Standard TT"/>
              <a:ea typeface="Old Standard TT"/>
              <a:cs typeface="Old Standard TT"/>
              <a:sym typeface="Old Standard TT"/>
            </a:endParaRPr>
          </a:p>
        </p:txBody>
      </p:sp>
      <p:sp>
        <p:nvSpPr>
          <p:cNvPr id="119" name="Google Shape;119;p20"/>
          <p:cNvSpPr txBox="1"/>
          <p:nvPr/>
        </p:nvSpPr>
        <p:spPr>
          <a:xfrm>
            <a:off x="922225" y="2387300"/>
            <a:ext cx="611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higher &amp;  studytime &amp; failures</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This query analyzes the potential impact of study time and the number of failed courses on students' intentions to pursue higher education. </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45950" y="986425"/>
            <a:ext cx="4673652" cy="2887625"/>
          </a:xfrm>
          <a:prstGeom prst="rect">
            <a:avLst/>
          </a:prstGeom>
          <a:noFill/>
          <a:ln>
            <a:noFill/>
          </a:ln>
        </p:spPr>
      </p:pic>
      <p:sp>
        <p:nvSpPr>
          <p:cNvPr id="125" name="Google Shape;125;p21"/>
          <p:cNvSpPr txBox="1"/>
          <p:nvPr/>
        </p:nvSpPr>
        <p:spPr>
          <a:xfrm>
            <a:off x="449225" y="408050"/>
            <a:ext cx="343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Old Standard TT"/>
                <a:ea typeface="Old Standard TT"/>
                <a:cs typeface="Old Standard TT"/>
                <a:sym typeface="Old Standard TT"/>
              </a:rPr>
              <a:t>Distribution of each factors </a:t>
            </a:r>
            <a:endParaRPr sz="2000">
              <a:solidFill>
                <a:schemeClr val="lt1"/>
              </a:solidFill>
              <a:latin typeface="Old Standard TT"/>
              <a:ea typeface="Old Standard TT"/>
              <a:cs typeface="Old Standard TT"/>
              <a:sym typeface="Old Standard TT"/>
            </a:endParaRPr>
          </a:p>
        </p:txBody>
      </p:sp>
      <p:pic>
        <p:nvPicPr>
          <p:cNvPr id="126" name="Google Shape;126;p21"/>
          <p:cNvPicPr preferRelativeResize="0"/>
          <p:nvPr/>
        </p:nvPicPr>
        <p:blipFill>
          <a:blip r:embed="rId4">
            <a:alphaModFix/>
          </a:blip>
          <a:stretch>
            <a:fillRect/>
          </a:stretch>
        </p:blipFill>
        <p:spPr>
          <a:xfrm>
            <a:off x="4863775" y="1035550"/>
            <a:ext cx="4047249" cy="2887625"/>
          </a:xfrm>
          <a:prstGeom prst="rect">
            <a:avLst/>
          </a:prstGeom>
          <a:noFill/>
          <a:ln>
            <a:noFill/>
          </a:ln>
        </p:spPr>
      </p:pic>
      <p:sp>
        <p:nvSpPr>
          <p:cNvPr id="127" name="Google Shape;127;p21"/>
          <p:cNvSpPr txBox="1"/>
          <p:nvPr/>
        </p:nvSpPr>
        <p:spPr>
          <a:xfrm>
            <a:off x="5086175" y="408050"/>
            <a:ext cx="348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Old Standard TT"/>
                <a:ea typeface="Old Standard TT"/>
                <a:cs typeface="Old Standard TT"/>
                <a:sym typeface="Old Standard TT"/>
              </a:rPr>
              <a:t>Correlation between factor</a:t>
            </a:r>
            <a:r>
              <a:rPr lang="en" sz="1800">
                <a:solidFill>
                  <a:schemeClr val="lt1"/>
                </a:solidFill>
                <a:latin typeface="Old Standard TT"/>
                <a:ea typeface="Old Standard TT"/>
                <a:cs typeface="Old Standard TT"/>
                <a:sym typeface="Old Standard TT"/>
              </a:rPr>
              <a:t>s</a:t>
            </a:r>
            <a:endParaRPr sz="1800">
              <a:solidFill>
                <a:schemeClr val="lt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