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7" r:id="rId2"/>
    <p:sldId id="520" r:id="rId3"/>
    <p:sldId id="519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0120-9ECF-06F1-B45C-3E6EC2250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B4308-33D5-FAF7-21DA-7D3A4C1D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55AA-E3E2-89A4-8D71-8C4FE39E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F7D2-629B-D0DA-D218-33B9DCB5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9E8F-CB0B-D8CD-D9DD-9862C97E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AE4-6895-728D-5714-9C6B9977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EC91C-FA73-4C09-E4E4-71028896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89FF-0C55-6CD1-9D03-3875932C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42CF-A00B-33B3-9689-23C44B7B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667C-CEA1-6F50-5215-566084DD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AF189-8FFC-989B-60D3-38F556B5F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A6D70-608E-B260-6840-23F563E5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1A70-093E-CA34-0CE0-C255840D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B0DF-A0C8-2456-0EF3-758E78D2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9E84-3286-8D44-A3B8-BBC194F0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02D-EA34-4AD4-474C-BC6034D8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29FD-5430-E507-A048-1E8838CC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A072-C167-CDAD-4E06-2E61BC0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E33E-89EC-CFEE-2BA2-70104E4B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E381-1CF7-9BAC-2057-0BD74F72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1BD2-9A42-36BE-674B-B803ADBF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8253-2670-0003-D330-8C70E7BF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B9AA-CA25-3192-23F9-C64C1CA7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88AF-301D-EE91-F3AB-AF1BEB19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C9CA-699A-2F94-D499-D65920C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0A60-74FF-AA3F-CCB2-4F787B87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0BB9-2939-A510-AE58-4BDAF80F8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23C73-5EA0-9DAA-FF6D-3FCD489B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206D-95A0-F714-B3BA-72E7EDE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BFB2-7163-9116-207D-D3E2EBD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D460B-11B8-2BFD-7136-03562E20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5835-3A19-03C4-A983-78AF7CF8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D4793-A8DA-F24D-2E9C-C10A9536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7C1D6-7772-57C0-73CB-F0FAAE5E9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822D7-6CCC-F92A-52AD-4BEA7312F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F8974-6A02-7D6C-CCEC-88B0DB3B7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6CEC4-2E95-930E-00AC-146C530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1239C-8BC5-2188-2315-8B659B73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E5635-C3FC-E1B0-3C33-A45F3F4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27C7-AF44-4FB5-4CED-31EB258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F3AF-D324-6223-80B8-6D419F49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79850-0C8D-25A9-1ACB-50EFE8B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61EB-F34C-E021-AE5E-A2F8F7E9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EBC68-066E-EF47-20A5-269EF23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15230-C7CE-3636-6302-9879F54D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2A908-2F42-E39E-E6E0-125966A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BC5-23B8-E92F-2E71-2E5C170E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2345-44D1-5A30-4DF9-A5A12495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2DE7-FB08-ABD5-243C-3922567D8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A02B-A41D-C9F9-0835-6C08A432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25E9-530F-5135-85F7-A6F4D385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0529-7350-FD63-68CC-8129CD3A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76CE-7563-B3C2-98BD-E951B494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DA9C9-7685-FD56-F55B-CB2BC897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5976-2098-A74C-6BAD-89E9EA5B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F3BF-ABE5-1E44-257C-617BAE1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212B8-2810-1043-C7B6-F9C78F3C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72F4-2D69-B38E-BE47-F5699113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4AE3A-F582-BAF7-ED6A-3519EF91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868-EA8C-FEB1-4F99-1DC4A0F4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71B0-3319-415E-7845-D6B1521BE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9176-C3A8-4ACD-94C2-BEB23288C731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CE5A3-B9C0-F68D-04D1-C72E9A2C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6D58F-9150-49AE-0AFE-F55537130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E1BC0-FC61-453C-A4AB-FAF532F1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2D4E91-FEFB-F821-5266-565FA8BE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2" y="958273"/>
            <a:ext cx="9439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C1FB50-E4EF-E371-81B3-CAA7CE0A2BC0}"/>
              </a:ext>
            </a:extLst>
          </p:cNvPr>
          <p:cNvSpPr txBox="1"/>
          <p:nvPr/>
        </p:nvSpPr>
        <p:spPr>
          <a:xfrm>
            <a:off x="4331855" y="76229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Creating Graph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EA6E9-7EDD-91AF-D1C8-562AD41164CB}"/>
              </a:ext>
            </a:extLst>
          </p:cNvPr>
          <p:cNvSpPr txBox="1"/>
          <p:nvPr/>
        </p:nvSpPr>
        <p:spPr>
          <a:xfrm>
            <a:off x="138545" y="537894"/>
            <a:ext cx="12053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days_of_the_week</a:t>
            </a:r>
            <a:r>
              <a:rPr lang="en-US" dirty="0"/>
              <a:t> &lt;- c("Sun", "Mon", "Tue", "Wed",  "Thu", "Fri", "Sat")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review_final</a:t>
            </a:r>
            <a:r>
              <a:rPr lang="en-US" dirty="0"/>
              <a:t>)+</a:t>
            </a:r>
            <a:r>
              <a:rPr lang="en-US" dirty="0" err="1"/>
              <a:t>geom_bar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(factor(x=</a:t>
            </a:r>
            <a:r>
              <a:rPr lang="en-US" dirty="0" err="1"/>
              <a:t>day_of_week,days_of_the_week</a:t>
            </a:r>
            <a:r>
              <a:rPr lang="en-US" dirty="0"/>
              <a:t>), y=ride_length ,fill=</a:t>
            </a:r>
            <a:r>
              <a:rPr lang="en-US" dirty="0" err="1"/>
              <a:t>day_of_week</a:t>
            </a:r>
            <a:r>
              <a:rPr lang="en-US" dirty="0"/>
              <a:t>) ,stat = "summary" ,</a:t>
            </a:r>
            <a:r>
              <a:rPr lang="en-US" dirty="0" err="1"/>
              <a:t>show.legend</a:t>
            </a:r>
            <a:r>
              <a:rPr lang="en-US" dirty="0"/>
              <a:t> = FALSE )+ </a:t>
            </a:r>
            <a:r>
              <a:rPr lang="en-US" dirty="0" err="1"/>
              <a:t>facet_wrap</a:t>
            </a:r>
            <a:r>
              <a:rPr lang="en-US" dirty="0"/>
              <a:t>(~usertype ,scales= '</a:t>
            </a:r>
            <a:r>
              <a:rPr lang="en-US" dirty="0" err="1"/>
              <a:t>free_x</a:t>
            </a:r>
            <a:r>
              <a:rPr lang="en-US" dirty="0"/>
              <a:t>')+ </a:t>
            </a:r>
            <a:r>
              <a:rPr lang="en-US" dirty="0" err="1"/>
              <a:t>xlab</a:t>
            </a:r>
            <a:r>
              <a:rPr lang="en-US" dirty="0"/>
              <a:t>("</a:t>
            </a:r>
            <a:r>
              <a:rPr lang="en-US" dirty="0" err="1"/>
              <a:t>Days_of</a:t>
            </a:r>
            <a:r>
              <a:rPr lang="en-US" dirty="0"/>
              <a:t> </a:t>
            </a:r>
            <a:r>
              <a:rPr lang="en-US" dirty="0" err="1"/>
              <a:t>the_week</a:t>
            </a:r>
            <a:r>
              <a:rPr lang="en-US" dirty="0"/>
              <a:t>")+</a:t>
            </a:r>
            <a:r>
              <a:rPr lang="en-US" dirty="0" err="1"/>
              <a:t>ylab</a:t>
            </a:r>
            <a:r>
              <a:rPr lang="en-US" dirty="0"/>
              <a:t>("</a:t>
            </a:r>
            <a:r>
              <a:rPr lang="en-US" dirty="0" err="1"/>
              <a:t>Average_ride_length</a:t>
            </a:r>
            <a:r>
              <a:rPr lang="en-US" dirty="0"/>
              <a:t> in mins")+theme(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(angle = 45))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1B7C5-F233-4BAF-B539-10A8A8E2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" r="1006" b="1433"/>
          <a:stretch/>
        </p:blipFill>
        <p:spPr>
          <a:xfrm>
            <a:off x="2299855" y="2061343"/>
            <a:ext cx="7130473" cy="4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53EA39-C272-7A3D-F64E-A56CB6049B41}"/>
              </a:ext>
            </a:extLst>
          </p:cNvPr>
          <p:cNvSpPr txBox="1"/>
          <p:nvPr/>
        </p:nvSpPr>
        <p:spPr>
          <a:xfrm>
            <a:off x="4832855" y="997534"/>
            <a:ext cx="602658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ride_length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usertype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day_of_week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REPLACE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REPLACE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usertype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05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"Subscriber"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05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"Member"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05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"Customer"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05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"Casual"</a:t>
            </a:r>
            <a:r>
              <a:rPr lang="en-US" sz="105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user_type_updated</a:t>
            </a:r>
            <a:endParaRPr lang="en-US" sz="105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cyclist-444111.Divycycle_2019_2020.Divycycle2019_filtered2</a:t>
            </a:r>
            <a:endParaRPr lang="en-US" sz="105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BY</a:t>
            </a:r>
            <a:endParaRPr lang="en-US" sz="105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105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105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05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ASC</a:t>
            </a:r>
            <a:endParaRPr lang="en-US" sz="105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67CB4-974E-56BD-DFF8-E38ADB3E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647784"/>
            <a:ext cx="6770254" cy="2803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3FD2B0-B96A-2A50-298B-2D1EC8924B7A}"/>
              </a:ext>
            </a:extLst>
          </p:cNvPr>
          <p:cNvSpPr txBox="1"/>
          <p:nvPr/>
        </p:nvSpPr>
        <p:spPr>
          <a:xfrm>
            <a:off x="203201" y="849753"/>
            <a:ext cx="35837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cast</a:t>
            </a:r>
            <a:r>
              <a:rPr lang="en-US" sz="8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datetime</a:t>
            </a:r>
            <a:r>
              <a:rPr lang="en-US" sz="8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cast</a:t>
            </a:r>
            <a:r>
              <a:rPr lang="en-US" sz="8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datetime</a:t>
            </a:r>
            <a:r>
              <a:rPr lang="en-US" sz="8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usertype</a:t>
            </a:r>
            <a:endParaRPr lang="en-US" sz="8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`cyclist-444111.Divycycle_2019_2020.Divycycle2019`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BY</a:t>
            </a:r>
            <a:endParaRPr lang="en-US" sz="8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8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8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ASC</a:t>
            </a:r>
            <a:endParaRPr lang="en-US" sz="8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0E763-04E2-1782-1048-8CDC65BA104F}"/>
              </a:ext>
            </a:extLst>
          </p:cNvPr>
          <p:cNvSpPr txBox="1"/>
          <p:nvPr/>
        </p:nvSpPr>
        <p:spPr>
          <a:xfrm>
            <a:off x="203201" y="2078123"/>
            <a:ext cx="35837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6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6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ride_length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usertype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</a:p>
          <a:p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EXTRACT</a:t>
            </a:r>
            <a:r>
              <a:rPr lang="en-US" sz="6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DAYOFWEEK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6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day_of_week</a:t>
            </a:r>
            <a:endParaRPr lang="en-US" sz="6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`cyclist-444111.Divycycle_2019_2020.Divycycle2019_Filtered`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BY</a:t>
            </a:r>
            <a:endParaRPr lang="en-US" sz="6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 </a:t>
            </a:r>
            <a:r>
              <a:rPr lang="en-US" sz="6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</a:t>
            </a:r>
            <a:r>
              <a:rPr lang="en-US" sz="6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6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ASC</a:t>
            </a:r>
            <a:endParaRPr lang="en-US" sz="6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A270C-2321-F953-3874-D5F30EF49CC5}"/>
              </a:ext>
            </a:extLst>
          </p:cNvPr>
          <p:cNvSpPr txBox="1"/>
          <p:nvPr/>
        </p:nvSpPr>
        <p:spPr>
          <a:xfrm>
            <a:off x="3529443" y="-10653"/>
            <a:ext cx="487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CYCLIST DATASET- Using SQL</a:t>
            </a:r>
          </a:p>
        </p:txBody>
      </p:sp>
    </p:spTree>
    <p:extLst>
      <p:ext uri="{BB962C8B-B14F-4D97-AF65-F5344CB8AC3E}">
        <p14:creationId xmlns:p14="http://schemas.microsoft.com/office/powerpoint/2010/main" val="418355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594A9-95F0-C1E7-E411-BD947453F735}"/>
              </a:ext>
            </a:extLst>
          </p:cNvPr>
          <p:cNvSpPr txBox="1"/>
          <p:nvPr/>
        </p:nvSpPr>
        <p:spPr>
          <a:xfrm>
            <a:off x="655782" y="91221"/>
            <a:ext cx="10409382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 </a:t>
            </a: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trip_id_combined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ride_length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user_type_updated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day_of_week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cyclist-444111.Divycycle_2019_2020.Divycycle2019_Filtered_6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r>
              <a:rPr lang="en-US" sz="11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union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all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SELECT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 </a:t>
            </a: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trip_id_combined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start_time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end_time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ride_length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user_type_updated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day_of_week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1967D2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cyclist-444111.Divycycle_2019_2020.DivyCycle2020_Filtered_2</a:t>
            </a:r>
            <a: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br>
              <a:rPr lang="en-US" sz="1100" b="0" dirty="0">
                <a:solidFill>
                  <a:srgbClr val="202124"/>
                </a:solidFill>
                <a:effectLst/>
                <a:latin typeface="Roboto Mono" panose="00000009000000000000" pitchFamily="49" charset="0"/>
              </a:rPr>
            </a:br>
            <a:r>
              <a:rPr lang="en-US" sz="1100" b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</a:t>
            </a:r>
            <a:endParaRPr lang="en-US" sz="1100" b="0" dirty="0">
              <a:solidFill>
                <a:srgbClr val="202124"/>
              </a:solidFill>
              <a:effectLst/>
              <a:latin typeface="Roboto Mono" panose="00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BA876-6795-1B1B-DD0A-1A226F01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3" y="3563764"/>
            <a:ext cx="7651894" cy="31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3E302-1576-30A6-51FE-2C5747041CA8}"/>
              </a:ext>
            </a:extLst>
          </p:cNvPr>
          <p:cNvSpPr txBox="1"/>
          <p:nvPr/>
        </p:nvSpPr>
        <p:spPr>
          <a:xfrm>
            <a:off x="4508498" y="83327"/>
            <a:ext cx="487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CYCLIST DATASET- Using Excel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72010-A574-0586-B455-F77099E6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2" y="1762133"/>
            <a:ext cx="5604388" cy="48669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E6F25-7C2A-9A15-39E2-E72035C3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99" y="2830558"/>
            <a:ext cx="5732372" cy="2730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7EC4D-23BD-2BFF-ECEA-93BDC984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2" y="480168"/>
            <a:ext cx="6963766" cy="92369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B787A2-455C-3304-4A0F-7BA61BC1B81C}"/>
              </a:ext>
            </a:extLst>
          </p:cNvPr>
          <p:cNvCxnSpPr/>
          <p:nvPr/>
        </p:nvCxnSpPr>
        <p:spPr>
          <a:xfrm flipH="1">
            <a:off x="6280727" y="1256145"/>
            <a:ext cx="869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EC69E8-19AD-1F34-F9B0-27BE38DB3273}"/>
              </a:ext>
            </a:extLst>
          </p:cNvPr>
          <p:cNvSpPr txBox="1"/>
          <p:nvPr/>
        </p:nvSpPr>
        <p:spPr>
          <a:xfrm>
            <a:off x="7564580" y="5781963"/>
            <a:ext cx="363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pivot table and pivot chart</a:t>
            </a:r>
          </a:p>
        </p:txBody>
      </p:sp>
    </p:spTree>
    <p:extLst>
      <p:ext uri="{BB962C8B-B14F-4D97-AF65-F5344CB8AC3E}">
        <p14:creationId xmlns:p14="http://schemas.microsoft.com/office/powerpoint/2010/main" val="23782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524F0-21FB-80F5-AD9E-A7139F80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380378"/>
            <a:ext cx="5557550" cy="1835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C2E93-EF28-E18E-F196-CCC68BCD6196}"/>
              </a:ext>
            </a:extLst>
          </p:cNvPr>
          <p:cNvSpPr txBox="1"/>
          <p:nvPr/>
        </p:nvSpPr>
        <p:spPr>
          <a:xfrm>
            <a:off x="6022110" y="1380378"/>
            <a:ext cx="5763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We can see from glimpse command , different type of variables or col names and type of data.</a:t>
            </a:r>
          </a:p>
          <a:p>
            <a:endParaRPr lang="en-US" sz="1400" i="1" dirty="0"/>
          </a:p>
          <a:p>
            <a:r>
              <a:rPr lang="en-US" sz="1400" i="1" dirty="0"/>
              <a:t>Closer inspection we can see start time , end time  was used as character data type which should be converted to date type </a:t>
            </a:r>
            <a:r>
              <a:rPr lang="en-US" i="1" dirty="0"/>
              <a:t>. </a:t>
            </a:r>
          </a:p>
          <a:p>
            <a:endParaRPr lang="en-US" i="1" dirty="0"/>
          </a:p>
          <a:p>
            <a:r>
              <a:rPr lang="en-US" sz="1400" i="1" dirty="0"/>
              <a:t>Trip duration was also saved as character, but it should be shown as time </a:t>
            </a:r>
            <a:r>
              <a:rPr lang="en-US" i="1" dirty="0"/>
              <a:t>.</a:t>
            </a:r>
          </a:p>
          <a:p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FE16B-1815-C04F-F66C-DE1FB98535C7}"/>
              </a:ext>
            </a:extLst>
          </p:cNvPr>
          <p:cNvSpPr txBox="1"/>
          <p:nvPr/>
        </p:nvSpPr>
        <p:spPr>
          <a:xfrm>
            <a:off x="4343401" y="28634"/>
            <a:ext cx="545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CYCLIST DATASET- Using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F49A1-17F3-76A9-EE22-55D83E942D0C}"/>
              </a:ext>
            </a:extLst>
          </p:cNvPr>
          <p:cNvSpPr txBox="1"/>
          <p:nvPr/>
        </p:nvSpPr>
        <p:spPr>
          <a:xfrm>
            <a:off x="526472" y="745607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Cleaning 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A96BB-7B05-7618-C392-9A4A55B94CD1}"/>
              </a:ext>
            </a:extLst>
          </p:cNvPr>
          <p:cNvSpPr txBox="1"/>
          <p:nvPr/>
        </p:nvSpPr>
        <p:spPr>
          <a:xfrm>
            <a:off x="406399" y="4034914"/>
            <a:ext cx="56157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review_sorted_1&lt;-review [, c("</a:t>
            </a:r>
            <a:r>
              <a:rPr lang="en-US" sz="1400" dirty="0" err="1"/>
              <a:t>trip_id","start_time","end_time","usertype</a:t>
            </a:r>
            <a:r>
              <a:rPr lang="en-US" sz="1400" dirty="0"/>
              <a:t>")]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CC0E7-42E9-1ED0-ABAE-50DB540DBD96}"/>
              </a:ext>
            </a:extLst>
          </p:cNvPr>
          <p:cNvSpPr txBox="1"/>
          <p:nvPr/>
        </p:nvSpPr>
        <p:spPr>
          <a:xfrm>
            <a:off x="6197601" y="4004137"/>
            <a:ext cx="5763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Organizing the data to the columns which are needed and creating a new dataset out of it </a:t>
            </a:r>
            <a:r>
              <a:rPr lang="en-US" i="1" dirty="0"/>
              <a:t>.</a:t>
            </a:r>
          </a:p>
          <a:p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8BF29-DFC7-AAFE-E1AF-6298FDDDEB02}"/>
              </a:ext>
            </a:extLst>
          </p:cNvPr>
          <p:cNvSpPr txBox="1"/>
          <p:nvPr/>
        </p:nvSpPr>
        <p:spPr>
          <a:xfrm>
            <a:off x="406399" y="1026436"/>
            <a:ext cx="3685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review=read_csv("Divvy_Trips_2019_Q1.csv")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AD1BF5-89DE-BAD9-8250-0B60BCCE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56" y="4599385"/>
            <a:ext cx="2926918" cy="22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6E4B74-4B20-2207-D48D-391FCE18F75A}"/>
              </a:ext>
            </a:extLst>
          </p:cNvPr>
          <p:cNvSpPr txBox="1"/>
          <p:nvPr/>
        </p:nvSpPr>
        <p:spPr>
          <a:xfrm>
            <a:off x="157017" y="725300"/>
            <a:ext cx="618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review_sorted_2$usertype[review_sorted_2$usertype=="Subscriber"]&lt;-"member“</a:t>
            </a:r>
          </a:p>
          <a:p>
            <a:r>
              <a:rPr lang="en-US" sz="1200" dirty="0"/>
              <a:t>review_sorted_2$usertype[review_sorted_2$usertype=="Customer"]&lt;-"casual“</a:t>
            </a:r>
          </a:p>
          <a:p>
            <a:r>
              <a:rPr lang="en-US" sz="1200" dirty="0"/>
              <a:t>View(review_sorted_2)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ACB4E-3A00-77AB-B9FC-B056B7C6BBD2}"/>
              </a:ext>
            </a:extLst>
          </p:cNvPr>
          <p:cNvSpPr txBox="1"/>
          <p:nvPr/>
        </p:nvSpPr>
        <p:spPr>
          <a:xfrm>
            <a:off x="7047343" y="725299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Renaming usertype name with replace function</a:t>
            </a:r>
            <a:r>
              <a:rPr lang="en-US" i="1" dirty="0"/>
              <a:t>.</a:t>
            </a:r>
          </a:p>
          <a:p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BF6EA-0F28-D218-59A8-67E01B557BED}"/>
              </a:ext>
            </a:extLst>
          </p:cNvPr>
          <p:cNvSpPr txBox="1"/>
          <p:nvPr/>
        </p:nvSpPr>
        <p:spPr>
          <a:xfrm>
            <a:off x="443488" y="123338"/>
            <a:ext cx="19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C4B79-0B37-92DF-71C1-C341CF0F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8" y="1563883"/>
            <a:ext cx="2299566" cy="1799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DE7CAE-D7A1-EF96-6C1D-7012C5379D2A}"/>
              </a:ext>
            </a:extLst>
          </p:cNvPr>
          <p:cNvSpPr txBox="1"/>
          <p:nvPr/>
        </p:nvSpPr>
        <p:spPr>
          <a:xfrm>
            <a:off x="-1" y="3828580"/>
            <a:ext cx="6890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review_sorted_2$ride_length&lt;-(review_sorted_2$end_time-review_sorted_2$start_time)</a:t>
            </a:r>
          </a:p>
          <a:p>
            <a:r>
              <a:rPr lang="en-US" sz="1400" dirty="0"/>
              <a:t>review_sorted_2$end_time&lt;-ymd_hms(review_sorted_2$ride_length)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E2FBC-6475-51D6-72AE-ED0182ACF297}"/>
              </a:ext>
            </a:extLst>
          </p:cNvPr>
          <p:cNvSpPr txBox="1"/>
          <p:nvPr/>
        </p:nvSpPr>
        <p:spPr>
          <a:xfrm>
            <a:off x="7047344" y="3828580"/>
            <a:ext cx="576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Creating ride length column and converting into date time format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54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BC2B34-0AFF-21D0-982C-DD4B1CDF1EF1}"/>
              </a:ext>
            </a:extLst>
          </p:cNvPr>
          <p:cNvSpPr txBox="1"/>
          <p:nvPr/>
        </p:nvSpPr>
        <p:spPr>
          <a:xfrm>
            <a:off x="143163" y="578776"/>
            <a:ext cx="108019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review_3&lt;-read_csv("Divvy_Trips_2020_Q1.csv")</a:t>
            </a:r>
          </a:p>
          <a:p>
            <a:r>
              <a:rPr lang="en-US" sz="1400" dirty="0"/>
              <a:t>review_sorted_3&lt;- review_3[,c("</a:t>
            </a:r>
            <a:r>
              <a:rPr lang="en-US" sz="1400" dirty="0" err="1"/>
              <a:t>ride_id</a:t>
            </a:r>
            <a:r>
              <a:rPr lang="en-US" sz="1400" dirty="0"/>
              <a:t>" ,"started_at","ended_at","</a:t>
            </a:r>
            <a:r>
              <a:rPr lang="en-US" sz="1400" dirty="0" err="1"/>
              <a:t>member_casual</a:t>
            </a:r>
            <a:r>
              <a:rPr lang="en-US" sz="1400" dirty="0"/>
              <a:t>")]</a:t>
            </a:r>
          </a:p>
          <a:p>
            <a:r>
              <a:rPr lang="en-US" sz="1400" dirty="0"/>
              <a:t>review_sorted_4&lt;- review_sorted_3 %&gt;% rename(trip_id=</a:t>
            </a:r>
            <a:r>
              <a:rPr lang="en-US" sz="1400" dirty="0" err="1"/>
              <a:t>ride_id,start_time</a:t>
            </a:r>
            <a:r>
              <a:rPr lang="en-US" sz="1400" dirty="0"/>
              <a:t>=</a:t>
            </a:r>
            <a:r>
              <a:rPr lang="en-US" sz="1400" dirty="0" err="1"/>
              <a:t>started_at,end_time</a:t>
            </a:r>
            <a:r>
              <a:rPr lang="en-US" sz="1400" dirty="0"/>
              <a:t>=</a:t>
            </a:r>
            <a:r>
              <a:rPr lang="en-US" sz="1400" dirty="0" err="1"/>
              <a:t>ended_at,usertype</a:t>
            </a:r>
            <a:r>
              <a:rPr lang="en-US" sz="1400" dirty="0"/>
              <a:t>=member_casual)</a:t>
            </a:r>
          </a:p>
          <a:p>
            <a:r>
              <a:rPr lang="en-US" sz="1400" dirty="0"/>
              <a:t>review_sorted_4$start_time&lt;-ymd_hms(review_sorted_4$start_time)</a:t>
            </a:r>
          </a:p>
          <a:p>
            <a:r>
              <a:rPr lang="en-US" sz="1400" dirty="0"/>
              <a:t>review_sorted_4$end_time&lt;-ymd_hms(review_sorted_4$end_time)</a:t>
            </a:r>
          </a:p>
          <a:p>
            <a:r>
              <a:rPr lang="en-US" sz="1400" dirty="0"/>
              <a:t>review_sorted_4$ride_length&lt;-(review_sorted_4$end_time-review_sorted_4$start_time)</a:t>
            </a:r>
          </a:p>
          <a:p>
            <a:r>
              <a:rPr lang="en-US" sz="1400" dirty="0"/>
              <a:t>review_final&lt;- merge(review_sorted_2,review_sorted_4, by = c("trip_id" ,"</a:t>
            </a:r>
            <a:r>
              <a:rPr lang="en-US" sz="1400" dirty="0" err="1"/>
              <a:t>start_time","end_time","usertype","ride_length</a:t>
            </a:r>
            <a:r>
              <a:rPr lang="en-US" sz="1400" dirty="0"/>
              <a:t>"))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EA506-F026-C84B-5264-0F707E6F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5" y="2179214"/>
            <a:ext cx="3259344" cy="1759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628EB-FF0D-FF50-2C32-2BE6DBA1903C}"/>
              </a:ext>
            </a:extLst>
          </p:cNvPr>
          <p:cNvSpPr txBox="1"/>
          <p:nvPr/>
        </p:nvSpPr>
        <p:spPr>
          <a:xfrm>
            <a:off x="143163" y="430945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review_final</a:t>
            </a:r>
            <a:r>
              <a:rPr lang="en-US" sz="1600" dirty="0"/>
              <a:t>&lt;-</a:t>
            </a:r>
            <a:r>
              <a:rPr lang="en-US" sz="1600" dirty="0" err="1"/>
              <a:t>rbind</a:t>
            </a:r>
            <a:r>
              <a:rPr lang="en-US" sz="1600" dirty="0"/>
              <a:t>(review_sorted_2,review_sorted_4)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FE71E-9C7B-F858-0E82-9B094D30742B}"/>
              </a:ext>
            </a:extLst>
          </p:cNvPr>
          <p:cNvSpPr txBox="1"/>
          <p:nvPr/>
        </p:nvSpPr>
        <p:spPr>
          <a:xfrm>
            <a:off x="5920508" y="286388"/>
            <a:ext cx="576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Creating another dataframe </a:t>
            </a:r>
            <a:endParaRPr lang="en-US" b="1" i="1" dirty="0"/>
          </a:p>
          <a:p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4568E-3841-58DB-B2C9-BA1D9F8A9108}"/>
              </a:ext>
            </a:extLst>
          </p:cNvPr>
          <p:cNvSpPr txBox="1"/>
          <p:nvPr/>
        </p:nvSpPr>
        <p:spPr>
          <a:xfrm>
            <a:off x="5426363" y="4309455"/>
            <a:ext cx="5763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Merging  both  dataframe </a:t>
            </a:r>
            <a:endParaRPr lang="en-US" b="1" i="1" dirty="0"/>
          </a:p>
          <a:p>
            <a:endParaRPr 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1BF97-97B2-F5DD-404B-A3BEC021AF44}"/>
              </a:ext>
            </a:extLst>
          </p:cNvPr>
          <p:cNvSpPr txBox="1"/>
          <p:nvPr/>
        </p:nvSpPr>
        <p:spPr>
          <a:xfrm>
            <a:off x="397163" y="101722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6A3F-626F-C898-241C-518DF7D0EDDB}"/>
              </a:ext>
            </a:extLst>
          </p:cNvPr>
          <p:cNvSpPr txBox="1"/>
          <p:nvPr/>
        </p:nvSpPr>
        <p:spPr>
          <a:xfrm>
            <a:off x="500792" y="4709564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Analyze  Data </a:t>
            </a:r>
          </a:p>
        </p:txBody>
      </p:sp>
    </p:spTree>
    <p:extLst>
      <p:ext uri="{BB962C8B-B14F-4D97-AF65-F5344CB8AC3E}">
        <p14:creationId xmlns:p14="http://schemas.microsoft.com/office/powerpoint/2010/main" val="32110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7BD73-5742-24FB-FA46-BC0130C0C99D}"/>
              </a:ext>
            </a:extLst>
          </p:cNvPr>
          <p:cNvSpPr txBox="1"/>
          <p:nvPr/>
        </p:nvSpPr>
        <p:spPr>
          <a:xfrm>
            <a:off x="4378037" y="22167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F1E31-A920-27BA-883D-19E006367FB2}"/>
              </a:ext>
            </a:extLst>
          </p:cNvPr>
          <p:cNvSpPr txBox="1"/>
          <p:nvPr/>
        </p:nvSpPr>
        <p:spPr>
          <a:xfrm>
            <a:off x="147781" y="817527"/>
            <a:ext cx="11111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ggplot(data=review_final)+geom_bar(mapping=aes(x=usertype ,ride_length) , stat = "summary", fun.y = "mean")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7AF17-D52D-7253-D7E4-18D25D98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632"/>
          <a:stretch/>
        </p:blipFill>
        <p:spPr>
          <a:xfrm>
            <a:off x="2282678" y="2133600"/>
            <a:ext cx="6057758" cy="3751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178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7DAD2-5A44-FB6C-CE92-4151F825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7" r="1272"/>
          <a:stretch/>
        </p:blipFill>
        <p:spPr>
          <a:xfrm>
            <a:off x="1745673" y="1894343"/>
            <a:ext cx="6899563" cy="43309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78E6F-55A0-CB16-95DE-3FDB2C97F2CE}"/>
              </a:ext>
            </a:extLst>
          </p:cNvPr>
          <p:cNvSpPr txBox="1"/>
          <p:nvPr/>
        </p:nvSpPr>
        <p:spPr>
          <a:xfrm>
            <a:off x="480290" y="897373"/>
            <a:ext cx="11628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ggplot(data=review_final)+geom_bar(mapping=aes(x=usertype ,ride_length), stat = "summary", fun.y = "mean")+ facet_wrap(~day_of_week ,scales= 'free_x')+ ylab("Average_ride_length")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7527E-643C-A06C-7976-70F12E0E1F05}"/>
              </a:ext>
            </a:extLst>
          </p:cNvPr>
          <p:cNvSpPr txBox="1"/>
          <p:nvPr/>
        </p:nvSpPr>
        <p:spPr>
          <a:xfrm>
            <a:off x="4378037" y="22167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Graph</a:t>
            </a:r>
          </a:p>
        </p:txBody>
      </p:sp>
    </p:spTree>
    <p:extLst>
      <p:ext uri="{BB962C8B-B14F-4D97-AF65-F5344CB8AC3E}">
        <p14:creationId xmlns:p14="http://schemas.microsoft.com/office/powerpoint/2010/main" val="241616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5CAF0-51EF-903C-43A8-BC3C2199A980}"/>
              </a:ext>
            </a:extLst>
          </p:cNvPr>
          <p:cNvSpPr txBox="1"/>
          <p:nvPr/>
        </p:nvSpPr>
        <p:spPr>
          <a:xfrm>
            <a:off x="4378037" y="221674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A549F-0671-6A96-808D-5218CA2FFC2C}"/>
              </a:ext>
            </a:extLst>
          </p:cNvPr>
          <p:cNvSpPr txBox="1"/>
          <p:nvPr/>
        </p:nvSpPr>
        <p:spPr>
          <a:xfrm>
            <a:off x="429491" y="757230"/>
            <a:ext cx="11333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ggplot(data=review_final)+geom_bar(mapping=aes(x=day_of_week ,ride_length), stat = "summary", fun.y = "mean")+ facet_wrap(~usertype ,scales= 'free_x')+ ylab("Average_ride_length")+theme(axis.text.x = element_text(angle = 45))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A98AE-F039-DF86-4133-708CF9E9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77" y="1726334"/>
            <a:ext cx="7277100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3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7792F4-538A-77E7-DE3F-7628B17331F4}"/>
              </a:ext>
            </a:extLst>
          </p:cNvPr>
          <p:cNvSpPr txBox="1"/>
          <p:nvPr/>
        </p:nvSpPr>
        <p:spPr>
          <a:xfrm>
            <a:off x="4331855" y="76229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7510E-BFA2-408D-CFCF-3C2AA716D5C3}"/>
              </a:ext>
            </a:extLst>
          </p:cNvPr>
          <p:cNvSpPr txBox="1"/>
          <p:nvPr/>
        </p:nvSpPr>
        <p:spPr>
          <a:xfrm>
            <a:off x="157018" y="683339"/>
            <a:ext cx="11970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days_of_the_week &lt;- c("Sun", "Mon", "Tue", "Wed",  "Thu""Fri "Sat")</a:t>
            </a:r>
          </a:p>
          <a:p>
            <a:r>
              <a:rPr lang="en-US" dirty="0"/>
              <a:t>ggplot(data=review_final)+geom_bar(aes(factor(x=day_of_week,days_of_the_week), y=ride_length) ,stat = "summary" ,show.legend = FALSE )+ facet_wrap(~usertype ,scales= 'free_x')+ xlab("Days_of the_week")+ylab("Average_ride_length")+theme(axis.text.x = element_text(angle = 45))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AB2E81-2D24-20D9-64C8-2216956E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45" y="2029113"/>
            <a:ext cx="7229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48409</TotalTime>
  <Words>1218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Gupta1, Gaurav</dc:creator>
  <cp:lastModifiedBy>Gupta1, Gaurav</cp:lastModifiedBy>
  <cp:revision>319</cp:revision>
  <dcterms:created xsi:type="dcterms:W3CDTF">2023-12-29T15:11:30Z</dcterms:created>
  <dcterms:modified xsi:type="dcterms:W3CDTF">2024-12-21T04:46:16Z</dcterms:modified>
</cp:coreProperties>
</file>