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8"/>
  </p:notesMasterIdLst>
  <p:handoutMasterIdLst>
    <p:handoutMasterId r:id="rId59"/>
  </p:handoutMasterIdLst>
  <p:sldIdLst>
    <p:sldId id="257" r:id="rId2"/>
    <p:sldId id="258" r:id="rId3"/>
    <p:sldId id="259" r:id="rId4"/>
    <p:sldId id="260" r:id="rId5"/>
    <p:sldId id="261" r:id="rId6"/>
    <p:sldId id="283" r:id="rId7"/>
    <p:sldId id="284" r:id="rId8"/>
    <p:sldId id="285" r:id="rId9"/>
    <p:sldId id="286" r:id="rId10"/>
    <p:sldId id="287" r:id="rId11"/>
    <p:sldId id="268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0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312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22" r:id="rId48"/>
    <p:sldId id="323" r:id="rId49"/>
    <p:sldId id="275" r:id="rId50"/>
    <p:sldId id="324" r:id="rId51"/>
    <p:sldId id="325" r:id="rId52"/>
    <p:sldId id="326" r:id="rId53"/>
    <p:sldId id="327" r:id="rId54"/>
    <p:sldId id="328" r:id="rId55"/>
    <p:sldId id="329" r:id="rId56"/>
    <p:sldId id="282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96"/>
    <a:srgbClr val="0082C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66" autoAdjust="0"/>
    <p:restoredTop sz="76198" autoAdjust="0"/>
  </p:normalViewPr>
  <p:slideViewPr>
    <p:cSldViewPr>
      <p:cViewPr varScale="1">
        <p:scale>
          <a:sx n="115" d="100"/>
          <a:sy n="115" d="100"/>
        </p:scale>
        <p:origin x="141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3858487" y="836712"/>
            <a:ext cx="4951997" cy="1631216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01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웹 프로그래밍의 이해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268F-0C12-B037-6348-0FDAF87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613DA-A5D5-F58E-5BD5-A6420510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웹 프로그래밍 언어</a:t>
            </a:r>
          </a:p>
          <a:p>
            <a:pPr lvl="1"/>
            <a:r>
              <a:rPr lang="ko-KR" altLang="en-US" dirty="0"/>
              <a:t>클라이언트 측 실행 언어와 서버 측 실행 언어로 구분</a:t>
            </a:r>
          </a:p>
          <a:p>
            <a:pPr lvl="1"/>
            <a:r>
              <a:rPr lang="ko-KR" altLang="en-US" dirty="0"/>
              <a:t>자바를 기반으로 하는 </a:t>
            </a:r>
            <a:r>
              <a:rPr lang="en-US" altLang="ko-KR" dirty="0"/>
              <a:t>JSP</a:t>
            </a:r>
            <a:r>
              <a:rPr lang="ko-KR" altLang="en-US" dirty="0"/>
              <a:t>는 서버 측 웹 프로그래밍 언어 중 하나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 err="1"/>
              <a:t>서블릿</a:t>
            </a:r>
            <a:r>
              <a:rPr lang="en-US" altLang="ko-KR" dirty="0"/>
              <a:t>(Servlet)</a:t>
            </a:r>
          </a:p>
          <a:p>
            <a:pPr lvl="1"/>
            <a:r>
              <a:rPr lang="ko-KR" altLang="en-US" dirty="0"/>
              <a:t>자바를 사용하여 웹 페이지를 동적으로 생성하는 서버 측 웹 프로그래밍</a:t>
            </a:r>
            <a:endParaRPr lang="en-US" altLang="ko-KR" dirty="0"/>
          </a:p>
          <a:p>
            <a:pPr lvl="1"/>
            <a:r>
              <a:rPr lang="ko-KR" altLang="en-US" dirty="0"/>
              <a:t>웹 서버의 성능을 향상하기 위해 사용되는 자바 클래스의 일종</a:t>
            </a:r>
            <a:endParaRPr lang="en-US" altLang="ko-KR" dirty="0"/>
          </a:p>
          <a:p>
            <a:pPr lvl="1"/>
            <a:r>
              <a:rPr lang="en-US" altLang="ko-KR" dirty="0"/>
              <a:t>JSP</a:t>
            </a:r>
            <a:r>
              <a:rPr lang="ko-KR" altLang="en-US" dirty="0"/>
              <a:t>가 </a:t>
            </a:r>
            <a:r>
              <a:rPr lang="en-US" altLang="ko-KR" dirty="0"/>
              <a:t>HTML </a:t>
            </a:r>
            <a:r>
              <a:rPr lang="ko-KR" altLang="en-US" dirty="0"/>
              <a:t>문서 안에 </a:t>
            </a:r>
            <a:r>
              <a:rPr lang="en-US" altLang="ko-KR" dirty="0"/>
              <a:t>Java </a:t>
            </a:r>
            <a:r>
              <a:rPr lang="ko-KR" altLang="en-US" dirty="0"/>
              <a:t>코드를 포함하고 있는 반면</a:t>
            </a:r>
            <a:r>
              <a:rPr lang="en-US" altLang="ko-KR" dirty="0"/>
              <a:t>, </a:t>
            </a:r>
            <a:r>
              <a:rPr lang="ko-KR" altLang="en-US" dirty="0" err="1"/>
              <a:t>서블릿은</a:t>
            </a:r>
            <a:r>
              <a:rPr lang="ko-KR" altLang="en-US" dirty="0"/>
              <a:t> 자바 코드 안에 </a:t>
            </a:r>
            <a:r>
              <a:rPr lang="en-US" altLang="ko-KR" dirty="0"/>
              <a:t>HTML</a:t>
            </a:r>
            <a:r>
              <a:rPr lang="ko-KR" altLang="en-US" dirty="0"/>
              <a:t>을 포함함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서블릿의</a:t>
            </a:r>
            <a:r>
              <a:rPr lang="ko-KR" altLang="en-US" dirty="0"/>
              <a:t> 특징</a:t>
            </a:r>
            <a:endParaRPr lang="en-US" altLang="ko-KR" dirty="0"/>
          </a:p>
          <a:p>
            <a:pPr lvl="1"/>
            <a:r>
              <a:rPr lang="ko-KR" altLang="en-US" dirty="0"/>
              <a:t>이식 가능함</a:t>
            </a:r>
            <a:endParaRPr lang="en-US" altLang="ko-KR" dirty="0"/>
          </a:p>
          <a:p>
            <a:pPr lvl="1"/>
            <a:r>
              <a:rPr lang="ko-KR" altLang="en-US" dirty="0"/>
              <a:t>효율적이고 확장 가능함</a:t>
            </a:r>
            <a:endParaRPr lang="en-US" altLang="ko-KR" dirty="0"/>
          </a:p>
          <a:p>
            <a:pPr lvl="1"/>
            <a:r>
              <a:rPr lang="ko-KR" altLang="en-US" dirty="0"/>
              <a:t>견고함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11480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7" y="2011343"/>
            <a:ext cx="7605845" cy="2835315"/>
            <a:chOff x="769077" y="3609019"/>
            <a:chExt cx="7605845" cy="2835315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2835315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CGI</a:t>
              </a:r>
              <a:endParaRPr lang="ko-KR" altLang="en-US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>
                <a:defRPr/>
              </a:pPr>
              <a:r>
                <a:rPr lang="en-US" altLang="ko-KR" sz="1500" dirty="0"/>
                <a:t>CGI(Common Gateway Interface) </a:t>
              </a:r>
              <a:r>
                <a:rPr lang="ko-KR" altLang="en-US" sz="1500" dirty="0"/>
                <a:t>기술을 통해 웹 서버는 외부 프로그램을 호출하고 </a:t>
              </a:r>
              <a:r>
                <a:rPr lang="en-US" altLang="ko-KR" sz="1500" dirty="0"/>
                <a:t>HTTP </a:t>
              </a:r>
              <a:r>
                <a:rPr lang="ko-KR" altLang="en-US" sz="1500" dirty="0"/>
                <a:t>요청 정보를 외부 프로그램에 전달하여 요청을 처리할 수 있습니다</a:t>
              </a:r>
              <a:r>
                <a:rPr lang="en-US" altLang="ko-KR" sz="1500" dirty="0"/>
                <a:t>. CGI </a:t>
              </a:r>
              <a:r>
                <a:rPr lang="ko-KR" altLang="en-US" sz="1500" dirty="0"/>
                <a:t>기술에는 다음과 같은 문제점이 있습니다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endParaRPr lang="en-US" altLang="ko-KR" sz="1500" dirty="0"/>
            </a:p>
            <a:p>
              <a:pPr>
                <a:defRPr/>
              </a:pPr>
              <a:r>
                <a:rPr lang="en-US" altLang="ko-KR" sz="1500" dirty="0"/>
                <a:t>•</a:t>
              </a:r>
              <a:r>
                <a:rPr lang="ko-KR" altLang="en-US" sz="1500" dirty="0"/>
                <a:t>클라이언트 수가 증가하면 응답을 보내는 데 더 많은 시간이 걸립니다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r>
                <a:rPr lang="en-US" altLang="ko-KR" sz="1500" dirty="0"/>
                <a:t>•</a:t>
              </a:r>
              <a:r>
                <a:rPr lang="ko-KR" altLang="en-US" sz="1500" dirty="0"/>
                <a:t>각 요청에 대해 프로세스를 시작하고 웹 서버는 시작 프로세스로 제한됩니다</a:t>
              </a:r>
              <a:r>
                <a:rPr lang="en-US" altLang="ko-KR" sz="1500" dirty="0"/>
                <a:t>.</a:t>
              </a:r>
            </a:p>
            <a:p>
              <a:pPr>
                <a:defRPr/>
              </a:pPr>
              <a:r>
                <a:rPr lang="en-US" altLang="ko-KR" sz="1500" dirty="0"/>
                <a:t>•</a:t>
              </a:r>
              <a:r>
                <a:rPr lang="ko-KR" altLang="en-US" sz="1500" dirty="0"/>
                <a:t>플랫폼 의존 언어를 사용합니다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예 </a:t>
              </a:r>
              <a:r>
                <a:rPr lang="en-US" altLang="ko-KR" sz="1500" dirty="0"/>
                <a:t>C, C++, </a:t>
              </a:r>
              <a:r>
                <a:rPr lang="en-US" altLang="ko-KR" sz="1500" dirty="0" err="1"/>
                <a:t>perl</a:t>
              </a:r>
              <a:r>
                <a:rPr lang="en-US" altLang="ko-KR" sz="1500" dirty="0"/>
                <a:t> </a:t>
              </a:r>
              <a:r>
                <a:rPr lang="ko-KR" altLang="en-US" sz="1500" dirty="0"/>
                <a:t>등</a:t>
              </a:r>
              <a:r>
                <a:rPr lang="en-US" altLang="ko-KR" sz="1500" dirty="0"/>
                <a:t>).</a:t>
              </a:r>
              <a:endParaRPr lang="ko-KR" altLang="ko-KR" sz="15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268F-0C12-B037-6348-0FDAF87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613DA-A5D5-F58E-5BD5-A6420510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JSP(Java Server Pages/Jakarta Server Pages)</a:t>
            </a:r>
          </a:p>
          <a:p>
            <a:pPr lvl="1"/>
            <a:r>
              <a:rPr lang="ko-KR" altLang="en-US" dirty="0"/>
              <a:t>자바 언어를 기반으로 하는 스크립트 언어</a:t>
            </a:r>
            <a:endParaRPr lang="en-US" altLang="ko-KR" dirty="0"/>
          </a:p>
          <a:p>
            <a:pPr lvl="1"/>
            <a:r>
              <a:rPr lang="en-US" altLang="ko-KR" dirty="0"/>
              <a:t>HTML </a:t>
            </a:r>
            <a:r>
              <a:rPr lang="ko-KR" altLang="en-US" dirty="0"/>
              <a:t>내에 자바 코드를 삽입하여 웹 서버에서 동적으로 웹 페이지를 생성하여 웹 브라우저에 전달하는 서버측 스크립트 언어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JSP</a:t>
            </a:r>
            <a:r>
              <a:rPr lang="ko-KR" altLang="en-US" dirty="0"/>
              <a:t>의 특징</a:t>
            </a:r>
          </a:p>
          <a:p>
            <a:pPr lvl="1"/>
            <a:r>
              <a:rPr lang="ko-KR" altLang="en-US" dirty="0" err="1"/>
              <a:t>서블릿</a:t>
            </a:r>
            <a:r>
              <a:rPr lang="ko-KR" altLang="en-US" dirty="0"/>
              <a:t> 기술의 확장</a:t>
            </a:r>
          </a:p>
          <a:p>
            <a:pPr lvl="1"/>
            <a:r>
              <a:rPr lang="ko-KR" altLang="en-US" dirty="0"/>
              <a:t>유지 관리가 용이함</a:t>
            </a:r>
          </a:p>
          <a:p>
            <a:pPr lvl="1"/>
            <a:r>
              <a:rPr lang="ko-KR" altLang="en-US" dirty="0"/>
              <a:t>빠른 개발이 가능함</a:t>
            </a:r>
          </a:p>
          <a:p>
            <a:pPr lvl="1"/>
            <a:r>
              <a:rPr lang="ko-KR" altLang="en-US" dirty="0"/>
              <a:t>개발하면 코드 길이를 줄일 수 있음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26673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 웹 프로그래밍 언어의 종류와 특징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7" y="2011343"/>
            <a:ext cx="7605845" cy="2835315"/>
            <a:chOff x="769077" y="3609019"/>
            <a:chExt cx="7605845" cy="2835315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2835315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ko-KR" altLang="en-US" sz="1500" b="1" dirty="0" err="1"/>
                <a:t>서블릿과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JSP</a:t>
              </a:r>
              <a:r>
                <a:rPr lang="ko-KR" altLang="en-US" sz="1500" b="1" dirty="0"/>
                <a:t>의 차이</a:t>
              </a:r>
            </a:p>
            <a:p>
              <a:pPr>
                <a:defRPr/>
              </a:pPr>
              <a:endParaRPr lang="en-US" altLang="ko-KR" sz="1500" b="1" dirty="0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2CC8C56E-1A84-B3B7-2D9A-0D7D4DACB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670" y="2914249"/>
            <a:ext cx="6866659" cy="132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26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268F-0C12-B037-6348-0FDAF87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의 동작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613DA-A5D5-F58E-5BD5-A6420510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서블릿의</a:t>
            </a:r>
            <a:r>
              <a:rPr lang="ko-KR" altLang="en-US" dirty="0"/>
              <a:t> 동작 과정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11B28E-8E58-BA15-B705-B03AD8F0DB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0" y="2082905"/>
            <a:ext cx="6628141" cy="26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455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268F-0C12-B037-6348-0FDAF87E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의 동작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2613DA-A5D5-F58E-5BD5-A64205100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JSP</a:t>
            </a:r>
            <a:r>
              <a:rPr lang="ko-KR" altLang="en-US" dirty="0"/>
              <a:t>의 동작 과정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BB5C22F-D381-E02F-3B41-7BDFA419B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93" y="1960890"/>
            <a:ext cx="6636013" cy="29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7330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4.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의 동작 과정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769077" y="998730"/>
            <a:ext cx="7605845" cy="3870430"/>
            <a:chOff x="769077" y="3609019"/>
            <a:chExt cx="7605845" cy="3870430"/>
          </a:xfrm>
        </p:grpSpPr>
        <p:sp>
          <p:nvSpPr>
            <p:cNvPr id="6" name="직사각형 5"/>
            <p:cNvSpPr/>
            <p:nvPr/>
          </p:nvSpPr>
          <p:spPr>
            <a:xfrm>
              <a:off x="769077" y="3609019"/>
              <a:ext cx="7605845" cy="387043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9107" y="3826348"/>
              <a:ext cx="7065785" cy="33239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ko-KR" altLang="en-US" sz="1500" b="1" dirty="0" err="1"/>
                <a:t>서블릿과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JSP</a:t>
              </a:r>
              <a:r>
                <a:rPr lang="ko-KR" altLang="en-US" sz="1500" b="1" dirty="0"/>
                <a:t>의 차이</a:t>
              </a: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dirty="0"/>
                <a:t>웹 서버</a:t>
              </a:r>
              <a:r>
                <a:rPr lang="en-US" altLang="ko-KR" sz="1500" b="1" dirty="0"/>
                <a:t>(Web Server): </a:t>
              </a:r>
              <a:r>
                <a:rPr lang="en-US" altLang="ko-KR" sz="1500" dirty="0"/>
                <a:t>HTTP </a:t>
              </a:r>
              <a:r>
                <a:rPr lang="ko-KR" altLang="en-US" sz="1500" dirty="0"/>
                <a:t>프로토콜을 이용하여 클라이언트</a:t>
              </a:r>
              <a:r>
                <a:rPr lang="en-US" altLang="ko-KR" sz="1500" dirty="0"/>
                <a:t>(</a:t>
              </a:r>
              <a:r>
                <a:rPr lang="ko-KR" altLang="en-US" sz="1500" dirty="0"/>
                <a:t>웹 브라우저</a:t>
              </a:r>
              <a:r>
                <a:rPr lang="en-US" altLang="ko-KR" sz="1500" dirty="0"/>
                <a:t>)</a:t>
              </a:r>
              <a:r>
                <a:rPr lang="ko-KR" altLang="en-US" sz="1500" dirty="0"/>
                <a:t>의 요청을 받아 </a:t>
              </a:r>
              <a:r>
                <a:rPr lang="en-US" altLang="ko-KR" sz="1500" dirty="0"/>
                <a:t>HTML</a:t>
              </a:r>
              <a:r>
                <a:rPr lang="ko-KR" altLang="en-US" sz="1500" dirty="0"/>
                <a:t>이나 오브젝트를 전송합니다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클라이언트의 요청 중 웹 서버 자체적으로 처리할 수 없는 것은 컨테이너처럼 처리할 수 있는 곳으로 넘겨 처리하기도 합니다</a:t>
              </a:r>
              <a:r>
                <a:rPr lang="en-US" altLang="ko-KR" sz="1500" dirty="0"/>
                <a:t>. 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dirty="0"/>
                <a:t>웹 컨테이너</a:t>
              </a:r>
              <a:r>
                <a:rPr lang="en-US" altLang="ko-KR" sz="1500" b="1" dirty="0"/>
                <a:t>(Web Container): </a:t>
              </a:r>
              <a:r>
                <a:rPr lang="ko-KR" altLang="en-US" sz="1500" dirty="0"/>
                <a:t>웹 컨테이너는 </a:t>
              </a:r>
              <a:r>
                <a:rPr lang="en-US" altLang="ko-KR" sz="1500" dirty="0"/>
                <a:t>JSP</a:t>
              </a:r>
              <a:r>
                <a:rPr lang="ko-KR" altLang="en-US" sz="1500" dirty="0"/>
                <a:t>와 </a:t>
              </a:r>
              <a:r>
                <a:rPr lang="ko-KR" altLang="en-US" sz="1500" dirty="0" err="1"/>
                <a:t>서블릿을</a:t>
              </a:r>
              <a:r>
                <a:rPr lang="ko-KR" altLang="en-US" sz="1500" dirty="0"/>
                <a:t> 실행할 수 있는 프로그램으로 </a:t>
              </a:r>
              <a:r>
                <a:rPr lang="ko-KR" altLang="en-US" sz="1500" dirty="0" err="1"/>
                <a:t>서블릿</a:t>
              </a:r>
              <a:r>
                <a:rPr lang="ko-KR" altLang="en-US" sz="1500" dirty="0"/>
                <a:t> 컨테이너라고도 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웹 서버에서 </a:t>
              </a:r>
              <a:r>
                <a:rPr lang="en-US" altLang="ko-KR" sz="1500" dirty="0"/>
                <a:t>JSP</a:t>
              </a:r>
              <a:r>
                <a:rPr lang="ko-KR" altLang="en-US" sz="1500" dirty="0"/>
                <a:t>를 요청하면 </a:t>
              </a:r>
              <a:r>
                <a:rPr lang="ko-KR" altLang="en-US" sz="1500" dirty="0" err="1"/>
                <a:t>톰캣에서는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JSP </a:t>
              </a:r>
              <a:r>
                <a:rPr lang="ko-KR" altLang="en-US" sz="1500" dirty="0"/>
                <a:t>파일을 </a:t>
              </a:r>
              <a:r>
                <a:rPr lang="ko-KR" altLang="en-US" sz="1500" dirty="0" err="1"/>
                <a:t>서블릿으로</a:t>
              </a:r>
              <a:r>
                <a:rPr lang="ko-KR" altLang="en-US" sz="1500" dirty="0"/>
                <a:t> 변환하여 컴파일을 수행하고</a:t>
              </a:r>
              <a:r>
                <a:rPr lang="en-US" altLang="ko-KR" sz="1500" dirty="0"/>
                <a:t>, </a:t>
              </a:r>
              <a:r>
                <a:rPr lang="ko-KR" altLang="en-US" sz="1500" dirty="0" err="1"/>
                <a:t>서블릿의</a:t>
              </a:r>
              <a:r>
                <a:rPr lang="ko-KR" altLang="en-US" sz="1500" dirty="0"/>
                <a:t> 수행 결과를 웹 서버에 전달합니다</a:t>
              </a:r>
              <a:r>
                <a:rPr lang="en-US" altLang="ko-KR" sz="1500" dirty="0"/>
                <a:t>. 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dirty="0"/>
                <a:t>웹 애플리케이션 서버</a:t>
              </a:r>
              <a:r>
                <a:rPr lang="en-US" altLang="ko-KR" sz="1500" b="1" dirty="0"/>
                <a:t>(Web Application Server): </a:t>
              </a:r>
              <a:r>
                <a:rPr lang="ko-KR" altLang="en-US" sz="1500" dirty="0"/>
                <a:t>웹에서 사용하는 컴포넌트를 올려놓고 사용하는 서버를 웹 애플리케이션 서버라고 합니다</a:t>
              </a:r>
              <a:r>
                <a:rPr lang="en-US" altLang="ko-KR" sz="1500" dirty="0"/>
                <a:t>. </a:t>
              </a:r>
              <a:endParaRPr lang="en-US" altLang="ko-KR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0313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FC2DD-5FDE-EF92-FCFE-C545CFB5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생명 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03606-DEEA-0F47-5F64-17F2D3A1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서블릿의</a:t>
            </a:r>
            <a:r>
              <a:rPr lang="ko-KR" altLang="en-US" dirty="0"/>
              <a:t> 생명 주기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3450361-9266-40F1-1475-9F66E6B0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268" y="1652795"/>
            <a:ext cx="5605463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100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FC2DD-5FDE-EF92-FCFE-C545CFB5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 </a:t>
            </a:r>
            <a:r>
              <a:rPr lang="ko-KR" altLang="en-US" dirty="0"/>
              <a:t>생명 주기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03606-DEEA-0F47-5F64-17F2D3A1B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</a:t>
            </a:r>
            <a:r>
              <a:rPr lang="ko-KR" altLang="en-US" dirty="0"/>
              <a:t>의 생명 주기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E9856A1-3A73-E6C7-1461-2AED913B1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28" y="1731818"/>
            <a:ext cx="7377545" cy="339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2211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JSP </a:t>
            </a:r>
            <a:r>
              <a:rPr lang="ko-KR" altLang="en-US" dirty="0"/>
              <a:t>개발 환경 구축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웹과 </a:t>
            </a:r>
            <a:r>
              <a:rPr lang="en-US" altLang="ko-KR" sz="2400" b="1" spc="-150" dirty="0">
                <a:latin typeface="맑은 고딕"/>
              </a:rPr>
              <a:t>JSP </a:t>
            </a:r>
            <a:r>
              <a:rPr lang="ko-KR" altLang="en-US" sz="2400" b="1" spc="-150" dirty="0">
                <a:latin typeface="맑은 고딕"/>
              </a:rPr>
              <a:t>프로그래밍의 이해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JSP </a:t>
            </a:r>
            <a:r>
              <a:rPr lang="ko-KR" altLang="en-US" sz="2400" b="1" spc="-150" dirty="0">
                <a:latin typeface="맑은 고딕"/>
              </a:rPr>
              <a:t>개발 환경 구축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프로젝트 생성하기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JSP </a:t>
            </a:r>
            <a:r>
              <a:rPr lang="ko-KR" altLang="en-US" dirty="0"/>
              <a:t>개발 환경 도구</a:t>
            </a:r>
          </a:p>
          <a:p>
            <a:pPr lvl="1"/>
            <a:r>
              <a:rPr lang="ko-KR" altLang="en-US" dirty="0"/>
              <a:t>자바 개발환경 </a:t>
            </a:r>
            <a:r>
              <a:rPr lang="en-US" altLang="ko-KR" dirty="0"/>
              <a:t>: JDK</a:t>
            </a:r>
          </a:p>
          <a:p>
            <a:pPr lvl="1"/>
            <a:r>
              <a:rPr lang="ko-KR" altLang="en-US" dirty="0"/>
              <a:t>웹서버 </a:t>
            </a:r>
            <a:r>
              <a:rPr lang="en-US" altLang="ko-KR" dirty="0"/>
              <a:t>: </a:t>
            </a:r>
            <a:r>
              <a:rPr lang="ko-KR" altLang="en-US" dirty="0" err="1"/>
              <a:t>톰캣</a:t>
            </a:r>
            <a:endParaRPr lang="ko-KR" altLang="en-US" dirty="0"/>
          </a:p>
          <a:p>
            <a:pPr lvl="1"/>
            <a:r>
              <a:rPr lang="ko-KR" altLang="en-US" dirty="0"/>
              <a:t>통합 개발 환경 </a:t>
            </a:r>
            <a:r>
              <a:rPr lang="en-US" altLang="ko-KR" dirty="0"/>
              <a:t>:</a:t>
            </a:r>
            <a:r>
              <a:rPr lang="ko-KR" altLang="en-US" dirty="0"/>
              <a:t>이클립스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2040E2-F50F-1AC6-BC86-CA63A81A8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618910"/>
            <a:ext cx="7334250" cy="309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6907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자바 개발 키트</a:t>
            </a:r>
          </a:p>
          <a:p>
            <a:pPr lvl="1"/>
            <a:r>
              <a:rPr lang="en-US" altLang="ko-KR" dirty="0"/>
              <a:t>JDK(Java Development Kit)</a:t>
            </a:r>
          </a:p>
          <a:p>
            <a:r>
              <a:rPr lang="ko-KR" altLang="en-US" dirty="0"/>
              <a:t>자바 실행 환경</a:t>
            </a:r>
          </a:p>
          <a:p>
            <a:pPr lvl="1"/>
            <a:r>
              <a:rPr lang="en-US" altLang="ko-KR" dirty="0"/>
              <a:t>JRE(Java Runtime Environment)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19FF27-D85F-7F37-22F2-EA119FBE1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692" y="2834802"/>
            <a:ext cx="4160616" cy="357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7688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1-1] JDK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오라클 사이트에 접속하기</a:t>
            </a:r>
            <a:endParaRPr lang="en-US" altLang="ko-KR" dirty="0"/>
          </a:p>
          <a:p>
            <a:pPr marL="771540" lvl="1" indent="-342900"/>
            <a:r>
              <a:rPr lang="en-US" altLang="ko-KR" dirty="0"/>
              <a:t>http://www.oracle.com/kr/java</a:t>
            </a:r>
            <a:r>
              <a:rPr lang="ko-KR" altLang="en-US" dirty="0"/>
              <a:t>에 접속 </a:t>
            </a:r>
            <a:endParaRPr lang="en-US" altLang="ko-KR" dirty="0"/>
          </a:p>
          <a:p>
            <a:pPr marL="771540" lvl="1" indent="-342900"/>
            <a:r>
              <a:rPr lang="en-US" altLang="ko-KR" dirty="0"/>
              <a:t>[</a:t>
            </a:r>
            <a:r>
              <a:rPr lang="ko-KR" altLang="en-US" dirty="0"/>
              <a:t>리소스</a:t>
            </a:r>
            <a:r>
              <a:rPr lang="en-US" altLang="ko-KR" dirty="0"/>
              <a:t>]-[Java </a:t>
            </a:r>
            <a:r>
              <a:rPr lang="ko-KR" altLang="en-US" dirty="0"/>
              <a:t>다운로드</a:t>
            </a:r>
            <a:r>
              <a:rPr lang="en-US" altLang="ko-KR" dirty="0"/>
              <a:t>]</a:t>
            </a:r>
            <a:r>
              <a:rPr lang="ko-KR" altLang="en-US" dirty="0"/>
              <a:t>를 클릭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F10E34-93BC-5EC3-EF9D-C7AEBB20F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2" y="2552113"/>
            <a:ext cx="7282295" cy="206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5899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1-1] JDK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altLang="ko-KR" dirty="0"/>
              <a:t>JDK SE </a:t>
            </a:r>
            <a:r>
              <a:rPr lang="ko-KR" altLang="en-US" dirty="0"/>
              <a:t>개발 키트 선택하기</a:t>
            </a:r>
            <a:endParaRPr lang="en-US" altLang="ko-KR" dirty="0"/>
          </a:p>
          <a:p>
            <a:pPr marL="771540" lvl="1" indent="-342900"/>
            <a:r>
              <a:rPr lang="en-US" altLang="ko-KR" dirty="0"/>
              <a:t>Java Downloads </a:t>
            </a:r>
            <a:r>
              <a:rPr lang="ko-KR" altLang="en-US" dirty="0"/>
              <a:t>화면의 </a:t>
            </a:r>
            <a:r>
              <a:rPr lang="en-US" altLang="ko-KR" dirty="0"/>
              <a:t>Java SE </a:t>
            </a:r>
            <a:r>
              <a:rPr lang="ko-KR" altLang="en-US" dirty="0"/>
              <a:t>개발 키트에서 </a:t>
            </a:r>
            <a:r>
              <a:rPr lang="en-US" altLang="ko-KR" dirty="0"/>
              <a:t>Java 20</a:t>
            </a:r>
            <a:r>
              <a:rPr lang="ko-KR" altLang="en-US" dirty="0"/>
              <a:t> 설치 </a:t>
            </a:r>
            <a:endParaRPr lang="en-US" altLang="ko-KR" dirty="0"/>
          </a:p>
          <a:p>
            <a:pPr marL="771540" lvl="1" indent="-342900"/>
            <a:r>
              <a:rPr lang="ko-KR" altLang="en-US" dirty="0"/>
              <a:t>플랫폼 탭에서 </a:t>
            </a:r>
            <a:r>
              <a:rPr lang="en-US" altLang="ko-KR" dirty="0"/>
              <a:t>[Windows]</a:t>
            </a:r>
            <a:r>
              <a:rPr lang="ko-KR" altLang="en-US" dirty="0"/>
              <a:t>를 선택한 후 </a:t>
            </a:r>
            <a:r>
              <a:rPr lang="en-US" altLang="ko-KR" dirty="0"/>
              <a:t>[x64 Installer]</a:t>
            </a:r>
            <a:r>
              <a:rPr lang="ko-KR" altLang="en-US" dirty="0"/>
              <a:t>의 파일을 다운로드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2DA313-B894-BD18-53ED-9C0A69E48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448891"/>
            <a:ext cx="6604525" cy="422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5473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1-1] JDK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자바 설치하기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DD095B-F1B7-EC43-364D-D13AF3010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08" y="2083223"/>
            <a:ext cx="6025583" cy="400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8561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1-1] JDK </a:t>
            </a:r>
            <a:r>
              <a:rPr lang="ko-KR" altLang="en-US" b="1" dirty="0">
                <a:solidFill>
                  <a:srgbClr val="0070C0"/>
                </a:solidFill>
              </a:rPr>
              <a:t>설치하기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자바 설치 위치 확인하기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0365DA-DD38-C3E8-EFA0-E39845223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533" y="2177761"/>
            <a:ext cx="6554932" cy="25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5076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1-2] </a:t>
            </a:r>
            <a:r>
              <a:rPr lang="ko-KR" altLang="en-US" b="1" dirty="0">
                <a:solidFill>
                  <a:srgbClr val="0070C0"/>
                </a:solidFill>
              </a:rPr>
              <a:t>자바 환경 변수 설정하기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/>
              <a:t>환경 변수</a:t>
            </a:r>
            <a:r>
              <a:rPr lang="en-US" altLang="ko-KR" dirty="0"/>
              <a:t>] </a:t>
            </a:r>
            <a:r>
              <a:rPr lang="ko-KR" altLang="en-US" dirty="0"/>
              <a:t>대화상자 열기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98F59D-0E91-FAB9-D2A0-ED365FEB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770425"/>
            <a:ext cx="80391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902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1-2] </a:t>
            </a:r>
            <a:r>
              <a:rPr lang="ko-KR" altLang="en-US" b="1" dirty="0">
                <a:solidFill>
                  <a:srgbClr val="0070C0"/>
                </a:solidFill>
              </a:rPr>
              <a:t>자바 환경 변수 설정하기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자바 환경 변수 설정하기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346F44-5948-AF91-1FC9-6759370C1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1771380"/>
            <a:ext cx="79914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40064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14BE36-E343-38D9-5D01-CB2AD551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자바 설치하고 환경 설정하기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B48F37-C3AB-5990-E599-E4DC0EDD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1-2] </a:t>
            </a:r>
            <a:r>
              <a:rPr lang="ko-KR" altLang="en-US" b="1" dirty="0">
                <a:solidFill>
                  <a:srgbClr val="0070C0"/>
                </a:solidFill>
              </a:rPr>
              <a:t>자바 환경 변수 설정하기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자바에 설정한 환경 변수 확인하기</a:t>
            </a:r>
            <a:endParaRPr lang="en-US" altLang="ko-KR" dirty="0"/>
          </a:p>
          <a:p>
            <a:pPr marL="771540" lvl="1" indent="-342900"/>
            <a:r>
              <a:rPr lang="en-US" altLang="ko-KR" dirty="0"/>
              <a:t>[</a:t>
            </a:r>
            <a:r>
              <a:rPr lang="ko-KR" altLang="en-US" dirty="0"/>
              <a:t>명령 프롬프트</a:t>
            </a:r>
            <a:r>
              <a:rPr lang="en-US" altLang="ko-KR" dirty="0"/>
              <a:t>] </a:t>
            </a:r>
            <a:r>
              <a:rPr lang="ko-KR" altLang="en-US" dirty="0"/>
              <a:t>창에 </a:t>
            </a:r>
            <a:r>
              <a:rPr lang="en-US" altLang="ko-KR" dirty="0" err="1"/>
              <a:t>javac</a:t>
            </a:r>
            <a:r>
              <a:rPr lang="en-US" altLang="ko-KR" dirty="0"/>
              <a:t> –version </a:t>
            </a:r>
            <a:r>
              <a:rPr lang="ko-KR" altLang="en-US" dirty="0"/>
              <a:t>입력</a:t>
            </a:r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01F8A8-83CE-309D-354C-4758B545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837" y="2355559"/>
            <a:ext cx="6076326" cy="214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0844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20C60A-E818-649E-7718-44A017C2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819344-5E5D-FCEA-FC39-E12F68BA3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웹 서버 </a:t>
            </a:r>
          </a:p>
          <a:p>
            <a:pPr lvl="1"/>
            <a:r>
              <a:rPr lang="ko-KR" altLang="en-US" dirty="0" err="1"/>
              <a:t>톰캣</a:t>
            </a:r>
            <a:r>
              <a:rPr lang="ko-KR" altLang="en-US" dirty="0"/>
              <a:t> </a:t>
            </a:r>
          </a:p>
          <a:p>
            <a:pPr lvl="2"/>
            <a:r>
              <a:rPr lang="ko-KR" altLang="en-US" sz="1600" dirty="0"/>
              <a:t>아파치 소프트웨어재단에서 개발한 웹 애플리케이션 서버</a:t>
            </a:r>
          </a:p>
          <a:p>
            <a:pPr lvl="2"/>
            <a:r>
              <a:rPr lang="ko-KR" altLang="en-US" sz="1600" dirty="0"/>
              <a:t>자바 만들어진 웹 페이지를 구동하기 위한 엔진</a:t>
            </a:r>
          </a:p>
          <a:p>
            <a:endParaRPr lang="ko-KR" altLang="en-US" sz="1600" dirty="0"/>
          </a:p>
          <a:p>
            <a:r>
              <a:rPr lang="ko-KR" altLang="en-US" sz="1600" dirty="0"/>
              <a:t>통합 개발 환경</a:t>
            </a:r>
          </a:p>
          <a:p>
            <a:pPr lvl="1"/>
            <a:r>
              <a:rPr lang="ko-KR" altLang="en-US" dirty="0"/>
              <a:t>이클립스</a:t>
            </a:r>
          </a:p>
          <a:p>
            <a:pPr lvl="2"/>
            <a:r>
              <a:rPr lang="ko-KR" altLang="en-US" sz="1600" dirty="0"/>
              <a:t>자바 통합 개발 환경</a:t>
            </a:r>
            <a:r>
              <a:rPr lang="en-US" altLang="ko-KR" sz="1600" dirty="0"/>
              <a:t>(IDE) </a:t>
            </a:r>
            <a:r>
              <a:rPr lang="ko-KR" altLang="en-US" sz="1600" dirty="0"/>
              <a:t>중 가장 많이 사용되는 개발 도구</a:t>
            </a:r>
          </a:p>
          <a:p>
            <a:pPr lvl="2"/>
            <a:r>
              <a:rPr lang="ko-KR" altLang="en-US" sz="1600" dirty="0"/>
              <a:t>자바를 기반으로 애플리케이션을 개발하기 위해 이클립스를 사용</a:t>
            </a:r>
          </a:p>
          <a:p>
            <a:pPr lvl="2"/>
            <a:endParaRPr lang="ko-KR" altLang="en-US" sz="1600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759890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웹의 개념과 동작 원리를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서블릿과</a:t>
            </a:r>
            <a:r>
              <a:rPr lang="ko-KR" altLang="en-US" dirty="0"/>
              <a:t> </a:t>
            </a:r>
            <a:r>
              <a:rPr lang="en-US" altLang="ko-KR" dirty="0"/>
              <a:t>JSP</a:t>
            </a:r>
            <a:r>
              <a:rPr lang="ko-KR" altLang="en-US" dirty="0"/>
              <a:t>의 개념</a:t>
            </a:r>
            <a:r>
              <a:rPr lang="en-US" altLang="ko-KR" dirty="0"/>
              <a:t>, </a:t>
            </a:r>
            <a:r>
              <a:rPr lang="ko-KR" altLang="en-US" dirty="0"/>
              <a:t>특징</a:t>
            </a:r>
            <a:r>
              <a:rPr lang="en-US" altLang="ko-KR" dirty="0"/>
              <a:t>, </a:t>
            </a:r>
            <a:r>
              <a:rPr lang="ko-KR" altLang="en-US" dirty="0"/>
              <a:t>동작 과정을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JSP </a:t>
            </a:r>
            <a:r>
              <a:rPr lang="ko-KR" altLang="en-US" dirty="0"/>
              <a:t>프로그래밍에 필요한 개발 환경을 구축합니다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동적 웹 프로젝트를 생성하여 간단한 프로그램을 실행합니다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 err="1"/>
              <a:t>북마켓</a:t>
            </a:r>
            <a:r>
              <a:rPr lang="ko-KR" altLang="en-US" dirty="0"/>
              <a:t> 프로젝트를 생성합니다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1-3] </a:t>
            </a:r>
            <a:r>
              <a:rPr lang="ko-KR" altLang="en-US" b="1" dirty="0" err="1">
                <a:solidFill>
                  <a:srgbClr val="0070C0"/>
                </a:solidFill>
              </a:rPr>
              <a:t>톰캣</a:t>
            </a:r>
            <a:r>
              <a:rPr lang="ko-KR" altLang="en-US" b="1" dirty="0">
                <a:solidFill>
                  <a:srgbClr val="0070C0"/>
                </a:solidFill>
              </a:rPr>
              <a:t> 설치하기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아파치 사이트에 접속 및 다운로드하기</a:t>
            </a:r>
          </a:p>
          <a:p>
            <a:pPr lvl="1"/>
            <a:r>
              <a:rPr lang="en-US" altLang="ko-KR" dirty="0"/>
              <a:t>http://tomcat.apache.org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apache-tomcat-10.1.9-windows-x64.zip</a:t>
            </a:r>
            <a:r>
              <a:rPr lang="ko-KR" altLang="en-US" dirty="0"/>
              <a:t>의 압축을 풀고 하위에 있는 </a:t>
            </a:r>
            <a:r>
              <a:rPr lang="en-US" altLang="ko-KR" dirty="0"/>
              <a:t>apache-tomcat-10.1.9 </a:t>
            </a:r>
            <a:r>
              <a:rPr lang="ko-KR" altLang="en-US" dirty="0"/>
              <a:t>폴더를 </a:t>
            </a:r>
            <a:r>
              <a:rPr lang="en-US" altLang="ko-KR" dirty="0"/>
              <a:t>C </a:t>
            </a:r>
            <a:r>
              <a:rPr lang="ko-KR" altLang="en-US" dirty="0"/>
              <a:t>드라이브로 옮기기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1538F5-FA42-4DF6-B264-DB740737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1853825"/>
            <a:ext cx="6596653" cy="18262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4D1DD3-F3EC-704F-C7B5-2E441226E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659" y="4575570"/>
            <a:ext cx="4554682" cy="213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8016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8119FF-5604-E7EC-8F70-6EC918D7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F72485B-E686-F0EB-0798-6C675AD4CF18}"/>
              </a:ext>
            </a:extLst>
          </p:cNvPr>
          <p:cNvGrpSpPr/>
          <p:nvPr/>
        </p:nvGrpSpPr>
        <p:grpSpPr>
          <a:xfrm>
            <a:off x="769077" y="1447193"/>
            <a:ext cx="7605845" cy="3960440"/>
            <a:chOff x="769077" y="3609020"/>
            <a:chExt cx="7605845" cy="396044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A20716-064A-15BF-2529-4F68F2C34FDE}"/>
                </a:ext>
              </a:extLst>
            </p:cNvPr>
            <p:cNvSpPr/>
            <p:nvPr/>
          </p:nvSpPr>
          <p:spPr>
            <a:xfrm>
              <a:off x="769077" y="3609020"/>
              <a:ext cx="7605845" cy="3960440"/>
            </a:xfrm>
            <a:prstGeom prst="rect">
              <a:avLst/>
            </a:prstGeom>
            <a:solidFill>
              <a:srgbClr val="00C0A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9DB5F5-895C-5D66-2304-49D988E95A59}"/>
                </a:ext>
              </a:extLst>
            </p:cNvPr>
            <p:cNvSpPr txBox="1"/>
            <p:nvPr/>
          </p:nvSpPr>
          <p:spPr>
            <a:xfrm>
              <a:off x="1039107" y="3826348"/>
              <a:ext cx="7065785" cy="35548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500" b="1" dirty="0">
                  <a:solidFill>
                    <a:srgbClr val="00A496"/>
                  </a:solidFill>
                </a:rPr>
                <a:t>NOTE</a:t>
              </a:r>
              <a:r>
                <a:rPr lang="en-US" altLang="ko-KR" sz="1500" b="1" dirty="0"/>
                <a:t> </a:t>
              </a:r>
              <a:r>
                <a:rPr lang="ko-KR" altLang="en-US" sz="1500" b="1" dirty="0" err="1"/>
                <a:t>톰캣</a:t>
              </a:r>
              <a:r>
                <a:rPr lang="ko-KR" altLang="en-US" sz="1500" b="1" dirty="0"/>
                <a:t> 버전에 따른 주의 사항</a:t>
              </a:r>
              <a:endParaRPr lang="en-US" altLang="ko-KR" sz="1500" b="1" dirty="0"/>
            </a:p>
            <a:p>
              <a:pPr>
                <a:defRPr/>
              </a:pPr>
              <a:endParaRPr lang="en-US" altLang="ko-KR" sz="1500" b="1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dirty="0" err="1"/>
                <a:t>톰캣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9</a:t>
              </a:r>
              <a:r>
                <a:rPr lang="ko-KR" altLang="en-US" sz="1500" b="1" dirty="0"/>
                <a:t>버전 이하를 사용하는 경우</a:t>
              </a:r>
              <a:br>
                <a:rPr lang="en-US" altLang="ko-KR" sz="1500" b="1" dirty="0"/>
              </a:br>
              <a:r>
                <a:rPr lang="ko-KR" altLang="en-US" sz="1500" dirty="0"/>
                <a:t>기존 자바</a:t>
              </a:r>
              <a:r>
                <a:rPr lang="en-US" altLang="ko-KR" sz="1500" dirty="0"/>
                <a:t>EE</a:t>
              </a:r>
              <a:r>
                <a:rPr lang="ko-KR" altLang="en-US" sz="1500" dirty="0"/>
                <a:t>의 </a:t>
              </a:r>
              <a:r>
                <a:rPr lang="en-US" altLang="ko-KR" sz="1500" dirty="0"/>
                <a:t>API </a:t>
              </a:r>
              <a:r>
                <a:rPr lang="ko-KR" altLang="en-US" sz="1500" dirty="0"/>
                <a:t>패키지명은 </a:t>
              </a:r>
              <a:r>
                <a:rPr lang="en-US" altLang="ko-KR" sz="1500" dirty="0"/>
                <a:t>javax.*</a:t>
              </a:r>
              <a:r>
                <a:rPr lang="ko-KR" altLang="en-US" sz="1500" dirty="0"/>
                <a:t>을 그대로 사용하면 되고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기존 제공되는 자바 라이브러리</a:t>
              </a:r>
              <a:r>
                <a:rPr lang="en-US" altLang="ko-KR" sz="1500" dirty="0"/>
                <a:t>(*.jar)</a:t>
              </a:r>
              <a:r>
                <a:rPr lang="ko-KR" altLang="en-US" sz="1500" dirty="0"/>
                <a:t>도 그대로 사용하면 됩니다</a:t>
              </a:r>
              <a:r>
                <a:rPr lang="en-US" altLang="ko-KR" sz="1500" dirty="0"/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endParaRPr lang="en-US" altLang="ko-KR" sz="1500" dirty="0"/>
            </a:p>
            <a:p>
              <a:pPr marL="285750" indent="-285750">
                <a:buFont typeface="Arial" panose="020B0604020202020204" pitchFamily="34" charset="0"/>
                <a:buChar char="•"/>
                <a:defRPr/>
              </a:pPr>
              <a:r>
                <a:rPr lang="ko-KR" altLang="en-US" sz="1500" b="1" dirty="0" err="1"/>
                <a:t>톰캣</a:t>
              </a:r>
              <a:r>
                <a:rPr lang="ko-KR" altLang="en-US" sz="1500" b="1" dirty="0"/>
                <a:t> </a:t>
              </a:r>
              <a:r>
                <a:rPr lang="en-US" altLang="ko-KR" sz="1500" b="1" dirty="0"/>
                <a:t>10</a:t>
              </a:r>
              <a:r>
                <a:rPr lang="ko-KR" altLang="en-US" sz="1500" b="1" dirty="0"/>
                <a:t>버전 이상을 사용하는 경우</a:t>
              </a:r>
              <a:br>
                <a:rPr lang="en-US" altLang="ko-KR" sz="1500" b="1" dirty="0"/>
              </a:br>
              <a:r>
                <a:rPr lang="ko-KR" altLang="en-US" sz="1500" dirty="0"/>
                <a:t>기존 자바</a:t>
              </a:r>
              <a:r>
                <a:rPr lang="en-US" altLang="ko-KR" sz="1500" dirty="0"/>
                <a:t>EE</a:t>
              </a:r>
              <a:r>
                <a:rPr lang="ko-KR" altLang="en-US" sz="1500" dirty="0"/>
                <a:t>의 변경된 자카르타</a:t>
              </a:r>
              <a:r>
                <a:rPr lang="en-US" altLang="ko-KR" sz="1500" dirty="0"/>
                <a:t>EE</a:t>
              </a:r>
              <a:r>
                <a:rPr lang="ko-KR" altLang="en-US" sz="1500" dirty="0"/>
                <a:t>의 </a:t>
              </a:r>
              <a:r>
                <a:rPr lang="en-US" altLang="ko-KR" sz="1500" dirty="0"/>
                <a:t>API </a:t>
              </a:r>
              <a:r>
                <a:rPr lang="ko-KR" altLang="en-US" sz="1500" dirty="0"/>
                <a:t>패키지명은 </a:t>
              </a:r>
              <a:r>
                <a:rPr lang="en-US" altLang="ko-KR" sz="1500" dirty="0"/>
                <a:t>Jakarta.*</a:t>
              </a:r>
              <a:r>
                <a:rPr lang="ko-KR" altLang="en-US" sz="1500" dirty="0"/>
                <a:t>을 사용하므로 기존의 </a:t>
              </a:r>
              <a:r>
                <a:rPr lang="en-US" altLang="ko-KR" sz="1500" dirty="0"/>
                <a:t>API </a:t>
              </a:r>
              <a:r>
                <a:rPr lang="ko-KR" altLang="en-US" sz="1500" dirty="0"/>
                <a:t>패키지명 </a:t>
              </a:r>
              <a:r>
                <a:rPr lang="en-US" altLang="ko-KR" sz="1500" dirty="0"/>
                <a:t>javax.*</a:t>
              </a:r>
              <a:r>
                <a:rPr lang="ko-KR" altLang="en-US" sz="1500" dirty="0"/>
                <a:t>을 </a:t>
              </a:r>
              <a:r>
                <a:rPr lang="en-US" altLang="ko-KR" sz="1500" dirty="0"/>
                <a:t>Jakarta.*</a:t>
              </a:r>
              <a:r>
                <a:rPr lang="ko-KR" altLang="en-US" sz="1500" dirty="0"/>
                <a:t>로 변경해야 하고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기존에 제공되는 자바 라이브러리</a:t>
              </a:r>
              <a:r>
                <a:rPr lang="en-US" altLang="ko-KR" sz="1500" dirty="0"/>
                <a:t>(*.jar)</a:t>
              </a:r>
              <a:r>
                <a:rPr lang="ko-KR" altLang="en-US" sz="1500" dirty="0"/>
                <a:t>를 마이그레이션하여 사용해야 합니다</a:t>
              </a:r>
              <a:r>
                <a:rPr lang="en-US" altLang="ko-KR" sz="1500" dirty="0"/>
                <a:t>.</a:t>
              </a:r>
              <a:br>
                <a:rPr lang="en-US" altLang="ko-KR" sz="1500" dirty="0"/>
              </a:br>
              <a:br>
                <a:rPr lang="en-US" altLang="ko-KR" sz="1500" dirty="0"/>
              </a:br>
              <a:r>
                <a:rPr lang="ko-KR" altLang="en-US" sz="1500" dirty="0"/>
                <a:t>이 책에서는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10</a:t>
              </a:r>
              <a:r>
                <a:rPr lang="ko-KR" altLang="en-US" sz="1500" dirty="0"/>
                <a:t>버전을 사용하며 이전 자바 라이브러리를 마이그레이션하는 방법은 </a:t>
              </a:r>
              <a:r>
                <a:rPr lang="en-US" altLang="ko-KR" sz="1500" dirty="0"/>
                <a:t>7</a:t>
              </a:r>
              <a:r>
                <a:rPr lang="ko-KR" altLang="en-US" sz="1500" dirty="0"/>
                <a:t>장에서 살펴봅니다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또한 </a:t>
              </a:r>
              <a:r>
                <a:rPr lang="ko-KR" altLang="en-US" sz="1500" dirty="0" err="1"/>
                <a:t>톰캣</a:t>
              </a:r>
              <a:r>
                <a:rPr lang="ko-KR" altLang="en-US" sz="1500" dirty="0"/>
                <a:t> </a:t>
              </a:r>
              <a:r>
                <a:rPr lang="en-US" altLang="ko-KR" sz="1500" dirty="0"/>
                <a:t>9</a:t>
              </a:r>
              <a:r>
                <a:rPr lang="ko-KR" altLang="en-US" sz="1500" dirty="0"/>
                <a:t>버전을 사용하는 사용자를 위해서 기존 버전의 라이브러리도 제공합니다</a:t>
              </a:r>
              <a:r>
                <a:rPr lang="en-US" altLang="ko-KR" sz="1500" dirty="0"/>
                <a:t>. </a:t>
              </a:r>
              <a:r>
                <a:rPr lang="ko-KR" altLang="en-US" sz="1500" dirty="0"/>
                <a:t>다시 말해 자바 라이브러리를 마이그레이션 전</a:t>
              </a:r>
              <a:r>
                <a:rPr lang="en-US" altLang="ko-KR" sz="1500" dirty="0"/>
                <a:t>, </a:t>
              </a:r>
              <a:r>
                <a:rPr lang="ko-KR" altLang="en-US" sz="1500" dirty="0"/>
                <a:t>후 파일을 모두 제공합니다</a:t>
              </a:r>
              <a:r>
                <a:rPr lang="en-US" altLang="ko-KR" sz="15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89230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1-4] </a:t>
            </a:r>
            <a:r>
              <a:rPr lang="ko-KR" altLang="en-US" b="1" dirty="0">
                <a:solidFill>
                  <a:srgbClr val="0070C0"/>
                </a:solidFill>
              </a:rPr>
              <a:t>이클립스 다운로드하고 설치하기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이클립스 사이트에 접속하기</a:t>
            </a:r>
          </a:p>
          <a:p>
            <a:pPr marL="771540" lvl="1" indent="-342900"/>
            <a:r>
              <a:rPr lang="en-US" altLang="ko-KR" dirty="0"/>
              <a:t>http://www.eclipse.org/downloads/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EF2C18-CD9B-D310-DB73-C5B300373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2303875"/>
            <a:ext cx="6612396" cy="288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3134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1-4] </a:t>
            </a:r>
            <a:r>
              <a:rPr lang="ko-KR" altLang="en-US" b="1" dirty="0">
                <a:solidFill>
                  <a:srgbClr val="0070C0"/>
                </a:solidFill>
              </a:rPr>
              <a:t>이클립스 다운로드하고 설치하기</a:t>
            </a:r>
            <a:endParaRPr lang="ko-KR" alt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이클립스 설치 파일 다운로드하기</a:t>
            </a: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endParaRPr lang="en-US" altLang="ko-KR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설치 완료하고 실행하기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A79EBB-7701-3BF2-8777-F6810EEA1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522" y="1493785"/>
            <a:ext cx="7290955" cy="245052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26C27C-A24E-0286-52F9-D25684792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700" y="4149080"/>
            <a:ext cx="4376777" cy="240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7224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1-4] </a:t>
            </a:r>
            <a:r>
              <a:rPr lang="ko-KR" altLang="en-US" b="1" dirty="0">
                <a:solidFill>
                  <a:srgbClr val="0070C0"/>
                </a:solidFill>
              </a:rPr>
              <a:t>이클립스 다운로드하고 설치하기</a:t>
            </a:r>
            <a:endParaRPr lang="ko-KR" alt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이클립스 작업 공간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FD540D8-A5D0-9BDE-5C26-ED9B9EEC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79" y="1898830"/>
            <a:ext cx="5896841" cy="265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7055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1-4] </a:t>
            </a:r>
            <a:r>
              <a:rPr lang="ko-KR" altLang="en-US" b="1" dirty="0">
                <a:solidFill>
                  <a:srgbClr val="0070C0"/>
                </a:solidFill>
              </a:rPr>
              <a:t>이클립스 다운로드하고 설치하기</a:t>
            </a:r>
            <a:endParaRPr lang="ko-KR" altLang="en-US" dirty="0"/>
          </a:p>
          <a:p>
            <a:pPr marL="342900" indent="-342900">
              <a:buFont typeface="+mj-lt"/>
              <a:buAutoNum type="arabicPeriod" startAt="5"/>
            </a:pPr>
            <a:r>
              <a:rPr lang="ko-KR" altLang="en-US" dirty="0"/>
              <a:t>이클립스 실행 화면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E2AA25-7D11-B0FB-CEC2-B4CCFD1E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1853825"/>
            <a:ext cx="6596653" cy="440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88896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1-5] </a:t>
            </a:r>
            <a:r>
              <a:rPr lang="ko-KR" altLang="en-US" b="1" dirty="0">
                <a:solidFill>
                  <a:srgbClr val="0070C0"/>
                </a:solidFill>
              </a:rPr>
              <a:t>이클립스와 </a:t>
            </a:r>
            <a:r>
              <a:rPr lang="ko-KR" altLang="en-US" b="1" dirty="0" err="1">
                <a:solidFill>
                  <a:srgbClr val="0070C0"/>
                </a:solidFill>
              </a:rPr>
              <a:t>톰캣</a:t>
            </a:r>
            <a:r>
              <a:rPr lang="ko-KR" altLang="en-US" b="1" dirty="0">
                <a:solidFill>
                  <a:srgbClr val="0070C0"/>
                </a:solidFill>
              </a:rPr>
              <a:t> 서버 연동하기 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Servers </a:t>
            </a:r>
            <a:r>
              <a:rPr lang="ko-KR" altLang="en-US" dirty="0"/>
              <a:t>프로젝트 생성하기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08235E-9FCE-3C98-ACF6-CD309EC5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71" y="1988840"/>
            <a:ext cx="4998657" cy="370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883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1-5] </a:t>
            </a:r>
            <a:r>
              <a:rPr lang="ko-KR" altLang="en-US" b="1" dirty="0">
                <a:solidFill>
                  <a:srgbClr val="0070C0"/>
                </a:solidFill>
              </a:rPr>
              <a:t>이클립스와 </a:t>
            </a:r>
            <a:r>
              <a:rPr lang="ko-KR" altLang="en-US" b="1" dirty="0" err="1">
                <a:solidFill>
                  <a:srgbClr val="0070C0"/>
                </a:solidFill>
              </a:rPr>
              <a:t>톰캣</a:t>
            </a:r>
            <a:r>
              <a:rPr lang="ko-KR" altLang="en-US" b="1" dirty="0">
                <a:solidFill>
                  <a:srgbClr val="0070C0"/>
                </a:solidFill>
              </a:rPr>
              <a:t> 서버 연동하기 </a:t>
            </a:r>
            <a:endParaRPr lang="ko-KR" alt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웹 서버 유형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313AE8-D96C-14F7-DFA0-0C62F669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565733"/>
            <a:ext cx="6870023" cy="485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59037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1-5] </a:t>
            </a:r>
            <a:r>
              <a:rPr lang="ko-KR" altLang="en-US" b="1" dirty="0">
                <a:solidFill>
                  <a:srgbClr val="0070C0"/>
                </a:solidFill>
              </a:rPr>
              <a:t>이클립스와 </a:t>
            </a:r>
            <a:r>
              <a:rPr lang="ko-KR" altLang="en-US" b="1" dirty="0" err="1">
                <a:solidFill>
                  <a:srgbClr val="0070C0"/>
                </a:solidFill>
              </a:rPr>
              <a:t>톰캣</a:t>
            </a:r>
            <a:r>
              <a:rPr lang="ko-KR" altLang="en-US" b="1" dirty="0">
                <a:solidFill>
                  <a:srgbClr val="0070C0"/>
                </a:solidFill>
              </a:rPr>
              <a:t> 서버 연동하기 </a:t>
            </a:r>
            <a:endParaRPr lang="ko-KR" alt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웹 서버 위치와 </a:t>
            </a:r>
            <a:r>
              <a:rPr lang="en-US" altLang="ko-KR" dirty="0"/>
              <a:t>JRE </a:t>
            </a:r>
            <a:r>
              <a:rPr lang="ko-KR" altLang="en-US" dirty="0"/>
              <a:t>설정하기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020B53-152E-54B8-1036-BD8E026A1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355" y="2033845"/>
            <a:ext cx="4345289" cy="372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43782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웹 서버와 통합 개발 환경 설치하기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1-5] </a:t>
            </a:r>
            <a:r>
              <a:rPr lang="ko-KR" altLang="en-US" b="1" dirty="0">
                <a:solidFill>
                  <a:srgbClr val="0070C0"/>
                </a:solidFill>
              </a:rPr>
              <a:t>이클립스와 </a:t>
            </a:r>
            <a:r>
              <a:rPr lang="ko-KR" altLang="en-US" b="1" dirty="0" err="1">
                <a:solidFill>
                  <a:srgbClr val="0070C0"/>
                </a:solidFill>
              </a:rPr>
              <a:t>톰캣</a:t>
            </a:r>
            <a:r>
              <a:rPr lang="ko-KR" altLang="en-US" b="1" dirty="0">
                <a:solidFill>
                  <a:srgbClr val="0070C0"/>
                </a:solidFill>
              </a:rPr>
              <a:t> 서버 연동하기 </a:t>
            </a:r>
            <a:endParaRPr lang="ko-KR" alt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/>
              <a:t>연동 확인하기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DD76EB-B4F6-6FEA-0711-F3AD5515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7" y="1841633"/>
            <a:ext cx="7557025" cy="424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6374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웹과 웹 프로그래밍의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89C30-3EEC-BAEC-B33A-803AAC21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62E69-757F-1CE7-E88E-82903F74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만들고 실행하기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2BA163-9E73-7544-0D9D-4DB1757FC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895" y="1763815"/>
            <a:ext cx="6512209" cy="106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02148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89C30-3EEC-BAEC-B33A-803AAC21A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162E69-757F-1CE7-E88E-82903F748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웹 프로젝트의 구조 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3F4A225-A92F-2E6B-2B63-FFEB12332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377" y="1403775"/>
            <a:ext cx="625524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1595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생성하기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동적 웹 프로젝트 생성하기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22F3D8-ECCE-68F0-BE1F-DBF0CD5D5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934" y="2389909"/>
            <a:ext cx="6014132" cy="207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117684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생성하기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프로젝트 이름 설정하기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340CD2-D774-F71A-8C35-5E6752D0D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52" y="2213865"/>
            <a:ext cx="6726896" cy="350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4949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생성하기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/>
              <a:t>프로젝트 구성 설정하기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5F7E62-34F1-EED0-7371-311EB3379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62" y="1968387"/>
            <a:ext cx="6245475" cy="411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7801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[JSP </a:t>
            </a:r>
            <a:r>
              <a:rPr lang="ko-KR" altLang="en-US" b="1" dirty="0">
                <a:solidFill>
                  <a:schemeClr val="tx1"/>
                </a:solidFill>
              </a:rPr>
              <a:t>페이지 작성하기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/>
              <a:t>JSP</a:t>
            </a:r>
            <a:r>
              <a:rPr lang="ko-KR" altLang="en-US" dirty="0"/>
              <a:t> 파일 생성하기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775080-4B69-40D6-52CB-3E5CD0156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314" y="1808820"/>
            <a:ext cx="6675372" cy="492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0993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[JSP </a:t>
            </a:r>
            <a:r>
              <a:rPr lang="ko-KR" altLang="en-US" b="1" dirty="0">
                <a:solidFill>
                  <a:schemeClr val="tx1"/>
                </a:solidFill>
              </a:rPr>
              <a:t>페이지 작성하기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5"/>
            </a:pPr>
            <a:r>
              <a:rPr lang="en-US" altLang="ko-KR" dirty="0"/>
              <a:t>JSP</a:t>
            </a:r>
            <a:r>
              <a:rPr lang="ko-KR" altLang="en-US" dirty="0"/>
              <a:t> 파일 생성하기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E9FCB0-AFF9-3C6C-63CE-DF6B06855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898" y="2226586"/>
            <a:ext cx="5138205" cy="291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016988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실행하기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6"/>
            </a:pPr>
            <a:r>
              <a:rPr lang="ko-KR" altLang="en-US" dirty="0" err="1"/>
              <a:t>톰캣</a:t>
            </a:r>
            <a:r>
              <a:rPr lang="ko-KR" altLang="en-US" dirty="0"/>
              <a:t> 서버에 등록하기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4649A6-E51B-A0A3-E3A6-C38D878EE00B}"/>
              </a:ext>
            </a:extLst>
          </p:cNvPr>
          <p:cNvGrpSpPr/>
          <p:nvPr/>
        </p:nvGrpSpPr>
        <p:grpSpPr>
          <a:xfrm>
            <a:off x="0" y="1988840"/>
            <a:ext cx="9153059" cy="4536587"/>
            <a:chOff x="0" y="2393885"/>
            <a:chExt cx="9153059" cy="453658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3D2DE38-596B-C74A-4452-8BE963FB9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900058"/>
              <a:ext cx="6620268" cy="4030414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9832B81C-4EB6-8264-49C7-A56605FD0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11159" y="2393885"/>
              <a:ext cx="5741900" cy="2710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614035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8257B-B8BC-4EE7-244F-7A034781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JSP </a:t>
            </a:r>
            <a:r>
              <a:rPr lang="ko-KR" altLang="en-US" dirty="0"/>
              <a:t>애플리케이션 만들고 실행하기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D642F8-5416-1F3C-ED7E-A3963AB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1-6] </a:t>
            </a:r>
            <a:r>
              <a:rPr lang="ko-KR" altLang="en-US" b="1" dirty="0">
                <a:solidFill>
                  <a:srgbClr val="0070C0"/>
                </a:solidFill>
              </a:rPr>
              <a:t>프로젝트 만들고 실행하기</a:t>
            </a:r>
            <a:endParaRPr lang="en-US" altLang="ko-KR" b="1" dirty="0">
              <a:solidFill>
                <a:srgbClr val="0070C0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실행하기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endParaRPr lang="ko-KR" altLang="en-US" dirty="0"/>
          </a:p>
          <a:p>
            <a:pPr marL="342900" indent="-342900">
              <a:buFont typeface="+mj-lt"/>
              <a:buAutoNum type="arabicPeriod" startAt="7"/>
            </a:pPr>
            <a:r>
              <a:rPr lang="ko-KR" altLang="en-US" dirty="0"/>
              <a:t>실행 결과 확인하기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6A5831-EC73-31E2-F4C8-5451FB590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853" y="1763815"/>
            <a:ext cx="7282295" cy="500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72445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lvl="0">
              <a:defRPr/>
            </a:pPr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/>
              <a:t>프로젝트 생성하기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ko-KR" altLang="en-US" dirty="0"/>
              <a:t>인터넷과 웹의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인터넷</a:t>
            </a:r>
          </a:p>
          <a:p>
            <a:pPr lvl="1">
              <a:defRPr/>
            </a:pPr>
            <a:r>
              <a:rPr lang="ko-KR" altLang="en-US" dirty="0"/>
              <a:t>컴퓨터가 서로 연결되어 </a:t>
            </a:r>
            <a:r>
              <a:rPr lang="en-US" altLang="ko-KR" dirty="0"/>
              <a:t>TCP/IP</a:t>
            </a:r>
            <a:r>
              <a:rPr lang="ko-KR" altLang="en-US" dirty="0"/>
              <a:t>라는 통신 프로토콜을 이용하여 정보를 주고받는 </a:t>
            </a:r>
            <a:br>
              <a:rPr lang="ko-KR" altLang="en-US" dirty="0"/>
            </a:br>
            <a:r>
              <a:rPr lang="ko-KR" altLang="en-US" dirty="0"/>
              <a:t>전 세계의 컴퓨터 네트워크 </a:t>
            </a:r>
          </a:p>
          <a:p>
            <a:pPr>
              <a:defRPr/>
            </a:pPr>
            <a:r>
              <a:rPr lang="ko-KR" altLang="en-US" dirty="0"/>
              <a:t>웹</a:t>
            </a:r>
          </a:p>
          <a:p>
            <a:pPr lvl="1">
              <a:defRPr/>
            </a:pPr>
            <a:r>
              <a:rPr lang="ko-KR" altLang="en-US" dirty="0"/>
              <a:t>인터넷에 연결된 컴퓨터들을 통해 사람들이 정보를 공유할 수 있는 정보 공간</a:t>
            </a:r>
          </a:p>
          <a:p>
            <a:pPr lvl="1">
              <a:defRPr/>
            </a:pPr>
            <a:r>
              <a:rPr lang="ko-KR" altLang="en-US" dirty="0"/>
              <a:t>월드 와이드 웹</a:t>
            </a:r>
            <a:r>
              <a:rPr lang="en-US" altLang="ko-KR" dirty="0"/>
              <a:t>(world wide web)</a:t>
            </a:r>
            <a:r>
              <a:rPr lang="ko-KR" altLang="en-US" dirty="0"/>
              <a:t>의 줄임말 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9D41DF-310B-2C37-4441-4EECF3E2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29000"/>
            <a:ext cx="3810000" cy="27079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1D3062-17CF-BA45-A35E-9D10DA48A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30" y="1744413"/>
            <a:ext cx="6628141" cy="336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1-7]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프로젝트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생성하기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[</a:t>
            </a:r>
            <a:r>
              <a:rPr lang="ko-KR" altLang="en-US" dirty="0">
                <a:solidFill>
                  <a:schemeClr val="tx1"/>
                </a:solidFill>
              </a:rPr>
              <a:t>예제 </a:t>
            </a:r>
            <a:r>
              <a:rPr lang="en-US" altLang="ko-KR" dirty="0">
                <a:solidFill>
                  <a:schemeClr val="tx1"/>
                </a:solidFill>
              </a:rPr>
              <a:t>1-6]</a:t>
            </a:r>
            <a:r>
              <a:rPr lang="ko-KR" altLang="en-US" dirty="0">
                <a:solidFill>
                  <a:schemeClr val="tx1"/>
                </a:solidFill>
              </a:rPr>
              <a:t>과 같은 방법으로 </a:t>
            </a:r>
            <a:r>
              <a:rPr lang="en-US" altLang="ko-KR" dirty="0" err="1">
                <a:solidFill>
                  <a:schemeClr val="tx1"/>
                </a:solidFill>
              </a:rPr>
              <a:t>BookMarket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프로젝트를 만들고 실행함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동적 웹 프로젝트 생성하기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프로젝트 이름 설정하기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106F96-BE55-5963-CADE-5820C6A5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224" y="2213865"/>
            <a:ext cx="5488862" cy="427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1-7]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프로젝트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[JSP </a:t>
            </a:r>
            <a:r>
              <a:rPr lang="ko-KR" altLang="en-US" b="1" dirty="0">
                <a:solidFill>
                  <a:schemeClr val="tx1"/>
                </a:solidFill>
              </a:rPr>
              <a:t>페이지 작성하기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파일 생성하기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4B5EC2-5C03-0A21-AA0D-6B52FF23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84" y="2078850"/>
            <a:ext cx="4361033" cy="440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99834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1-7]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프로젝트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[JSP </a:t>
            </a:r>
            <a:r>
              <a:rPr lang="ko-KR" altLang="en-US" b="1" dirty="0">
                <a:solidFill>
                  <a:schemeClr val="tx1"/>
                </a:solidFill>
              </a:rPr>
              <a:t>페이지 작성하기</a:t>
            </a:r>
            <a:r>
              <a:rPr lang="en-US" altLang="ko-KR" b="1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dirty="0">
                <a:solidFill>
                  <a:schemeClr val="tx1"/>
                </a:solidFill>
              </a:rPr>
              <a:t> JSP </a:t>
            </a:r>
            <a:r>
              <a:rPr lang="ko-KR" altLang="en-US" dirty="0">
                <a:solidFill>
                  <a:schemeClr val="tx1"/>
                </a:solidFill>
              </a:rPr>
              <a:t>페이지 코드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CB2D6B-9CD8-2BA8-27B3-BD2E27C75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2348880"/>
            <a:ext cx="6588781" cy="283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9376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1-7]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프로젝트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실행하기</a:t>
            </a:r>
            <a:r>
              <a:rPr lang="en-US" altLang="ko-KR" b="1" dirty="0">
                <a:solidFill>
                  <a:schemeClr val="tx1"/>
                </a:solidFill>
              </a:rPr>
              <a:t>] </a:t>
            </a:r>
          </a:p>
          <a:p>
            <a:pPr marL="342900" indent="-342900">
              <a:buFont typeface="+mj-lt"/>
              <a:buAutoNum type="arabicPeriod" startAt="5"/>
            </a:pPr>
            <a:r>
              <a:rPr lang="ko-KR" altLang="en-US" dirty="0" err="1">
                <a:solidFill>
                  <a:schemeClr val="tx1"/>
                </a:solidFill>
              </a:rPr>
              <a:t>톰캣</a:t>
            </a:r>
            <a:r>
              <a:rPr lang="ko-KR" altLang="en-US" dirty="0">
                <a:solidFill>
                  <a:schemeClr val="tx1"/>
                </a:solidFill>
              </a:rPr>
              <a:t> 서버에 등록하기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049619-AA40-BAE8-FA03-1E45CFF0F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2348880"/>
            <a:ext cx="6596653" cy="340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41601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프로젝트 생성하기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1-7] </a:t>
            </a:r>
            <a:r>
              <a:rPr lang="ko-KR" altLang="en-US" b="1" dirty="0" err="1">
                <a:solidFill>
                  <a:srgbClr val="00A496"/>
                </a:solidFill>
              </a:rPr>
              <a:t>북마켓</a:t>
            </a:r>
            <a:r>
              <a:rPr lang="ko-KR" altLang="en-US" b="1" dirty="0">
                <a:solidFill>
                  <a:srgbClr val="00A496"/>
                </a:solidFill>
              </a:rPr>
              <a:t> 프로젝트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r>
              <a:rPr lang="en-US" altLang="ko-KR" b="1" dirty="0">
                <a:solidFill>
                  <a:schemeClr val="tx1"/>
                </a:solidFill>
              </a:rPr>
              <a:t>[</a:t>
            </a:r>
            <a:r>
              <a:rPr lang="ko-KR" altLang="en-US" b="1" dirty="0">
                <a:solidFill>
                  <a:schemeClr val="tx1"/>
                </a:solidFill>
              </a:rPr>
              <a:t>프로젝트 실행하기</a:t>
            </a:r>
            <a:r>
              <a:rPr lang="en-US" altLang="ko-KR" b="1" dirty="0">
                <a:solidFill>
                  <a:schemeClr val="tx1"/>
                </a:solidFill>
              </a:rPr>
              <a:t>] </a:t>
            </a:r>
          </a:p>
          <a:p>
            <a:pPr marL="342900" indent="-342900"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실행 결과 확인하기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730198-528D-2E9A-43F3-642B0803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411" y="2140474"/>
            <a:ext cx="6419177" cy="394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06628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</a:t>
            </a:r>
            <a:r>
              <a:rPr lang="ko-KR" altLang="en-US" dirty="0"/>
              <a:t>인터넷과 웹의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웹의 동작 원리</a:t>
            </a:r>
          </a:p>
          <a:p>
            <a:pPr lvl="1">
              <a:defRPr/>
            </a:pPr>
            <a:r>
              <a:rPr lang="ko-KR" altLang="en-US" dirty="0"/>
              <a:t>웹은 기본적으로 클라이언트</a:t>
            </a:r>
            <a:r>
              <a:rPr lang="en-US" altLang="ko-KR" dirty="0"/>
              <a:t>/</a:t>
            </a:r>
            <a:r>
              <a:rPr lang="ko-KR" altLang="en-US" dirty="0"/>
              <a:t>서버 방식으로 동작</a:t>
            </a:r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endParaRPr lang="ko-KR" altLang="en-US" dirty="0"/>
          </a:p>
          <a:p>
            <a:pPr>
              <a:defRPr/>
            </a:pPr>
            <a:r>
              <a:rPr lang="ko-KR" altLang="en-US" dirty="0"/>
              <a:t>가장 널리 쓰이는 웹 서버</a:t>
            </a:r>
          </a:p>
          <a:p>
            <a:pPr lvl="1">
              <a:defRPr/>
            </a:pPr>
            <a:r>
              <a:rPr lang="ko-KR" altLang="en-US" dirty="0"/>
              <a:t>아파치</a:t>
            </a:r>
            <a:r>
              <a:rPr lang="en-US" altLang="ko-KR" dirty="0"/>
              <a:t>(Apache)</a:t>
            </a:r>
          </a:p>
          <a:p>
            <a:pPr lvl="1">
              <a:defRPr/>
            </a:pPr>
            <a:r>
              <a:rPr lang="ko-KR" altLang="en-US" dirty="0" err="1"/>
              <a:t>톰캣</a:t>
            </a:r>
            <a:r>
              <a:rPr lang="en-US" altLang="ko-KR" dirty="0"/>
              <a:t>(Tomcat)</a:t>
            </a:r>
          </a:p>
          <a:p>
            <a:pPr lvl="1">
              <a:defRPr/>
            </a:pPr>
            <a:r>
              <a:rPr lang="en-US" altLang="ko-KR" dirty="0"/>
              <a:t>IIS(Internet Information Server) </a:t>
            </a:r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CD7DCE-89AC-B39A-7C6E-69C74E2A2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740" y="1644385"/>
            <a:ext cx="6068520" cy="250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47534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02E87-3CA2-6333-1D0D-8436B279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웹 페이지와 동적 웹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A72D0-7067-A796-E72F-E3F931ED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웹 페이지</a:t>
            </a:r>
          </a:p>
          <a:p>
            <a:pPr lvl="1"/>
            <a:r>
              <a:rPr lang="ko-KR" altLang="en-US" dirty="0"/>
              <a:t>컴퓨터에 저장된 텍스트 파일을 그대로 보는 것</a:t>
            </a:r>
          </a:p>
          <a:p>
            <a:pPr lvl="1"/>
            <a:r>
              <a:rPr lang="en-US" altLang="ko-KR" dirty="0"/>
              <a:t>HTML(</a:t>
            </a:r>
            <a:r>
              <a:rPr lang="en-US" altLang="ko-KR" dirty="0" err="1"/>
              <a:t>HyperText</a:t>
            </a:r>
            <a:r>
              <a:rPr lang="en-US" altLang="ko-KR" dirty="0"/>
              <a:t> Markup Language)</a:t>
            </a:r>
          </a:p>
          <a:p>
            <a:endParaRPr lang="en-US" altLang="ko-KR" dirty="0"/>
          </a:p>
          <a:p>
            <a:r>
              <a:rPr lang="ko-KR" altLang="en-US" dirty="0"/>
              <a:t>동적 웹 페이지 </a:t>
            </a:r>
          </a:p>
          <a:p>
            <a:pPr lvl="1"/>
            <a:r>
              <a:rPr lang="ko-KR" altLang="en-US" dirty="0"/>
              <a:t>저장된 내용을 다른 변수로 가공 처리하여 보는 것</a:t>
            </a:r>
          </a:p>
          <a:p>
            <a:pPr lvl="1"/>
            <a:r>
              <a:rPr lang="en-US" altLang="ko-KR" dirty="0"/>
              <a:t>PHP(Personal Home Page), ASP(Active Server Page), JSP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44180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02E87-3CA2-6333-1D0D-8436B279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웹 페이지와 동적 웹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A72D0-7067-A796-E72F-E3F931ED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정적 웹 페이지의 동작 방식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104FED-A6E0-BCB9-EA61-10CE6FA7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86" y="2260022"/>
            <a:ext cx="6659628" cy="233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8190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02E87-3CA2-6333-1D0D-8436B279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정적 웹 페이지와 동적 웹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FA72D0-7067-A796-E72F-E3F931ED3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동적 웹 페이지의 동작 방식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107514-D8B4-EE69-5679-E4E58B138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06" y="2102584"/>
            <a:ext cx="6698987" cy="26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5847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1486</Words>
  <Application>Microsoft Office PowerPoint</Application>
  <PresentationFormat>화면 슬라이드 쇼(4:3)</PresentationFormat>
  <Paragraphs>255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인터넷과 웹의 개요</vt:lpstr>
      <vt:lpstr>1. 인터넷과 웹의 개요</vt:lpstr>
      <vt:lpstr>2. 정적 웹 페이지와 동적 웹 페이지</vt:lpstr>
      <vt:lpstr>2. 정적 웹 페이지와 동적 웹 페이지</vt:lpstr>
      <vt:lpstr>2. 정적 웹 페이지와 동적 웹 페이지</vt:lpstr>
      <vt:lpstr>3. 서블릿과 JSP</vt:lpstr>
      <vt:lpstr>3. 웹 프로그래밍 언어의 종류와 특징</vt:lpstr>
      <vt:lpstr>3. 서블릿과 JSP</vt:lpstr>
      <vt:lpstr>3. 웹 프로그래밍 언어의 종류와 특징</vt:lpstr>
      <vt:lpstr>4. 서블릿과 JSP의 동작 과정</vt:lpstr>
      <vt:lpstr>4. 서블릿과 JSP의 동작 과정</vt:lpstr>
      <vt:lpstr>4. 서블릿과 JSP의 동작 과정</vt:lpstr>
      <vt:lpstr>5. 서블릿과 JSP 생명 주기</vt:lpstr>
      <vt:lpstr>5. 서블릿과 JSP 생명 주기</vt:lpstr>
      <vt:lpstr>PowerPoint 프레젠테이션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1. 자바 설치하고 환경 설정하기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2. 웹 서버와 통합 개발 환경 설치하기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3. JSP 애플리케이션 만들고 실행하기</vt:lpstr>
      <vt:lpstr>PowerPoint 프레젠테이션</vt:lpstr>
      <vt:lpstr>[북마켓] 프로젝트 생성하기</vt:lpstr>
      <vt:lpstr>[북마켓] 프로젝트 생성하기</vt:lpstr>
      <vt:lpstr>[북마켓] 프로젝트 생성하기</vt:lpstr>
      <vt:lpstr>[북마켓] 프로젝트 생성하기</vt:lpstr>
      <vt:lpstr>[북마켓] 프로젝트 생성하기</vt:lpstr>
      <vt:lpstr>[북마켓] 프로젝트 생성하기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1022</cp:revision>
  <dcterms:created xsi:type="dcterms:W3CDTF">2012-07-23T02:34:37Z</dcterms:created>
  <dcterms:modified xsi:type="dcterms:W3CDTF">2025-04-28T00:33:25Z</dcterms:modified>
  <cp:version>1000.0000.01</cp:version>
</cp:coreProperties>
</file>