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60" r:id="rId5"/>
    <p:sldId id="328" r:id="rId6"/>
    <p:sldId id="329" r:id="rId7"/>
    <p:sldId id="330" r:id="rId8"/>
    <p:sldId id="331" r:id="rId9"/>
    <p:sldId id="270" r:id="rId10"/>
    <p:sldId id="332" r:id="rId11"/>
    <p:sldId id="333" r:id="rId12"/>
    <p:sldId id="334" r:id="rId13"/>
    <p:sldId id="335" r:id="rId14"/>
    <p:sldId id="323" r:id="rId15"/>
    <p:sldId id="336" r:id="rId16"/>
    <p:sldId id="340" r:id="rId17"/>
    <p:sldId id="326" r:id="rId18"/>
    <p:sldId id="337" r:id="rId19"/>
    <p:sldId id="338" r:id="rId20"/>
    <p:sldId id="341" r:id="rId21"/>
    <p:sldId id="342" r:id="rId22"/>
    <p:sldId id="327" r:id="rId23"/>
    <p:sldId id="343" r:id="rId24"/>
    <p:sldId id="344" r:id="rId25"/>
    <p:sldId id="345" r:id="rId26"/>
    <p:sldId id="346" r:id="rId27"/>
    <p:sldId id="268" r:id="rId28"/>
    <p:sldId id="348" r:id="rId29"/>
    <p:sldId id="347" r:id="rId30"/>
    <p:sldId id="275" r:id="rId31"/>
    <p:sldId id="349" r:id="rId32"/>
    <p:sldId id="324" r:id="rId33"/>
    <p:sldId id="325" r:id="rId34"/>
    <p:sldId id="350" r:id="rId35"/>
    <p:sldId id="351" r:id="rId36"/>
    <p:sldId id="352" r:id="rId37"/>
    <p:sldId id="28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76198" autoAdjust="0"/>
  </p:normalViewPr>
  <p:slideViewPr>
    <p:cSldViewPr>
      <p:cViewPr varScale="1">
        <p:scale>
          <a:sx n="115" d="100"/>
          <a:sy n="115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352212" y="836712"/>
            <a:ext cx="4458272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02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 err="1">
                <a:latin typeface="+mj-ea"/>
                <a:ea typeface="+mj-ea"/>
              </a:rPr>
              <a:t>스트립트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 </a:t>
            </a:r>
            <a:r>
              <a:rPr kumimoji="1" lang="ko-KR" altLang="en-US" sz="4000" b="1" spc="-150" dirty="0">
                <a:latin typeface="+mj-ea"/>
                <a:ea typeface="+mj-ea"/>
              </a:rPr>
              <a:t>태그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시작 페이지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</a:t>
            </a:r>
            <a:r>
              <a:rPr lang="en-US" altLang="ko-KR" dirty="0"/>
              <a:t>(declaration tag)</a:t>
            </a:r>
            <a:endParaRPr lang="ko-KR" altLang="en-US" dirty="0"/>
          </a:p>
          <a:p>
            <a:pPr lvl="1"/>
            <a:r>
              <a:rPr lang="ko-KR" altLang="en-US" dirty="0"/>
              <a:t>변수나 메소드를 선언하는 태그</a:t>
            </a:r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전역변수로 사용 </a:t>
            </a:r>
          </a:p>
          <a:p>
            <a:pPr lvl="1"/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전역 메소드로 사용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A4DFA-61D7-8FF9-90BB-9977C0B6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708920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54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 사용 예</a:t>
            </a:r>
            <a:r>
              <a:rPr lang="en-US" altLang="ko-KR" dirty="0"/>
              <a:t>: </a:t>
            </a:r>
            <a:r>
              <a:rPr lang="ko-KR" altLang="en-US" dirty="0"/>
              <a:t>전역변수 선언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8D9EE6-7ECC-70B4-8805-6071BB8C0E78}"/>
              </a:ext>
            </a:extLst>
          </p:cNvPr>
          <p:cNvGrpSpPr/>
          <p:nvPr/>
        </p:nvGrpSpPr>
        <p:grpSpPr>
          <a:xfrm>
            <a:off x="1277609" y="1558191"/>
            <a:ext cx="6588781" cy="3761019"/>
            <a:chOff x="1277609" y="1434865"/>
            <a:chExt cx="6588781" cy="37610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168E6E-CE82-D81B-DC42-713380094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7609" y="1434865"/>
              <a:ext cx="6588781" cy="240093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FAADC2-E98D-14F8-3E7D-DFDF36694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609" y="3834045"/>
              <a:ext cx="6588781" cy="1361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9550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 사용 예</a:t>
            </a:r>
            <a:r>
              <a:rPr lang="en-US" altLang="ko-KR" dirty="0"/>
              <a:t>: </a:t>
            </a:r>
            <a:r>
              <a:rPr lang="ko-KR" altLang="en-US" dirty="0"/>
              <a:t>전역변수 선언</a:t>
            </a:r>
            <a:endParaRPr lang="en-US" altLang="ko-KR" dirty="0"/>
          </a:p>
          <a:p>
            <a:pPr lvl="1"/>
            <a:r>
              <a:rPr lang="ko-KR" altLang="en-US" dirty="0"/>
              <a:t>번역된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6C6F9-A19F-9596-A33D-8653EA9B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763815"/>
            <a:ext cx="6604525" cy="47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270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 사용 예</a:t>
            </a:r>
            <a:r>
              <a:rPr lang="en-US" altLang="ko-KR" dirty="0"/>
              <a:t>: </a:t>
            </a:r>
            <a:r>
              <a:rPr lang="ko-KR" altLang="en-US" dirty="0"/>
              <a:t>전역 메소드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85D45-0D05-CA21-5F64-73FC4E89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78915"/>
            <a:ext cx="6004114" cy="39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04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2-1] </a:t>
            </a:r>
            <a:r>
              <a:rPr lang="ko-KR" altLang="en-US" b="1" dirty="0">
                <a:solidFill>
                  <a:srgbClr val="0070C0"/>
                </a:solidFill>
              </a:rPr>
              <a:t>선언문 태그에 전역변수 사용하기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프로젝트 생성하기</a:t>
            </a:r>
            <a:r>
              <a:rPr lang="en-US" altLang="ko-KR" dirty="0"/>
              <a:t>: 1</a:t>
            </a:r>
            <a:r>
              <a:rPr lang="ko-KR" altLang="en-US" dirty="0"/>
              <a:t>장에서 생성한 </a:t>
            </a:r>
            <a:r>
              <a:rPr lang="en-US" altLang="ko-KR" dirty="0" err="1"/>
              <a:t>JSPBook</a:t>
            </a:r>
            <a:r>
              <a:rPr lang="en-US" altLang="ko-KR" dirty="0"/>
              <a:t> </a:t>
            </a:r>
            <a:r>
              <a:rPr lang="ko-KR" altLang="en-US" dirty="0"/>
              <a:t>프로젝트 그대로 사용</a:t>
            </a:r>
            <a:r>
              <a:rPr lang="en-US" altLang="ko-KR" dirty="0"/>
              <a:t>(</a:t>
            </a:r>
            <a:r>
              <a:rPr lang="ko-KR" altLang="en-US" dirty="0"/>
              <a:t>이후 프로젝트 동일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프로젝트 실행하기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3A1177-5DE5-DD7B-D00F-7AC0CEE425AC}"/>
              </a:ext>
            </a:extLst>
          </p:cNvPr>
          <p:cNvGrpSpPr/>
          <p:nvPr/>
        </p:nvGrpSpPr>
        <p:grpSpPr>
          <a:xfrm>
            <a:off x="1293352" y="2123855"/>
            <a:ext cx="6564018" cy="3171605"/>
            <a:chOff x="1293352" y="2168860"/>
            <a:chExt cx="6564018" cy="31716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2E56FE-5543-2CAE-8F2A-891D21856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352" y="2168860"/>
              <a:ext cx="6557294" cy="141694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347EC0-2D41-E3CD-65A7-DAE726EE5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61"/>
            <a:stretch/>
          </p:blipFill>
          <p:spPr>
            <a:xfrm>
              <a:off x="1300076" y="3564015"/>
              <a:ext cx="6557294" cy="177645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D8185D8-1DA9-B462-E0EE-39BB5B1E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052" y="5364215"/>
            <a:ext cx="3559318" cy="11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24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2-2] </a:t>
            </a:r>
            <a:r>
              <a:rPr lang="ko-KR" altLang="en-US" b="1" dirty="0">
                <a:solidFill>
                  <a:srgbClr val="0070C0"/>
                </a:solidFill>
              </a:rPr>
              <a:t>선언문 태그에 전역 메소드 사용하기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C893AB-EBC1-0BA3-126D-B79089B93A72}"/>
              </a:ext>
            </a:extLst>
          </p:cNvPr>
          <p:cNvGrpSpPr/>
          <p:nvPr/>
        </p:nvGrpSpPr>
        <p:grpSpPr>
          <a:xfrm>
            <a:off x="1440415" y="1518285"/>
            <a:ext cx="6517935" cy="3872329"/>
            <a:chOff x="1440415" y="1518285"/>
            <a:chExt cx="6517935" cy="38723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9C997B-2F99-67D7-E18B-480224B09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0415" y="1518285"/>
              <a:ext cx="6517935" cy="274729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0C486AD-AC55-CCD6-70A7-C555C242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15" y="4194085"/>
              <a:ext cx="6517935" cy="1196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2320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2-3] </a:t>
            </a:r>
            <a:r>
              <a:rPr lang="ko-KR" altLang="en-US" b="1" dirty="0">
                <a:solidFill>
                  <a:srgbClr val="0070C0"/>
                </a:solidFill>
              </a:rPr>
              <a:t>선언문 태그에 전역 메소드 사용하기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F5F422-E674-41CD-AB80-CCE2B867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8" y="1551551"/>
            <a:ext cx="6525805" cy="37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01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20533071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530F-8399-E8C5-2E2A-BC3D3B8C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159A-46E7-25A8-1DAD-DE983462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 tag)</a:t>
            </a:r>
            <a:endParaRPr lang="ko-KR" altLang="en-US" dirty="0"/>
          </a:p>
          <a:p>
            <a:pPr lvl="1"/>
            <a:r>
              <a:rPr lang="ko-KR" altLang="en-US" dirty="0"/>
              <a:t>자바 코드로 이루어진 로직 부분을 표현함</a:t>
            </a:r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ko-KR" altLang="en-US" dirty="0"/>
              <a:t>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0184F-AD7F-18BC-633A-ED8A9900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168860"/>
            <a:ext cx="6596653" cy="519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5CC13D-E4F6-D56A-7FDE-3C81C73F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77" y="3095437"/>
            <a:ext cx="6612396" cy="14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716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530F-8399-E8C5-2E2A-BC3D3B8C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159A-46E7-25A8-1DAD-DE983462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태그로 선언된 지역변수의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523A3-23DB-53FE-3D9F-04383602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610591"/>
            <a:ext cx="6588781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835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스크립트 태그의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선언문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스크립틀릿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표현문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시작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2-4] </a:t>
            </a:r>
            <a:r>
              <a:rPr lang="ko-KR" altLang="en-US" b="1" dirty="0" err="1">
                <a:solidFill>
                  <a:srgbClr val="0070C0"/>
                </a:solidFill>
              </a:rPr>
              <a:t>스크립틀릿</a:t>
            </a:r>
            <a:r>
              <a:rPr lang="ko-KR" altLang="en-US" b="1" dirty="0">
                <a:solidFill>
                  <a:srgbClr val="0070C0"/>
                </a:solidFill>
              </a:rPr>
              <a:t> 태그에 지역변수 사용하기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EF3DE1-19C0-4863-DE34-99229862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630270"/>
            <a:ext cx="6557294" cy="35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36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2-5] </a:t>
            </a:r>
            <a:r>
              <a:rPr lang="ko-KR" altLang="en-US" b="1" dirty="0" err="1">
                <a:solidFill>
                  <a:srgbClr val="0070C0"/>
                </a:solidFill>
              </a:rPr>
              <a:t>스크립틀릿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>
                <a:solidFill>
                  <a:srgbClr val="0070C0"/>
                </a:solidFill>
              </a:rPr>
              <a:t>0</a:t>
            </a:r>
            <a:r>
              <a:rPr lang="ko-KR" altLang="en-US" b="1" dirty="0">
                <a:solidFill>
                  <a:srgbClr val="0070C0"/>
                </a:solidFill>
              </a:rPr>
              <a:t>부터 </a:t>
            </a:r>
            <a:r>
              <a:rPr lang="en-US" altLang="ko-KR" b="1" dirty="0">
                <a:solidFill>
                  <a:srgbClr val="0070C0"/>
                </a:solidFill>
              </a:rPr>
              <a:t>10</a:t>
            </a:r>
            <a:r>
              <a:rPr lang="ko-KR" altLang="en-US" b="1" dirty="0">
                <a:solidFill>
                  <a:srgbClr val="0070C0"/>
                </a:solidFill>
              </a:rPr>
              <a:t>까지 짝수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A08CB-41BB-D598-C0FD-9D347FD5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5" y="1559423"/>
            <a:ext cx="6541550" cy="37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234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6214426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27CC-1BE8-83CF-06AF-8E92E88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986E1-B026-87C8-CFE6-CB9B34DF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r>
              <a:rPr lang="en-US" altLang="ko-KR" dirty="0"/>
              <a:t>(expression tag)</a:t>
            </a:r>
            <a:endParaRPr lang="ko-KR" altLang="en-US" dirty="0"/>
          </a:p>
          <a:p>
            <a:pPr lvl="1"/>
            <a:r>
              <a:rPr lang="ko-KR" altLang="en-US" dirty="0"/>
              <a:t>웹 브라우저에 출력할 부분을 표현함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불린</a:t>
            </a:r>
            <a:r>
              <a:rPr lang="en-US" altLang="ko-KR" dirty="0"/>
              <a:t>(Boolean) </a:t>
            </a:r>
            <a:r>
              <a:rPr lang="ko-KR" altLang="en-US" dirty="0"/>
              <a:t>등의 기본 데이터 타입과 자바 객체 타입도 사용 가능</a:t>
            </a:r>
            <a:endParaRPr lang="en-US" altLang="ko-KR" dirty="0"/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태그는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태그에서 사용할 수 없음 </a:t>
            </a:r>
            <a:endParaRPr lang="en-US" altLang="ko-KR" dirty="0"/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() </a:t>
            </a:r>
            <a:r>
              <a:rPr lang="ko-KR" altLang="en-US" dirty="0"/>
              <a:t>메소드를 사용해야 함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772BB-7572-8F6B-576A-48BF075B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322371"/>
            <a:ext cx="6596653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44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27CC-1BE8-83CF-06AF-8E92E88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986E1-B026-87C8-CFE6-CB9B34DF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D1365B-8239-A3CD-2438-F9D71076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403775"/>
            <a:ext cx="6604525" cy="33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01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2-6] </a:t>
            </a:r>
            <a:r>
              <a:rPr lang="ko-KR" altLang="en-US" b="1" dirty="0" err="1">
                <a:solidFill>
                  <a:srgbClr val="0070C0"/>
                </a:solidFill>
              </a:rPr>
              <a:t>표현문</a:t>
            </a:r>
            <a:r>
              <a:rPr lang="ko-KR" altLang="en-US" b="1" dirty="0">
                <a:solidFill>
                  <a:srgbClr val="0070C0"/>
                </a:solidFill>
              </a:rPr>
              <a:t> 태그로 현재 날짜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64C26-A122-6838-F8A2-AE9BF18A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673805"/>
            <a:ext cx="6557294" cy="25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5402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2-7] </a:t>
            </a:r>
            <a:r>
              <a:rPr lang="ko-KR" altLang="en-US" b="1" dirty="0" err="1">
                <a:solidFill>
                  <a:srgbClr val="0070C0"/>
                </a:solidFill>
              </a:rPr>
              <a:t>표현문</a:t>
            </a:r>
            <a:r>
              <a:rPr lang="ko-KR" altLang="en-US" b="1" dirty="0">
                <a:solidFill>
                  <a:srgbClr val="0070C0"/>
                </a:solidFill>
              </a:rPr>
              <a:t> 태그로 연산 결과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B8D59-855D-C0E5-CD19-263CEDB9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89" y="1571232"/>
            <a:ext cx="6549422" cy="37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540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8" y="1268760"/>
            <a:ext cx="7605845" cy="4050450"/>
            <a:chOff x="769077" y="3609019"/>
            <a:chExt cx="7605845" cy="405045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405045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JSP </a:t>
              </a:r>
              <a:r>
                <a:rPr lang="ko-KR" altLang="en-US" sz="1500" b="1" dirty="0"/>
                <a:t>주석과 </a:t>
              </a: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 태그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dirty="0"/>
                <a:t>JSP </a:t>
              </a:r>
              <a:r>
                <a:rPr lang="ko-KR" altLang="en-US" sz="1500" b="1" dirty="0"/>
                <a:t>주석 태그</a:t>
              </a:r>
              <a:r>
                <a:rPr lang="en-US" altLang="ko-KR" sz="1500" b="1" dirty="0"/>
                <a:t>(comments tag)</a:t>
              </a:r>
            </a:p>
            <a:p>
              <a:pPr>
                <a:defRPr/>
              </a:pPr>
              <a:r>
                <a:rPr lang="en-US" altLang="ko-KR" sz="1500" dirty="0"/>
                <a:t>JSP </a:t>
              </a:r>
              <a:r>
                <a:rPr lang="ko-KR" altLang="en-US" sz="1500" dirty="0"/>
                <a:t>웹 컨테이너가 무시하는 텍스트를 표시합니다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주석 태그는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페이지의 일부를 주석 처리하여 숨길 때 유용합니다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주석은 프로그램의 실행에는 영향을 미치지 않지만 프로그램의 이해 및 소스코드의 분석을 위해 반드시 기술할 것을 권장합니다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ko-KR" altLang="en-US" sz="1500" dirty="0"/>
                <a:t>주석 태그는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웹 페이지에서만 사용되며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웹 브라우저를 통해 해당 페이지의 출력 결과를 확인하거나 웹 브라우저상에서 소스 보기를 해도 주석 태그 내의 내용이 표시되지 않습니다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즉 주석 태그에 포함된 내용은 주석 처리이므로 화면에 표시되지도 않고 실행되지도 않습니다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en-US" altLang="ko-KR" sz="1500" dirty="0"/>
                <a:t>JSP </a:t>
              </a:r>
              <a:r>
                <a:rPr lang="ko-KR" altLang="en-US" sz="1500" dirty="0"/>
                <a:t>주석의 구문은 다음과 같습니다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566E2D6-F692-C964-A5CA-547A37F9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75" y="4860717"/>
            <a:ext cx="3914775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8" y="1268760"/>
            <a:ext cx="7605845" cy="4680520"/>
            <a:chOff x="769077" y="3609019"/>
            <a:chExt cx="7605845" cy="468052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468052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JSP </a:t>
              </a:r>
              <a:r>
                <a:rPr lang="ko-KR" altLang="en-US" sz="1500" b="1" dirty="0"/>
                <a:t>주석과 </a:t>
              </a: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 태그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dirty="0"/>
                <a:t>JSP </a:t>
              </a:r>
              <a:r>
                <a:rPr lang="ko-KR" altLang="en-US" sz="1500" b="1" dirty="0"/>
                <a:t>주석 태그</a:t>
              </a:r>
              <a:r>
                <a:rPr lang="en-US" altLang="ko-KR" sz="1500" b="1" dirty="0"/>
                <a:t>(comments tag)</a:t>
              </a:r>
            </a:p>
            <a:p>
              <a:pPr>
                <a:defRPr/>
              </a:pPr>
              <a:r>
                <a:rPr lang="en-US" altLang="ko-KR" sz="1500" b="1" dirty="0"/>
                <a:t>[</a:t>
              </a:r>
              <a:r>
                <a:rPr lang="ko-KR" altLang="en-US" sz="1500" b="1" dirty="0"/>
                <a:t>적용 예</a:t>
              </a:r>
              <a:r>
                <a:rPr lang="en-US" altLang="ko-KR" sz="1500" b="1" dirty="0"/>
                <a:t>: JSP </a:t>
              </a:r>
              <a:r>
                <a:rPr lang="ko-KR" altLang="en-US" sz="1500" b="1" dirty="0"/>
                <a:t>웹 페이지에서 주석 처리하기</a:t>
              </a:r>
              <a:r>
                <a:rPr lang="en-US" altLang="ko-KR" sz="1500" b="1" dirty="0"/>
                <a:t>]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ko-KR" altLang="en-US" sz="1500" dirty="0"/>
                <a:t>위의 예에서 주석 태그 </a:t>
              </a:r>
              <a:r>
                <a:rPr lang="en-US" altLang="ko-KR" sz="1500" dirty="0"/>
                <a:t>&lt;%-- --%&gt;</a:t>
              </a:r>
              <a:r>
                <a:rPr lang="ko-KR" altLang="en-US" sz="1500" dirty="0"/>
                <a:t>는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엔진에 의해 무시되는 내용으로 웹 브라우저에 출력되지 않습니다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2CADDB-75EB-914D-C1EB-BF4865BB757E}"/>
              </a:ext>
            </a:extLst>
          </p:cNvPr>
          <p:cNvGrpSpPr/>
          <p:nvPr/>
        </p:nvGrpSpPr>
        <p:grpSpPr>
          <a:xfrm>
            <a:off x="1095400" y="2573905"/>
            <a:ext cx="5273386" cy="2363596"/>
            <a:chOff x="1095400" y="2573905"/>
            <a:chExt cx="5273386" cy="236359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B01D4C-04CF-2477-00A7-8E8418A62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74"/>
            <a:stretch/>
          </p:blipFill>
          <p:spPr>
            <a:xfrm>
              <a:off x="1107275" y="2573905"/>
              <a:ext cx="5261511" cy="1844386"/>
            </a:xfrm>
            <a:prstGeom prst="rect">
              <a:avLst/>
            </a:prstGeom>
            <a:ln>
              <a:solidFill>
                <a:srgbClr val="0082C6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71A3AA-B4A3-4419-D9D7-0C158B354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400" y="4478569"/>
              <a:ext cx="5273386" cy="45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9636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8" y="1268760"/>
            <a:ext cx="7605845" cy="2610290"/>
            <a:chOff x="769077" y="3609019"/>
            <a:chExt cx="7605845" cy="261029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261029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JSP </a:t>
              </a:r>
              <a:r>
                <a:rPr lang="ko-KR" altLang="en-US" sz="1500" b="1" dirty="0"/>
                <a:t>주석과 </a:t>
              </a: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 태그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</a:t>
              </a:r>
              <a:r>
                <a:rPr lang="en-US" altLang="ko-KR" sz="1500" b="1" dirty="0"/>
                <a:t>(&lt;!-- ~ --&gt;)</a:t>
              </a:r>
            </a:p>
            <a:p>
              <a:pPr>
                <a:defRPr/>
              </a:pPr>
              <a:r>
                <a:rPr lang="ko-KR" altLang="en-US" sz="1500" dirty="0" err="1"/>
                <a:t>서블릿으로</a:t>
              </a:r>
              <a:r>
                <a:rPr lang="ko-KR" altLang="en-US" sz="1500" dirty="0"/>
                <a:t> 변환할 때 주석이 무시되지 않고 실행되는 페이지에서 주석으로 처리됩니다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따라서 주석 안에 포함된 </a:t>
              </a:r>
              <a:r>
                <a:rPr lang="ko-KR" altLang="en-US" sz="1500" dirty="0" err="1"/>
                <a:t>표현문</a:t>
              </a:r>
              <a:r>
                <a:rPr lang="ko-KR" altLang="en-US" sz="1500" dirty="0"/>
                <a:t> 태그와 </a:t>
              </a:r>
              <a:r>
                <a:rPr lang="ko-KR" altLang="en-US" sz="1500" dirty="0" err="1"/>
                <a:t>스크립틀릿</a:t>
              </a:r>
              <a:r>
                <a:rPr lang="ko-KR" altLang="en-US" sz="1500" dirty="0"/>
                <a:t> 태그가 모두 </a:t>
              </a:r>
              <a:r>
                <a:rPr lang="ko-KR" altLang="en-US" sz="1500" dirty="0" err="1"/>
                <a:t>컴파일됩니다</a:t>
              </a:r>
              <a:r>
                <a:rPr lang="en-US" altLang="ko-KR" sz="1500" dirty="0"/>
                <a:t>. HTML </a:t>
              </a:r>
              <a:r>
                <a:rPr lang="ko-KR" altLang="en-US" sz="1500" dirty="0"/>
                <a:t>주석의 경우 </a:t>
              </a:r>
              <a:r>
                <a:rPr lang="en-US" altLang="ko-KR" sz="1500" dirty="0"/>
                <a:t>name</a:t>
              </a:r>
              <a:r>
                <a:rPr lang="ko-KR" altLang="en-US" sz="1500" dirty="0"/>
                <a:t>이라는 변수가 없다면 변수가 정의되지 않은 것에 대한 오류 메시지를 표시합니다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그러나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주석의 경우 </a:t>
              </a:r>
              <a:r>
                <a:rPr lang="ko-KR" altLang="en-US" sz="1500" dirty="0" err="1"/>
                <a:t>주석문</a:t>
              </a:r>
              <a:r>
                <a:rPr lang="ko-KR" altLang="en-US" sz="1500" dirty="0"/>
                <a:t> 안에 포함된 코드를 모두 무시하므로 </a:t>
              </a:r>
              <a:r>
                <a:rPr lang="en-US" altLang="ko-KR" sz="1500" dirty="0"/>
                <a:t>name</a:t>
              </a:r>
              <a:r>
                <a:rPr lang="ko-KR" altLang="en-US" sz="1500" dirty="0"/>
                <a:t>이라는 변수가 없더라도 오류 메시지를 표시하지 않습니다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2287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스크립트 태그의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스크립트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스크립트 태그를 이용하여 북마켓의 시작 페이지를 만듭니다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부트스트랩 </a:t>
            </a:r>
            <a:r>
              <a:rPr lang="en-US" altLang="ko-KR" dirty="0"/>
              <a:t>CSS</a:t>
            </a:r>
            <a:r>
              <a:rPr lang="ko-KR" altLang="en-US" dirty="0"/>
              <a:t>를 이용하여 북마켓의 시작 페이지를 변경합니다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시작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06" y="1448780"/>
            <a:ext cx="6698987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B9152-BCA3-3509-6D78-D9FBA2F7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43050"/>
            <a:ext cx="5829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시작 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20BD46-9FB9-40EF-30DF-FDB1E65D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8" y="1831004"/>
            <a:ext cx="6510062" cy="31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부트스트랩 </a:t>
            </a:r>
            <a:r>
              <a:rPr lang="en-US" altLang="ko-KR" dirty="0">
                <a:solidFill>
                  <a:schemeClr val="tx1"/>
                </a:solidFill>
              </a:rPr>
              <a:t>CSS </a:t>
            </a:r>
            <a:r>
              <a:rPr lang="ko-KR" altLang="en-US" dirty="0">
                <a:solidFill>
                  <a:schemeClr val="tx1"/>
                </a:solidFill>
              </a:rPr>
              <a:t>적용하기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ADA597-5DD9-AE7E-02D8-C80DCA22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3785"/>
            <a:ext cx="5501980" cy="52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70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C318C2-22F5-137A-BF98-8DF3DF639958}"/>
              </a:ext>
            </a:extLst>
          </p:cNvPr>
          <p:cNvGrpSpPr/>
          <p:nvPr/>
        </p:nvGrpSpPr>
        <p:grpSpPr>
          <a:xfrm>
            <a:off x="1598568" y="1268760"/>
            <a:ext cx="5946864" cy="5429544"/>
            <a:chOff x="1598568" y="1381670"/>
            <a:chExt cx="5946864" cy="54295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CAE232-38A1-B024-DDC0-A8400CB6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8" y="1381670"/>
              <a:ext cx="5946864" cy="7871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151E695-E038-C668-22BB-C2FD76F9E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8568" y="2123855"/>
              <a:ext cx="5946864" cy="4687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181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48134-5606-FF4D-1493-BF7DFA99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38300"/>
            <a:ext cx="78295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804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스크립트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</a:p>
          <a:p>
            <a:pPr lvl="1"/>
            <a:r>
              <a:rPr lang="en-US" altLang="ko-KR" dirty="0"/>
              <a:t>&lt;% ... %&gt; </a:t>
            </a:r>
            <a:r>
              <a:rPr lang="ko-KR" altLang="en-US" dirty="0"/>
              <a:t>사용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간주함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7F93B-9166-40B3-9ECF-4B288383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3019645"/>
            <a:ext cx="728229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50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페이지에 작성된 스크립트 태그가 자바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프로그램으로 번역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B27096-A02B-ED65-B77D-E7E892ECB015}"/>
              </a:ext>
            </a:extLst>
          </p:cNvPr>
          <p:cNvGrpSpPr/>
          <p:nvPr/>
        </p:nvGrpSpPr>
        <p:grpSpPr>
          <a:xfrm>
            <a:off x="1552053" y="1358770"/>
            <a:ext cx="6039895" cy="5158401"/>
            <a:chOff x="1552052" y="1358770"/>
            <a:chExt cx="6039895" cy="51584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331AFE-87C3-9700-88CB-517B676C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052" y="1358770"/>
              <a:ext cx="6039895" cy="155291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2387D9E-94D6-6A18-9038-C4BC2A75C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365" y="2888940"/>
              <a:ext cx="6011269" cy="362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9981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 err="1"/>
              <a:t>톰캣설치</a:t>
            </a:r>
            <a:r>
              <a:rPr lang="ko-KR" altLang="en-US" dirty="0"/>
              <a:t> </a:t>
            </a:r>
            <a:r>
              <a:rPr lang="en-US" altLang="ko-KR" dirty="0"/>
              <a:t>ROOT\work\Catalina\localhost\ROOT\org\</a:t>
            </a:r>
            <a:r>
              <a:rPr lang="en-US" altLang="ko-KR" dirty="0" err="1"/>
              <a:t>apache</a:t>
            </a:r>
            <a:r>
              <a:rPr lang="en-US" altLang="ko-KR" dirty="0"/>
              <a:t>\</a:t>
            </a:r>
            <a:r>
              <a:rPr lang="en-US" altLang="ko-KR" dirty="0" err="1"/>
              <a:t>jsp</a:t>
            </a:r>
            <a:r>
              <a:rPr lang="en-US" altLang="ko-KR" dirty="0"/>
              <a:t>\’</a:t>
            </a:r>
          </a:p>
          <a:p>
            <a:pPr lvl="1"/>
            <a:r>
              <a:rPr lang="en-US" altLang="ko-KR" dirty="0"/>
              <a:t>scripting_jsp.java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scripting_jsp.class</a:t>
            </a:r>
            <a:r>
              <a:rPr lang="ko-KR" altLang="en-US" dirty="0"/>
              <a:t>로 각각 보관됨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840725-81D3-044C-C0B3-1A82763C5D93}"/>
              </a:ext>
            </a:extLst>
          </p:cNvPr>
          <p:cNvGrpSpPr/>
          <p:nvPr/>
        </p:nvGrpSpPr>
        <p:grpSpPr>
          <a:xfrm>
            <a:off x="1265084" y="1860683"/>
            <a:ext cx="6613833" cy="4313622"/>
            <a:chOff x="986430" y="1614805"/>
            <a:chExt cx="6613833" cy="43136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CE5DFD-FF58-99A5-DECC-818781F5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430" y="1614805"/>
              <a:ext cx="6604525" cy="347938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A8D1969-687C-2359-DE9A-DD273733F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047"/>
            <a:stretch/>
          </p:blipFill>
          <p:spPr>
            <a:xfrm>
              <a:off x="995738" y="5084742"/>
              <a:ext cx="6604525" cy="84368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E6AEB99-E3CE-86F8-E2A9-D4D728251A68}"/>
                </a:ext>
              </a:extLst>
            </p:cNvPr>
            <p:cNvSpPr/>
            <p:nvPr/>
          </p:nvSpPr>
          <p:spPr>
            <a:xfrm>
              <a:off x="3986935" y="5094185"/>
              <a:ext cx="180020" cy="585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01AE5DC-BF66-258E-E71E-5E821E0E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888" y="4991374"/>
              <a:ext cx="18097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20050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 err="1"/>
              <a:t>톰캣설치</a:t>
            </a:r>
            <a:r>
              <a:rPr lang="ko-KR" altLang="en-US" dirty="0"/>
              <a:t> </a:t>
            </a:r>
            <a:r>
              <a:rPr lang="en-US" altLang="ko-KR" dirty="0"/>
              <a:t>ROOT\work\Catalina\localhost\ROOT\org\</a:t>
            </a:r>
            <a:r>
              <a:rPr lang="en-US" altLang="ko-KR" dirty="0" err="1"/>
              <a:t>apache</a:t>
            </a:r>
            <a:r>
              <a:rPr lang="en-US" altLang="ko-KR" dirty="0"/>
              <a:t>\</a:t>
            </a:r>
            <a:r>
              <a:rPr lang="en-US" altLang="ko-KR" dirty="0" err="1"/>
              <a:t>jsp</a:t>
            </a:r>
            <a:r>
              <a:rPr lang="en-US" altLang="ko-KR" dirty="0"/>
              <a:t>\’</a:t>
            </a:r>
          </a:p>
          <a:p>
            <a:pPr lvl="1"/>
            <a:r>
              <a:rPr lang="en-US" altLang="ko-KR" dirty="0"/>
              <a:t>scripting_jsp.java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scripting_jsp.class</a:t>
            </a:r>
            <a:r>
              <a:rPr lang="ko-KR" altLang="en-US" dirty="0"/>
              <a:t>로 각각 보관됨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8D1969-687C-2359-DE9A-DD273733F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5"/>
          <a:stretch/>
        </p:blipFill>
        <p:spPr>
          <a:xfrm>
            <a:off x="1269738" y="1853825"/>
            <a:ext cx="6604525" cy="3907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0E32DB-A437-E1E8-898E-0C243D05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55" y="5038228"/>
            <a:ext cx="1705841" cy="14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199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선언문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766</Words>
  <Application>Microsoft Office PowerPoint</Application>
  <PresentationFormat>화면 슬라이드 쇼(4:3)</PresentationFormat>
  <Paragraphs>134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스크립트 태그의 개요</vt:lpstr>
      <vt:lpstr>1. 스크립트 태그의 개요</vt:lpstr>
      <vt:lpstr>1. 스크립트 태그의 개요</vt:lpstr>
      <vt:lpstr>1. 스크립트 태그의 개요</vt:lpstr>
      <vt:lpstr>PowerPoint 프레젠테이션</vt:lpstr>
      <vt:lpstr>1. 선언문 태그</vt:lpstr>
      <vt:lpstr>1. 선언문 태그</vt:lpstr>
      <vt:lpstr>1. 선언문 태그</vt:lpstr>
      <vt:lpstr>1. 선언문 태그</vt:lpstr>
      <vt:lpstr>1. 선언문 태그</vt:lpstr>
      <vt:lpstr>1. 선언문 태그</vt:lpstr>
      <vt:lpstr>1. 선언문 태그</vt:lpstr>
      <vt:lpstr>PowerPoint 프레젠테이션</vt:lpstr>
      <vt:lpstr>1. 스크립틀릿 태그</vt:lpstr>
      <vt:lpstr>1. 스크립틀릿 태그</vt:lpstr>
      <vt:lpstr>1. 스크립틀릿 태그</vt:lpstr>
      <vt:lpstr>1. 스크립틀릿 태그</vt:lpstr>
      <vt:lpstr>PowerPoint 프레젠테이션</vt:lpstr>
      <vt:lpstr>1. 표현문 태그</vt:lpstr>
      <vt:lpstr>1. 표현문 태그</vt:lpstr>
      <vt:lpstr>1. 표현문 태그</vt:lpstr>
      <vt:lpstr>1. 표현문 태그</vt:lpstr>
      <vt:lpstr>3. 웹 프로그래밍 언어의 종류와 특징</vt:lpstr>
      <vt:lpstr>3. 웹 프로그래밍 언어의 종류와 특징</vt:lpstr>
      <vt:lpstr>3. 웹 프로그래밍 언어의 종류와 특징</vt:lpstr>
      <vt:lpstr>PowerPoint 프레젠테이션</vt:lpstr>
      <vt:lpstr>[북마켓] 시작 페이지 만들기</vt:lpstr>
      <vt:lpstr>[북마켓] 시작 페이지 만들기</vt:lpstr>
      <vt:lpstr>[북마켓] 시작 페이지 만들기</vt:lpstr>
      <vt:lpstr>[북마켓] 시작 페이지 만들기</vt:lpstr>
      <vt:lpstr>[북마켓] 시작 페이지 만들기</vt:lpstr>
      <vt:lpstr>[북마켓] 시작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1086</cp:revision>
  <dcterms:created xsi:type="dcterms:W3CDTF">2012-07-23T02:34:37Z</dcterms:created>
  <dcterms:modified xsi:type="dcterms:W3CDTF">2025-04-28T00:33:42Z</dcterms:modified>
  <cp:version>1000.0000.01</cp:version>
</cp:coreProperties>
</file>