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64"/>
  </p:notesMasterIdLst>
  <p:handoutMasterIdLst>
    <p:handoutMasterId r:id="rId65"/>
  </p:handoutMasterIdLst>
  <p:sldIdLst>
    <p:sldId id="257" r:id="rId2"/>
    <p:sldId id="258" r:id="rId3"/>
    <p:sldId id="259" r:id="rId4"/>
    <p:sldId id="260" r:id="rId5"/>
    <p:sldId id="878" r:id="rId6"/>
    <p:sldId id="879" r:id="rId7"/>
    <p:sldId id="880" r:id="rId8"/>
    <p:sldId id="881" r:id="rId9"/>
    <p:sldId id="882" r:id="rId10"/>
    <p:sldId id="883" r:id="rId11"/>
    <p:sldId id="326" r:id="rId12"/>
    <p:sldId id="884" r:id="rId13"/>
    <p:sldId id="947" r:id="rId14"/>
    <p:sldId id="948" r:id="rId15"/>
    <p:sldId id="949" r:id="rId16"/>
    <p:sldId id="950" r:id="rId17"/>
    <p:sldId id="952" r:id="rId18"/>
    <p:sldId id="953" r:id="rId19"/>
    <p:sldId id="954" r:id="rId20"/>
    <p:sldId id="955" r:id="rId21"/>
    <p:sldId id="956" r:id="rId22"/>
    <p:sldId id="957" r:id="rId23"/>
    <p:sldId id="958" r:id="rId24"/>
    <p:sldId id="959" r:id="rId25"/>
    <p:sldId id="327" r:id="rId26"/>
    <p:sldId id="895" r:id="rId27"/>
    <p:sldId id="896" r:id="rId28"/>
    <p:sldId id="960" r:id="rId29"/>
    <p:sldId id="898" r:id="rId30"/>
    <p:sldId id="899" r:id="rId31"/>
    <p:sldId id="900" r:id="rId32"/>
    <p:sldId id="901" r:id="rId33"/>
    <p:sldId id="961" r:id="rId34"/>
    <p:sldId id="963" r:id="rId35"/>
    <p:sldId id="964" r:id="rId36"/>
    <p:sldId id="965" r:id="rId37"/>
    <p:sldId id="903" r:id="rId38"/>
    <p:sldId id="966" r:id="rId39"/>
    <p:sldId id="905" r:id="rId40"/>
    <p:sldId id="906" r:id="rId41"/>
    <p:sldId id="908" r:id="rId42"/>
    <p:sldId id="909" r:id="rId43"/>
    <p:sldId id="912" r:id="rId44"/>
    <p:sldId id="910" r:id="rId45"/>
    <p:sldId id="938" r:id="rId46"/>
    <p:sldId id="967" r:id="rId47"/>
    <p:sldId id="968" r:id="rId48"/>
    <p:sldId id="969" r:id="rId49"/>
    <p:sldId id="970" r:id="rId50"/>
    <p:sldId id="971" r:id="rId51"/>
    <p:sldId id="972" r:id="rId52"/>
    <p:sldId id="973" r:id="rId53"/>
    <p:sldId id="974" r:id="rId54"/>
    <p:sldId id="975" r:id="rId55"/>
    <p:sldId id="976" r:id="rId56"/>
    <p:sldId id="977" r:id="rId57"/>
    <p:sldId id="978" r:id="rId58"/>
    <p:sldId id="275" r:id="rId59"/>
    <p:sldId id="911" r:id="rId60"/>
    <p:sldId id="979" r:id="rId61"/>
    <p:sldId id="980" r:id="rId62"/>
    <p:sldId id="282" r:id="rId6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4317" autoAdjust="0"/>
  </p:normalViewPr>
  <p:slideViewPr>
    <p:cSldViewPr>
      <p:cViewPr varScale="1">
        <p:scale>
          <a:sx n="115" d="100"/>
          <a:sy n="115" d="100"/>
        </p:scale>
        <p:origin x="1872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63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3630860" y="836712"/>
            <a:ext cx="5179624" cy="3139321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 dirty="0">
                <a:latin typeface="+mj-ea"/>
                <a:ea typeface="+mj-ea"/>
              </a:rPr>
              <a:t>Chapter 15</a:t>
            </a:r>
            <a:endParaRPr lang="en-US" altLang="ko-KR" sz="36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데이터베이스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개발 환경 구축</a:t>
            </a:r>
            <a:r>
              <a:rPr kumimoji="1" lang="en-US" altLang="ko-KR" sz="36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도서 관리 테이블 생성 및</a:t>
            </a:r>
          </a:p>
          <a:p>
            <a:pPr algn="r" eaLnBrk="1" latinLnBrk="1" hangingPunct="1">
              <a:defRPr/>
            </a:pPr>
            <a:r>
              <a:rPr kumimoji="1" lang="ko-KR" altLang="en-US" sz="3600" b="1" spc="-150" dirty="0">
                <a:latin typeface="+mj-ea"/>
                <a:ea typeface="+mj-ea"/>
              </a:rPr>
              <a:t>도서 등록하기</a:t>
            </a:r>
            <a:endParaRPr kumimoji="1" lang="en-US" altLang="ko-KR" sz="36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ko-KR" altLang="en-US" b="0" dirty="0"/>
              <a:t>오픈 소스 라이선스에 따라 배포되므로 무료로 사용할 수 있음</a:t>
            </a:r>
            <a:endParaRPr lang="en-US" altLang="ko-KR" b="0" dirty="0"/>
          </a:p>
          <a:p>
            <a:pPr lvl="1"/>
            <a:r>
              <a:rPr lang="ko-KR" altLang="en-US" b="0" dirty="0"/>
              <a:t>잘 알려진 </a:t>
            </a:r>
            <a:r>
              <a:rPr lang="en-US" altLang="ko-KR" b="0" dirty="0"/>
              <a:t>SQL </a:t>
            </a:r>
            <a:r>
              <a:rPr lang="ko-KR" altLang="en-US" b="0" dirty="0"/>
              <a:t>데이터 언어의 표준 형식을 사용함</a:t>
            </a:r>
            <a:endParaRPr lang="en-US" altLang="ko-KR" b="0" dirty="0"/>
          </a:p>
          <a:p>
            <a:pPr lvl="1"/>
            <a:r>
              <a:rPr lang="en-US" altLang="ko-KR" b="0" dirty="0"/>
              <a:t>PHP, </a:t>
            </a:r>
            <a:r>
              <a:rPr lang="ko-KR" altLang="en-US" b="0" dirty="0"/>
              <a:t>펄</a:t>
            </a:r>
            <a:r>
              <a:rPr lang="en-US" altLang="ko-KR" b="0" dirty="0"/>
              <a:t>(Perl), C, C++, </a:t>
            </a:r>
            <a:r>
              <a:rPr lang="ko-KR" altLang="en-US" b="0" dirty="0"/>
              <a:t>자바 등 많은 언어로 운영되고 있음</a:t>
            </a:r>
            <a:endParaRPr lang="en-US" altLang="ko-KR" b="0" dirty="0"/>
          </a:p>
          <a:p>
            <a:pPr lvl="1"/>
            <a:r>
              <a:rPr lang="ko-KR" altLang="en-US" b="0" dirty="0"/>
              <a:t>매우 빠르게 작동하며 대용량 데이터 세트로도 잘 작동함</a:t>
            </a:r>
            <a:endParaRPr lang="en-US" altLang="ko-KR" b="0" dirty="0"/>
          </a:p>
          <a:p>
            <a:pPr lvl="1"/>
            <a:r>
              <a:rPr lang="ko-KR" altLang="en-US" b="0" dirty="0"/>
              <a:t>테이블에서 최대 </a:t>
            </a:r>
            <a:r>
              <a:rPr lang="en-US" altLang="ko-KR" b="0" dirty="0"/>
              <a:t>5,000</a:t>
            </a:r>
            <a:r>
              <a:rPr lang="ko-KR" altLang="en-US" b="0" dirty="0"/>
              <a:t>만 행 이상의 대형 데이터베이스를 지원함</a:t>
            </a:r>
            <a:endParaRPr lang="en-US" altLang="ko-KR" dirty="0"/>
          </a:p>
          <a:p>
            <a:pPr lvl="1"/>
            <a:r>
              <a:rPr lang="ko-KR" altLang="en-US" b="0" dirty="0"/>
              <a:t>테이블의 기본 파일크기 제한은 </a:t>
            </a:r>
            <a:r>
              <a:rPr lang="en-US" altLang="ko-KR" b="0" dirty="0"/>
              <a:t>4GB</a:t>
            </a:r>
            <a:r>
              <a:rPr lang="ko-KR" altLang="en-US" b="0" dirty="0"/>
              <a:t>이지만 운영체제에서 처리하는 경우 이론적인 제한인 </a:t>
            </a:r>
            <a:r>
              <a:rPr lang="en-US" altLang="ko-KR" b="0" dirty="0"/>
              <a:t>800</a:t>
            </a:r>
            <a:r>
              <a:rPr lang="ko-KR" altLang="en-US" b="0" dirty="0"/>
              <a:t>만 </a:t>
            </a:r>
            <a:r>
              <a:rPr lang="en-US" altLang="ko-KR" b="0" dirty="0"/>
              <a:t>TB</a:t>
            </a:r>
            <a:r>
              <a:rPr lang="ko-KR" altLang="en-US" b="0" dirty="0"/>
              <a:t>까지 늘릴 수 있음</a:t>
            </a:r>
            <a:endParaRPr lang="en-US" altLang="ko-KR" b="0" dirty="0"/>
          </a:p>
          <a:p>
            <a:pPr lvl="1"/>
            <a:r>
              <a:rPr lang="ko-KR" altLang="en-US" b="0" dirty="0"/>
              <a:t>사용자 정의가 가능함</a:t>
            </a:r>
            <a:endParaRPr lang="en-US" altLang="ko-KR" b="0" dirty="0"/>
          </a:p>
          <a:p>
            <a:pPr lvl="1"/>
            <a:r>
              <a:rPr lang="ko-KR" altLang="en-US" b="0" dirty="0" err="1"/>
              <a:t>오픈소스</a:t>
            </a:r>
            <a:r>
              <a:rPr lang="ko-KR" altLang="en-US" b="0" dirty="0"/>
              <a:t> </a:t>
            </a:r>
            <a:r>
              <a:rPr lang="en-US" altLang="ko-KR" b="0" dirty="0"/>
              <a:t>GPL </a:t>
            </a:r>
            <a:r>
              <a:rPr lang="ko-KR" altLang="en-US" b="0" dirty="0"/>
              <a:t>라이선스를 통해 프로그래머는 자신의 특정 환경에 맞게 </a:t>
            </a:r>
            <a:r>
              <a:rPr lang="en-US" altLang="ko-KR" b="0" dirty="0"/>
              <a:t>MySQL </a:t>
            </a:r>
            <a:r>
              <a:rPr lang="ko-KR" altLang="en-US" b="0" dirty="0"/>
              <a:t>소프트웨어를 수정할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36559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MySQL </a:t>
            </a:r>
            <a:r>
              <a:rPr lang="ko-KR" altLang="en-US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414585649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15-1] MySQL </a:t>
            </a:r>
            <a:r>
              <a:rPr lang="ko-KR" altLang="en-US" b="1" dirty="0">
                <a:solidFill>
                  <a:srgbClr val="0070C0"/>
                </a:solidFill>
              </a:rPr>
              <a:t>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MySQL </a:t>
            </a:r>
            <a:r>
              <a:rPr lang="ko-KR" altLang="en-US" b="0" dirty="0"/>
              <a:t>다운로드 사이트에 접속하기</a:t>
            </a:r>
            <a:endParaRPr lang="en-US" altLang="ko-KR" b="0" dirty="0"/>
          </a:p>
          <a:p>
            <a:pPr lvl="2"/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(http://dev.mysql.com/downloads)</a:t>
            </a:r>
            <a:r>
              <a:rPr lang="ko-KR" altLang="en-US" b="0" dirty="0"/>
              <a:t>에 접속</a:t>
            </a:r>
            <a:endParaRPr lang="en-US" altLang="ko-KR" b="0" dirty="0"/>
          </a:p>
          <a:p>
            <a:pPr lvl="2"/>
            <a:r>
              <a:rPr lang="en-US" altLang="ko-KR" b="0" dirty="0"/>
              <a:t>[MySQL Installer for Windows]</a:t>
            </a:r>
            <a:r>
              <a:rPr lang="ko-KR" altLang="en-US" b="0" dirty="0"/>
              <a:t> 선택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78AC8BF-6F24-FC1A-BFD2-AE35AD9C8A31}"/>
              </a:ext>
            </a:extLst>
          </p:cNvPr>
          <p:cNvGrpSpPr/>
          <p:nvPr/>
        </p:nvGrpSpPr>
        <p:grpSpPr>
          <a:xfrm>
            <a:off x="2008144" y="2573905"/>
            <a:ext cx="5127711" cy="3647139"/>
            <a:chOff x="2276745" y="1734430"/>
            <a:chExt cx="5127711" cy="364713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76745" y="1734430"/>
              <a:ext cx="5127711" cy="364713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2816805" y="4374105"/>
              <a:ext cx="1188132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347221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15-1] MySQL </a:t>
            </a:r>
            <a:r>
              <a:rPr lang="ko-KR" altLang="en-US" b="1" dirty="0">
                <a:solidFill>
                  <a:srgbClr val="0070C0"/>
                </a:solidFill>
              </a:rPr>
              <a:t>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b="0" dirty="0"/>
              <a:t>MySQL </a:t>
            </a:r>
            <a:r>
              <a:rPr lang="ko-KR" altLang="en-US" b="0" dirty="0"/>
              <a:t>다운로드하기</a:t>
            </a:r>
            <a:endParaRPr lang="en-US" altLang="ko-KR" b="0" dirty="0"/>
          </a:p>
          <a:p>
            <a:pPr lvl="2"/>
            <a:r>
              <a:rPr lang="en-US" altLang="ko-KR" b="0" dirty="0"/>
              <a:t>MySQL Installer 8.0.33</a:t>
            </a:r>
            <a:r>
              <a:rPr lang="ko-KR" altLang="en-US" b="0" dirty="0"/>
              <a:t>의 ‘</a:t>
            </a:r>
            <a:r>
              <a:rPr lang="en-US" altLang="ko-KR" b="0" dirty="0"/>
              <a:t>Microsoft Windows’ </a:t>
            </a:r>
            <a:r>
              <a:rPr lang="ko-KR" altLang="en-US" b="0" dirty="0"/>
              <a:t>선택한 후</a:t>
            </a:r>
            <a:r>
              <a:rPr lang="en-US" altLang="ko-KR" b="0" dirty="0"/>
              <a:t>&lt;Download&gt; </a:t>
            </a:r>
            <a:r>
              <a:rPr lang="ko-KR" altLang="en-US" b="0" dirty="0"/>
              <a:t>클릭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9B95BC3-F3AE-6FF8-DE7E-323BBB3F48FB}"/>
              </a:ext>
            </a:extLst>
          </p:cNvPr>
          <p:cNvGrpSpPr/>
          <p:nvPr/>
        </p:nvGrpSpPr>
        <p:grpSpPr>
          <a:xfrm>
            <a:off x="1839089" y="2528900"/>
            <a:ext cx="5465822" cy="3737248"/>
            <a:chOff x="1839089" y="2483895"/>
            <a:chExt cx="5465822" cy="37372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313"/>
            <a:stretch/>
          </p:blipFill>
          <p:spPr>
            <a:xfrm>
              <a:off x="1839089" y="2483895"/>
              <a:ext cx="5465822" cy="3737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2186735" y="4464115"/>
              <a:ext cx="1188132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4716640" y="5148815"/>
              <a:ext cx="458076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8019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15-2] MySQL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설치 시작하기</a:t>
            </a:r>
            <a:endParaRPr lang="en-US" altLang="ko-KR" b="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설치 유형 선택하기</a:t>
            </a:r>
            <a:endParaRPr lang="en-US" altLang="ko-KR" b="0" dirty="0"/>
          </a:p>
          <a:p>
            <a:pPr marL="1314570" lvl="2" indent="-342900"/>
            <a:r>
              <a:rPr lang="ko-KR" altLang="en-US" b="0" dirty="0"/>
              <a:t> </a:t>
            </a:r>
            <a:r>
              <a:rPr lang="en-US" altLang="ko-KR" b="0" dirty="0"/>
              <a:t>Setup Type</a:t>
            </a:r>
            <a:r>
              <a:rPr lang="ko-KR" altLang="en-US" b="0" dirty="0"/>
              <a:t>을 ‘</a:t>
            </a:r>
            <a:r>
              <a:rPr lang="en-US" altLang="ko-KR" b="0" dirty="0"/>
              <a:t>Custom’</a:t>
            </a:r>
            <a:r>
              <a:rPr lang="ko-KR" altLang="en-US" b="0" dirty="0"/>
              <a:t>으로 선택하고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클릭하기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5D769CE-93EA-8264-36C7-280C290FC6C4}"/>
              </a:ext>
            </a:extLst>
          </p:cNvPr>
          <p:cNvGrpSpPr/>
          <p:nvPr/>
        </p:nvGrpSpPr>
        <p:grpSpPr>
          <a:xfrm>
            <a:off x="1839089" y="2662082"/>
            <a:ext cx="5465822" cy="3737248"/>
            <a:chOff x="1839089" y="2662082"/>
            <a:chExt cx="5465822" cy="37372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6" b="4686"/>
            <a:stretch/>
          </p:blipFill>
          <p:spPr>
            <a:xfrm>
              <a:off x="1839089" y="2662082"/>
              <a:ext cx="5465822" cy="3737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3618066" y="5463850"/>
              <a:ext cx="503884" cy="17639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118764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15-2] MySQL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b="0" dirty="0"/>
              <a:t>설치 대상 선택하기 </a:t>
            </a:r>
            <a:endParaRPr lang="en-US" altLang="ko-KR" b="0" dirty="0"/>
          </a:p>
          <a:p>
            <a:pPr marL="1314570" lvl="2" indent="-342900"/>
            <a:r>
              <a:rPr lang="en-US" altLang="ko-KR" b="0" dirty="0"/>
              <a:t>MySQL Server 8.0.33-X64</a:t>
            </a:r>
            <a:r>
              <a:rPr lang="ko-KR" altLang="en-US" b="0" dirty="0"/>
              <a:t>와 </a:t>
            </a:r>
            <a:r>
              <a:rPr lang="en-US" altLang="ko-KR" b="0" dirty="0"/>
              <a:t>Connection/ODBC 8.0.33-X64’</a:t>
            </a:r>
            <a:r>
              <a:rPr lang="ko-KR" altLang="en-US" b="0" dirty="0"/>
              <a:t>를 선택하고 </a:t>
            </a:r>
            <a:br>
              <a:rPr lang="en-US" altLang="ko-KR" b="0" dirty="0"/>
            </a:br>
            <a:r>
              <a:rPr lang="en-US" altLang="ko-KR" b="0" dirty="0"/>
              <a:t>&lt;Next&gt;</a:t>
            </a:r>
            <a:r>
              <a:rPr lang="ko-KR" altLang="en-US" b="0" dirty="0"/>
              <a:t>를 클릭하기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2224D65-9236-0A22-9BD9-7B4A2BDCF00B}"/>
              </a:ext>
            </a:extLst>
          </p:cNvPr>
          <p:cNvGrpSpPr/>
          <p:nvPr/>
        </p:nvGrpSpPr>
        <p:grpSpPr>
          <a:xfrm>
            <a:off x="1448165" y="2438890"/>
            <a:ext cx="5465822" cy="3737248"/>
            <a:chOff x="1389039" y="2633042"/>
            <a:chExt cx="5465822" cy="373724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86" b="4686"/>
            <a:stretch/>
          </p:blipFill>
          <p:spPr>
            <a:xfrm>
              <a:off x="1389039" y="2633042"/>
              <a:ext cx="5465822" cy="373724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3613638" y="4149080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355DE1-7B2E-3678-C5CF-3F1A79051DE9}"/>
                </a:ext>
              </a:extLst>
            </p:cNvPr>
            <p:cNvSpPr/>
            <p:nvPr/>
          </p:nvSpPr>
          <p:spPr>
            <a:xfrm>
              <a:off x="3656890" y="4689140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A88CAB-7923-0AAE-98F7-439C4F5F4B1F}"/>
                </a:ext>
              </a:extLst>
            </p:cNvPr>
            <p:cNvSpPr/>
            <p:nvPr/>
          </p:nvSpPr>
          <p:spPr>
            <a:xfrm>
              <a:off x="5142856" y="3830925"/>
              <a:ext cx="1048372" cy="27003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00CAB1-0644-C645-0732-D01FA53F14AB}"/>
                </a:ext>
              </a:extLst>
            </p:cNvPr>
            <p:cNvSpPr/>
            <p:nvPr/>
          </p:nvSpPr>
          <p:spPr>
            <a:xfrm>
              <a:off x="4700510" y="4331271"/>
              <a:ext cx="266854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9463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15-2] MySQL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설치 대상 </a:t>
            </a:r>
            <a:r>
              <a:rPr lang="ko-KR" altLang="en-US" dirty="0"/>
              <a:t>설치</a:t>
            </a:r>
            <a:r>
              <a:rPr lang="ko-KR" altLang="en-US" b="0" dirty="0"/>
              <a:t>하기 </a:t>
            </a:r>
            <a:endParaRPr lang="en-US" altLang="ko-KR" b="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9DFD5E3-1CC9-1BA9-D387-39D0104A1E4A}"/>
              </a:ext>
            </a:extLst>
          </p:cNvPr>
          <p:cNvGrpSpPr/>
          <p:nvPr/>
        </p:nvGrpSpPr>
        <p:grpSpPr>
          <a:xfrm>
            <a:off x="1287378" y="2159087"/>
            <a:ext cx="6569244" cy="3924493"/>
            <a:chOff x="1601670" y="1974889"/>
            <a:chExt cx="6569244" cy="392449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69E0A4-D9A1-8BED-28A4-F020ECE1E603}"/>
                </a:ext>
              </a:extLst>
            </p:cNvPr>
            <p:cNvSpPr/>
            <p:nvPr/>
          </p:nvSpPr>
          <p:spPr>
            <a:xfrm>
              <a:off x="3672764" y="3954928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355DE1-7B2E-3678-C5CF-3F1A79051DE9}"/>
                </a:ext>
              </a:extLst>
            </p:cNvPr>
            <p:cNvSpPr/>
            <p:nvPr/>
          </p:nvSpPr>
          <p:spPr>
            <a:xfrm>
              <a:off x="3716016" y="4494988"/>
              <a:ext cx="1048372" cy="180020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B451DE37-50B2-EF54-CEB1-9EA065FDEBF7}"/>
                </a:ext>
              </a:extLst>
            </p:cNvPr>
            <p:cNvGrpSpPr/>
            <p:nvPr/>
          </p:nvGrpSpPr>
          <p:grpSpPr>
            <a:xfrm>
              <a:off x="1601670" y="1974889"/>
              <a:ext cx="6569244" cy="3924493"/>
              <a:chOff x="1159274" y="2117716"/>
              <a:chExt cx="6569244" cy="3924493"/>
            </a:xfrm>
          </p:grpSpPr>
          <p:pic>
            <p:nvPicPr>
              <p:cNvPr id="10" name="그림 9" descr="텍스트, 스크린샷, 소프트웨어, 컴퓨터이(가) 표시된 사진&#10;&#10;자동 생성된 설명">
                <a:extLst>
                  <a:ext uri="{FF2B5EF4-FFF2-40B4-BE49-F238E27FC236}">
                    <a16:creationId xmlns:a16="http://schemas.microsoft.com/office/drawing/2014/main" id="{6FAA8CDA-C16F-99E2-7E32-C8468953A6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59274" y="2184327"/>
                <a:ext cx="5113483" cy="3857882"/>
              </a:xfrm>
              <a:prstGeom prst="rect">
                <a:avLst/>
              </a:prstGeom>
            </p:spPr>
          </p:pic>
          <p:pic>
            <p:nvPicPr>
              <p:cNvPr id="13" name="그림 12" descr="텍스트, 스크린샷, 소프트웨어, 컴퓨터이(가) 표시된 사진&#10;&#10;자동 생성된 설명">
                <a:extLst>
                  <a:ext uri="{FF2B5EF4-FFF2-40B4-BE49-F238E27FC236}">
                    <a16:creationId xmlns:a16="http://schemas.microsoft.com/office/drawing/2014/main" id="{A6BDC3E7-E515-E9A8-34A9-68151065E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92147" y="2117716"/>
                <a:ext cx="4936371" cy="3534977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EA88CAB-7923-0AAE-98F7-439C4F5F4B1F}"/>
                </a:ext>
              </a:extLst>
            </p:cNvPr>
            <p:cNvSpPr/>
            <p:nvPr/>
          </p:nvSpPr>
          <p:spPr>
            <a:xfrm>
              <a:off x="5446137" y="5641873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F1C7E80-66E0-28B0-7AEE-7EA40D240559}"/>
                </a:ext>
              </a:extLst>
            </p:cNvPr>
            <p:cNvSpPr/>
            <p:nvPr/>
          </p:nvSpPr>
          <p:spPr>
            <a:xfrm>
              <a:off x="6950552" y="5247170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16254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15-3] MySQL </a:t>
            </a:r>
            <a:r>
              <a:rPr lang="ko-KR" altLang="en-US" b="1" dirty="0">
                <a:solidFill>
                  <a:srgbClr val="0070C0"/>
                </a:solidFill>
              </a:rPr>
              <a:t>초기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초기 설정 구성하기</a:t>
            </a:r>
            <a:endParaRPr lang="en-US" altLang="ko-KR" b="0" dirty="0"/>
          </a:p>
          <a:p>
            <a:pPr marL="1314570" lvl="2" indent="-342900"/>
            <a:r>
              <a:rPr lang="en-US" altLang="ko-KR" b="0" dirty="0"/>
              <a:t>root </a:t>
            </a:r>
            <a:r>
              <a:rPr lang="ko-KR" altLang="en-US" b="0" dirty="0"/>
              <a:t>계정의 비밀번호 설정 화면이 나올 때까지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클릭하기</a:t>
            </a:r>
            <a:endParaRPr lang="en-US" altLang="ko-KR" b="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64BBD3-FCCF-3F35-C6CF-4C68169D274B}"/>
              </a:ext>
            </a:extLst>
          </p:cNvPr>
          <p:cNvGrpSpPr/>
          <p:nvPr/>
        </p:nvGrpSpPr>
        <p:grpSpPr>
          <a:xfrm>
            <a:off x="1230165" y="2357554"/>
            <a:ext cx="6683669" cy="4287915"/>
            <a:chOff x="1230165" y="2357554"/>
            <a:chExt cx="6683669" cy="428791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5688CCC-EB2A-89AB-43CA-E6401D020A9C}"/>
                </a:ext>
              </a:extLst>
            </p:cNvPr>
            <p:cNvGrpSpPr/>
            <p:nvPr/>
          </p:nvGrpSpPr>
          <p:grpSpPr>
            <a:xfrm>
              <a:off x="1230165" y="2357554"/>
              <a:ext cx="6683669" cy="4287915"/>
              <a:chOff x="625092" y="2225698"/>
              <a:chExt cx="6683669" cy="4287915"/>
            </a:xfrm>
          </p:grpSpPr>
          <p:pic>
            <p:nvPicPr>
              <p:cNvPr id="7" name="그림 6" descr="텍스트, 스크린샷, 소프트웨어, 컴퓨터이(가) 표시된 사진&#10;&#10;자동 생성된 설명">
                <a:extLst>
                  <a:ext uri="{FF2B5EF4-FFF2-40B4-BE49-F238E27FC236}">
                    <a16:creationId xmlns:a16="http://schemas.microsoft.com/office/drawing/2014/main" id="{612CF379-6F5C-A0CE-2112-A045B8D3A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5092" y="2655193"/>
                <a:ext cx="5114195" cy="3858420"/>
              </a:xfrm>
              <a:prstGeom prst="rect">
                <a:avLst/>
              </a:prstGeom>
            </p:spPr>
          </p:pic>
          <p:pic>
            <p:nvPicPr>
              <p:cNvPr id="11" name="그림 10" descr="텍스트, 스크린샷, 소프트웨어, 웹 페이지이(가) 표시된 사진&#10;&#10;자동 생성된 설명">
                <a:extLst>
                  <a:ext uri="{FF2B5EF4-FFF2-40B4-BE49-F238E27FC236}">
                    <a16:creationId xmlns:a16="http://schemas.microsoft.com/office/drawing/2014/main" id="{78C23304-85E8-029F-F93D-14A41BB99B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5278" y="2225698"/>
                <a:ext cx="5113483" cy="3857882"/>
              </a:xfrm>
              <a:prstGeom prst="rect">
                <a:avLst/>
              </a:prstGeom>
            </p:spPr>
          </p:pic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F03F312-9DAC-434A-59BB-1F2157C3AAC6}"/>
                </a:ext>
              </a:extLst>
            </p:cNvPr>
            <p:cNvSpPr/>
            <p:nvPr/>
          </p:nvSpPr>
          <p:spPr>
            <a:xfrm>
              <a:off x="6655510" y="5949280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59B4937-50BD-E132-7AD6-2B9A0BA37D14}"/>
                </a:ext>
              </a:extLst>
            </p:cNvPr>
            <p:cNvSpPr/>
            <p:nvPr/>
          </p:nvSpPr>
          <p:spPr>
            <a:xfrm>
              <a:off x="5090078" y="6370411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921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15-3] MySQL </a:t>
            </a:r>
            <a:r>
              <a:rPr lang="ko-KR" altLang="en-US" b="1" dirty="0">
                <a:solidFill>
                  <a:srgbClr val="0070C0"/>
                </a:solidFill>
              </a:rPr>
              <a:t>초기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b="0" dirty="0"/>
              <a:t>root </a:t>
            </a:r>
            <a:r>
              <a:rPr lang="ko-KR" altLang="en-US" b="0" dirty="0"/>
              <a:t>계정의 비밀번호 설정하기</a:t>
            </a:r>
            <a:endParaRPr lang="en-US" altLang="ko-KR" b="0" dirty="0"/>
          </a:p>
          <a:p>
            <a:pPr marL="1314570" lvl="2" indent="-342900"/>
            <a:r>
              <a:rPr lang="ko-KR" altLang="en-US" b="0" dirty="0"/>
              <a:t>관리자 계정인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비밀번호를 설정</a:t>
            </a:r>
            <a:r>
              <a:rPr lang="en-US" altLang="ko-KR" b="0" dirty="0"/>
              <a:t>(1234)</a:t>
            </a:r>
            <a:r>
              <a:rPr lang="ko-KR" altLang="en-US" b="0" dirty="0"/>
              <a:t>하기</a:t>
            </a:r>
            <a:r>
              <a:rPr lang="en-US" altLang="ko-KR" b="0" dirty="0"/>
              <a:t>. </a:t>
            </a:r>
            <a:r>
              <a:rPr lang="ko-KR" altLang="en-US" b="0" dirty="0"/>
              <a:t>계정 추가는 생략</a:t>
            </a:r>
            <a:endParaRPr lang="en-US" altLang="ko-KR" b="0" dirty="0"/>
          </a:p>
        </p:txBody>
      </p:sp>
      <p:pic>
        <p:nvPicPr>
          <p:cNvPr id="5" name="그림 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AB04859-312D-EAAA-54A3-7600BD110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84" y="2136464"/>
            <a:ext cx="5624831" cy="42436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E2EBB1A-87F1-E581-CC01-D27B4DF99E39}"/>
              </a:ext>
            </a:extLst>
          </p:cNvPr>
          <p:cNvSpPr/>
          <p:nvPr/>
        </p:nvSpPr>
        <p:spPr>
          <a:xfrm>
            <a:off x="4566816" y="3140270"/>
            <a:ext cx="591778" cy="478375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3656C8-3656-E43B-131F-2E211A51C1E0}"/>
              </a:ext>
            </a:extLst>
          </p:cNvPr>
          <p:cNvSpPr/>
          <p:nvPr/>
        </p:nvSpPr>
        <p:spPr>
          <a:xfrm>
            <a:off x="6037915" y="6104613"/>
            <a:ext cx="591778" cy="202877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3736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15-3] MySQL </a:t>
            </a:r>
            <a:r>
              <a:rPr lang="ko-KR" altLang="en-US" b="1" dirty="0">
                <a:solidFill>
                  <a:srgbClr val="0070C0"/>
                </a:solidFill>
              </a:rPr>
              <a:t>초기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b="0" dirty="0"/>
              <a:t>설치 진행 및 완료하기</a:t>
            </a:r>
            <a:endParaRPr lang="en-US" altLang="ko-KR" b="0" dirty="0"/>
          </a:p>
          <a:p>
            <a:pPr marL="1314570" lvl="2" indent="-342900"/>
            <a:r>
              <a:rPr lang="ko-KR" altLang="en-US" b="0" dirty="0"/>
              <a:t>각 설치 단계마다 모든 기본 설정을 그대로 두고 </a:t>
            </a:r>
            <a:r>
              <a:rPr lang="en-US" altLang="ko-KR" b="0" dirty="0"/>
              <a:t>&lt;Next&gt;</a:t>
            </a:r>
            <a:r>
              <a:rPr lang="ko-KR" altLang="en-US" b="0" dirty="0"/>
              <a:t>나 </a:t>
            </a:r>
            <a:r>
              <a:rPr lang="en-US" altLang="ko-KR" b="0" dirty="0"/>
              <a:t>&lt;Execute&gt;</a:t>
            </a:r>
            <a:r>
              <a:rPr lang="ko-KR" altLang="en-US" b="0" dirty="0"/>
              <a:t>를 클릭</a:t>
            </a:r>
            <a:endParaRPr lang="en-US" altLang="ko-KR" b="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093B74-26C8-3B43-8663-A5AFF26A5861}"/>
              </a:ext>
            </a:extLst>
          </p:cNvPr>
          <p:cNvGrpSpPr/>
          <p:nvPr/>
        </p:nvGrpSpPr>
        <p:grpSpPr>
          <a:xfrm>
            <a:off x="1000648" y="2588185"/>
            <a:ext cx="7080211" cy="3687926"/>
            <a:chOff x="257226" y="2200953"/>
            <a:chExt cx="8567055" cy="4462391"/>
          </a:xfrm>
        </p:grpSpPr>
        <p:pic>
          <p:nvPicPr>
            <p:cNvPr id="7" name="그림 6" descr="텍스트, 스크린샷, 소프트웨어, 웹 페이지이(가) 표시된 사진&#10;&#10;자동 생성된 설명">
              <a:extLst>
                <a:ext uri="{FF2B5EF4-FFF2-40B4-BE49-F238E27FC236}">
                  <a16:creationId xmlns:a16="http://schemas.microsoft.com/office/drawing/2014/main" id="{17481C03-16A9-A9C8-028E-B0B5349E5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26" y="3156179"/>
              <a:ext cx="4648621" cy="3507165"/>
            </a:xfrm>
            <a:prstGeom prst="rect">
              <a:avLst/>
            </a:prstGeom>
          </p:spPr>
        </p:pic>
        <p:pic>
          <p:nvPicPr>
            <p:cNvPr id="10" name="그림 9" descr="텍스트, 소프트웨어, 웹 페이지, 웹사이트이(가) 표시된 사진&#10;&#10;자동 생성된 설명">
              <a:extLst>
                <a:ext uri="{FF2B5EF4-FFF2-40B4-BE49-F238E27FC236}">
                  <a16:creationId xmlns:a16="http://schemas.microsoft.com/office/drawing/2014/main" id="{D2D2D9CE-2A66-CBF3-3012-D2C042668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7960" y="2812235"/>
              <a:ext cx="4772691" cy="3524742"/>
            </a:xfrm>
            <a:prstGeom prst="rect">
              <a:avLst/>
            </a:prstGeom>
          </p:spPr>
        </p:pic>
        <p:pic>
          <p:nvPicPr>
            <p:cNvPr id="12" name="그림 11" descr="텍스트, 스크린샷, 소프트웨어, 컴퓨터이(가) 표시된 사진&#10;&#10;자동 생성된 설명">
              <a:extLst>
                <a:ext uri="{FF2B5EF4-FFF2-40B4-BE49-F238E27FC236}">
                  <a16:creationId xmlns:a16="http://schemas.microsoft.com/office/drawing/2014/main" id="{AF9C18BB-09AA-250B-5EA0-97B9B7480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810" y="2464967"/>
              <a:ext cx="4648621" cy="3507165"/>
            </a:xfrm>
            <a:prstGeom prst="rect">
              <a:avLst/>
            </a:prstGeom>
          </p:spPr>
        </p:pic>
        <p:pic>
          <p:nvPicPr>
            <p:cNvPr id="14" name="그림 13" descr="텍스트, 스크린샷, 컴퓨터, 소프트웨어이(가) 표시된 사진&#10;&#10;자동 생성된 설명">
              <a:extLst>
                <a:ext uri="{FF2B5EF4-FFF2-40B4-BE49-F238E27FC236}">
                  <a16:creationId xmlns:a16="http://schemas.microsoft.com/office/drawing/2014/main" id="{53301CDF-62DA-86D0-95E3-F174A4855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5660" y="2200953"/>
              <a:ext cx="4648621" cy="350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414611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데이터베이스의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MySQL </a:t>
            </a:r>
            <a:r>
              <a:rPr lang="ko-KR" altLang="en-US" sz="2400" b="1" spc="-150" dirty="0">
                <a:latin typeface="맑은 고딕"/>
              </a:rPr>
              <a:t>개발 환경 구축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통합 개발 환경과 데이터베이스 연동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MySQL </a:t>
            </a:r>
            <a:r>
              <a:rPr lang="ko-KR" altLang="en-US" sz="2400" b="1" spc="-150" dirty="0">
                <a:latin typeface="맑은 고딕"/>
              </a:rPr>
              <a:t>기본 명령어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관리 테이블 생성 및 도서 등록하기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MySQL </a:t>
            </a:r>
            <a:r>
              <a:rPr lang="ko-KR" altLang="en-US" dirty="0"/>
              <a:t>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15-4] MySQL </a:t>
            </a:r>
            <a:r>
              <a:rPr lang="ko-KR" altLang="en-US" b="1" dirty="0">
                <a:solidFill>
                  <a:srgbClr val="0070C0"/>
                </a:solidFill>
              </a:rPr>
              <a:t>설치 확인하기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0" dirty="0"/>
              <a:t>윈도우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8.0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 설치 확인</a:t>
            </a:r>
            <a:r>
              <a:rPr lang="ko-KR" altLang="en-US" dirty="0"/>
              <a:t>하기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976A22-B158-87B9-82A9-BA1CD8444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978" y="2652321"/>
            <a:ext cx="5282045" cy="24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450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15-5] MySQL </a:t>
            </a:r>
            <a:r>
              <a:rPr lang="ko-KR" altLang="en-US" b="1" dirty="0">
                <a:solidFill>
                  <a:srgbClr val="0070C0"/>
                </a:solidFill>
              </a:rPr>
              <a:t>드라이버 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MySQL </a:t>
            </a:r>
            <a:r>
              <a:rPr lang="ko-KR" altLang="en-US" b="0" dirty="0"/>
              <a:t>드라이버 다운로드 사이트에 접속하기</a:t>
            </a:r>
            <a:endParaRPr lang="en-US" altLang="ko-KR" dirty="0"/>
          </a:p>
          <a:p>
            <a:pPr lvl="2"/>
            <a:r>
              <a:rPr lang="ko-KR" altLang="en-US" b="0" dirty="0"/>
              <a:t>웹 브라우저에서 </a:t>
            </a:r>
            <a:r>
              <a:rPr lang="en-US" altLang="ko-KR" b="0" dirty="0"/>
              <a:t>MySQL </a:t>
            </a:r>
            <a:r>
              <a:rPr lang="ko-KR" altLang="en-US" b="0" dirty="0"/>
              <a:t>다운로드 사이트</a:t>
            </a:r>
            <a:r>
              <a:rPr lang="en-US" altLang="ko-KR" b="0" dirty="0"/>
              <a:t>(http://dev.mysql.com/downloads)</a:t>
            </a:r>
            <a:r>
              <a:rPr lang="ko-KR" altLang="en-US" b="0" dirty="0"/>
              <a:t>에 접속하여 </a:t>
            </a:r>
            <a:r>
              <a:rPr lang="en-US" altLang="ko-KR" b="0" dirty="0"/>
              <a:t>[Connector/J]</a:t>
            </a:r>
            <a:r>
              <a:rPr lang="ko-KR" altLang="en-US" b="0" dirty="0"/>
              <a:t>를 선택하기</a:t>
            </a:r>
            <a:endParaRPr lang="en-US" altLang="ko-KR" b="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5FAC9B-75F7-58AB-1E9D-9CCBC6B10471}"/>
              </a:ext>
            </a:extLst>
          </p:cNvPr>
          <p:cNvGrpSpPr/>
          <p:nvPr/>
        </p:nvGrpSpPr>
        <p:grpSpPr>
          <a:xfrm>
            <a:off x="1733148" y="2626767"/>
            <a:ext cx="5677705" cy="3757533"/>
            <a:chOff x="1733148" y="2626767"/>
            <a:chExt cx="5677705" cy="37575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E38C46-D3F9-4C30-15B7-D93FD7095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148" y="2626767"/>
              <a:ext cx="5677705" cy="3757533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8BBF05-8B96-3FA5-C5D8-ECFDC99E3B98}"/>
                </a:ext>
              </a:extLst>
            </p:cNvPr>
            <p:cNvSpPr/>
            <p:nvPr/>
          </p:nvSpPr>
          <p:spPr>
            <a:xfrm>
              <a:off x="3761910" y="3879050"/>
              <a:ext cx="591778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26777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15-5] MySQL </a:t>
            </a:r>
            <a:r>
              <a:rPr lang="ko-KR" altLang="en-US" b="1" dirty="0">
                <a:solidFill>
                  <a:srgbClr val="0070C0"/>
                </a:solidFill>
              </a:rPr>
              <a:t>드라이버 다운로드하기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en-US" altLang="ko-KR" b="0" dirty="0"/>
              <a:t>MySQL </a:t>
            </a:r>
            <a:r>
              <a:rPr lang="ko-KR" altLang="en-US" b="0" dirty="0"/>
              <a:t>드라이버 다운로드하기</a:t>
            </a:r>
            <a:endParaRPr lang="en-US" altLang="ko-KR" dirty="0"/>
          </a:p>
          <a:p>
            <a:pPr marL="1314570" lvl="2" indent="-342900"/>
            <a:r>
              <a:rPr lang="en-US" altLang="ko-KR" b="0" dirty="0"/>
              <a:t>Connector/J.8.0.33</a:t>
            </a:r>
            <a:r>
              <a:rPr lang="ko-KR" altLang="en-US" b="0" dirty="0"/>
              <a:t>의 ‘</a:t>
            </a:r>
            <a:r>
              <a:rPr lang="en-US" altLang="ko-KR" b="0" dirty="0"/>
              <a:t>Platform Independent’</a:t>
            </a:r>
            <a:r>
              <a:rPr lang="ko-KR" altLang="en-US" b="0" dirty="0"/>
              <a:t>를 선택한 후 </a:t>
            </a:r>
            <a:r>
              <a:rPr lang="en-US" altLang="ko-KR" b="0" dirty="0"/>
              <a:t>&lt;Download&gt;</a:t>
            </a:r>
            <a:r>
              <a:rPr lang="ko-KR" altLang="en-US" b="0" dirty="0"/>
              <a:t>를 클릭</a:t>
            </a:r>
            <a:endParaRPr lang="en-US" altLang="ko-KR" b="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8F2267-7A16-CCAE-FF14-B5EEBE7B45AC}"/>
              </a:ext>
            </a:extLst>
          </p:cNvPr>
          <p:cNvGrpSpPr/>
          <p:nvPr/>
        </p:nvGrpSpPr>
        <p:grpSpPr>
          <a:xfrm>
            <a:off x="1550753" y="2262241"/>
            <a:ext cx="6042494" cy="4098353"/>
            <a:chOff x="1550753" y="2262241"/>
            <a:chExt cx="6042494" cy="409835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6E38C46-D3F9-4C30-15B7-D93FD70952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860"/>
            <a:stretch/>
          </p:blipFill>
          <p:spPr>
            <a:xfrm>
              <a:off x="1550753" y="2262241"/>
              <a:ext cx="6042494" cy="40983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48BBF05-8B96-3FA5-C5D8-ECFDC99E3B98}"/>
                </a:ext>
              </a:extLst>
            </p:cNvPr>
            <p:cNvSpPr/>
            <p:nvPr/>
          </p:nvSpPr>
          <p:spPr>
            <a:xfrm>
              <a:off x="4669659" y="5283830"/>
              <a:ext cx="537980" cy="202877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9B0C7E9-9BBB-82AD-44BE-258E6E9CDB4C}"/>
                </a:ext>
              </a:extLst>
            </p:cNvPr>
            <p:cNvSpPr/>
            <p:nvPr/>
          </p:nvSpPr>
          <p:spPr>
            <a:xfrm>
              <a:off x="1961709" y="4367600"/>
              <a:ext cx="1215135" cy="193703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44891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15-6] MySQL </a:t>
            </a:r>
            <a:r>
              <a:rPr lang="ko-KR" altLang="en-US" b="1" dirty="0">
                <a:solidFill>
                  <a:srgbClr val="0070C0"/>
                </a:solidFill>
              </a:rPr>
              <a:t>드라이버 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 err="1"/>
              <a:t>커넥트</a:t>
            </a:r>
            <a:r>
              <a:rPr lang="ko-KR" altLang="en-US" b="0" dirty="0"/>
              <a:t> 드라이버 </a:t>
            </a:r>
            <a:r>
              <a:rPr lang="en-US" altLang="ko-KR" b="0" dirty="0"/>
              <a:t>mysql-connector-j-8.0.33 </a:t>
            </a:r>
            <a:r>
              <a:rPr lang="ko-KR" altLang="en-US" b="0" dirty="0"/>
              <a:t>파일의 압축 </a:t>
            </a:r>
            <a:r>
              <a:rPr lang="ko-KR" altLang="en-US" dirty="0"/>
              <a:t>풀기</a:t>
            </a:r>
            <a:endParaRPr lang="en-US" altLang="ko-KR" b="0" dirty="0"/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b="0" dirty="0"/>
              <a:t>압축을 푼 폴더에 </a:t>
            </a:r>
            <a:r>
              <a:rPr lang="en-US" altLang="ko-KR" b="0" dirty="0"/>
              <a:t>mysql-connector-j-8.0.33.jar </a:t>
            </a:r>
            <a:r>
              <a:rPr lang="ko-KR" altLang="en-US" b="0" dirty="0"/>
              <a:t>파일을 복사하고 자바 설치 드라이버 </a:t>
            </a:r>
            <a:r>
              <a:rPr lang="en-US" altLang="ko-KR" b="0" dirty="0"/>
              <a:t>JDK</a:t>
            </a:r>
            <a:r>
              <a:rPr lang="ko-KR" altLang="en-US" b="0" dirty="0"/>
              <a:t>버전</a:t>
            </a:r>
            <a:r>
              <a:rPr lang="en-US" altLang="ko-KR" b="0" dirty="0"/>
              <a:t>\lib(C:\Program Files\Java\jdk-20\lib) </a:t>
            </a:r>
            <a:r>
              <a:rPr lang="ko-KR" altLang="en-US" b="0" dirty="0"/>
              <a:t>폴더에 등록하기</a:t>
            </a:r>
            <a:endParaRPr lang="en-US" altLang="ko-KR" b="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D228BB0-D677-A059-5211-403F77AFBD73}"/>
              </a:ext>
            </a:extLst>
          </p:cNvPr>
          <p:cNvGrpSpPr/>
          <p:nvPr/>
        </p:nvGrpSpPr>
        <p:grpSpPr>
          <a:xfrm>
            <a:off x="1891650" y="2663915"/>
            <a:ext cx="5360699" cy="2459155"/>
            <a:chOff x="1891650" y="2753925"/>
            <a:chExt cx="5360699" cy="2459155"/>
          </a:xfrm>
        </p:grpSpPr>
        <p:pic>
          <p:nvPicPr>
            <p:cNvPr id="9" name="그림 8" descr="텍스트, 소프트웨어, 컴퓨터 아이콘, 웹 페이지이(가) 표시된 사진&#10;&#10;자동 생성된 설명">
              <a:extLst>
                <a:ext uri="{FF2B5EF4-FFF2-40B4-BE49-F238E27FC236}">
                  <a16:creationId xmlns:a16="http://schemas.microsoft.com/office/drawing/2014/main" id="{E35BE9D5-8F1B-6C4E-D480-117F8DB4D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1650" y="2753925"/>
              <a:ext cx="5360699" cy="245915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1743CB-8DD8-8C61-89CB-94186A293BFA}"/>
                </a:ext>
              </a:extLst>
            </p:cNvPr>
            <p:cNvSpPr/>
            <p:nvPr/>
          </p:nvSpPr>
          <p:spPr>
            <a:xfrm>
              <a:off x="3517881" y="4104075"/>
              <a:ext cx="1215135" cy="193703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80460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 </a:t>
            </a:r>
            <a:r>
              <a:rPr lang="ko-KR" altLang="en-US" dirty="0"/>
              <a:t>드라이버 다운로드 및 설치하기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F2D22B9-5B4E-A5E3-B204-7C6A9F1292D8}"/>
              </a:ext>
            </a:extLst>
          </p:cNvPr>
          <p:cNvGrpSpPr/>
          <p:nvPr/>
        </p:nvGrpSpPr>
        <p:grpSpPr>
          <a:xfrm>
            <a:off x="769078" y="1268760"/>
            <a:ext cx="7605845" cy="4050450"/>
            <a:chOff x="769078" y="1268760"/>
            <a:chExt cx="7605845" cy="405045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43F1E75-BFE2-FAE0-FC18-1B8B49B267A4}"/>
                </a:ext>
              </a:extLst>
            </p:cNvPr>
            <p:cNvGrpSpPr/>
            <p:nvPr/>
          </p:nvGrpSpPr>
          <p:grpSpPr>
            <a:xfrm>
              <a:off x="769078" y="1268760"/>
              <a:ext cx="7605845" cy="4050450"/>
              <a:chOff x="769077" y="3609019"/>
              <a:chExt cx="7605845" cy="405045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88E3772-AE18-A6F1-4F34-1A7D2E8A84E4}"/>
                  </a:ext>
                </a:extLst>
              </p:cNvPr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AA76B3-38D0-AA1D-BFE3-3B32DE355835}"/>
                  </a:ext>
                </a:extLst>
              </p:cNvPr>
              <p:cNvSpPr txBox="1"/>
              <p:nvPr/>
            </p:nvSpPr>
            <p:spPr>
              <a:xfrm>
                <a:off x="1039107" y="3826348"/>
                <a:ext cx="7268307" cy="2169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이클립스 프로젝트에 </a:t>
                </a:r>
                <a:r>
                  <a:rPr lang="en-US" altLang="ko-KR" sz="1500" b="1" dirty="0"/>
                  <a:t>MySQL </a:t>
                </a:r>
                <a:r>
                  <a:rPr lang="ko-KR" altLang="en-US" sz="1500" b="1" dirty="0" err="1"/>
                  <a:t>커넥트</a:t>
                </a:r>
                <a:r>
                  <a:rPr lang="ko-KR" altLang="en-US" sz="1500" b="1" dirty="0"/>
                  <a:t> 드라이버 연결</a:t>
                </a:r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r>
                  <a:rPr lang="ko-KR" altLang="en-US" sz="1500" dirty="0"/>
                  <a:t>이클립스 프로젝트에서 </a:t>
                </a:r>
                <a:r>
                  <a:rPr lang="en-US" altLang="ko-KR" sz="1500" dirty="0"/>
                  <a:t>JDBC</a:t>
                </a:r>
                <a:r>
                  <a:rPr lang="ko-KR" altLang="en-US" sz="1500" dirty="0"/>
                  <a:t>를 사용하려면 드라이버를 연결해야 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여기서는 이클립스에서 연결하며</a:t>
                </a:r>
                <a:r>
                  <a:rPr lang="en-US" altLang="ko-KR" sz="1500" dirty="0"/>
                  <a:t>, MySQL </a:t>
                </a:r>
                <a:r>
                  <a:rPr lang="ko-KR" altLang="en-US" sz="1500" dirty="0"/>
                  <a:t>커넥터 드라이버는 </a:t>
                </a:r>
                <a:r>
                  <a:rPr lang="en-US" altLang="ko-KR" sz="1500" dirty="0"/>
                  <a:t>JDBC</a:t>
                </a:r>
                <a:r>
                  <a:rPr lang="ko-KR" altLang="en-US" sz="1500" dirty="0"/>
                  <a:t>를 사용한 데이터베이스 연동이 필요한 프로젝트에서 설정합니다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이렇게 하는 이유는 각 프로젝트마다 다른 데이터베이스 관리 시스템을 사용할 수 있게 하기 </a:t>
                </a:r>
                <a:r>
                  <a:rPr lang="ko-KR" altLang="en-US" sz="1500" dirty="0" err="1"/>
                  <a:t>위함입니다</a:t>
                </a:r>
                <a:r>
                  <a:rPr lang="en-US" altLang="ko-KR" sz="1500" dirty="0"/>
                  <a:t>. </a:t>
                </a:r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r>
                  <a:rPr lang="ko-KR" altLang="en-US" sz="1500" dirty="0"/>
                  <a:t>동적 웹 프로젝트에서 데이터베이스를 연동할 때 해당 드라이버는 반드시 </a:t>
                </a:r>
                <a:r>
                  <a:rPr lang="en-US" altLang="ko-KR" sz="1500" dirty="0"/>
                  <a:t>/</a:t>
                </a:r>
                <a:r>
                  <a:rPr lang="en-US" altLang="ko-KR" sz="1500" dirty="0" err="1"/>
                  <a:t>src</a:t>
                </a:r>
                <a:r>
                  <a:rPr lang="en-US" altLang="ko-KR" sz="1500" dirty="0"/>
                  <a:t>/main/webapp/WEB-INF/lib/ </a:t>
                </a:r>
                <a:r>
                  <a:rPr lang="ko-KR" altLang="en-US" sz="1500" dirty="0"/>
                  <a:t>폴더에 위치해야 합니다</a:t>
                </a:r>
                <a:r>
                  <a:rPr lang="en-US" altLang="ko-KR" sz="1500" dirty="0"/>
                  <a:t>.</a:t>
                </a:r>
              </a:p>
            </p:txBody>
          </p:sp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E64E4EC-EFF1-88DB-4B20-B68D2DF713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39" r="1"/>
            <a:stretch/>
          </p:blipFill>
          <p:spPr>
            <a:xfrm>
              <a:off x="3041829" y="3723142"/>
              <a:ext cx="2700401" cy="1528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643920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MySQL </a:t>
            </a:r>
            <a:r>
              <a:rPr lang="ko-KR" altLang="en-US" sz="4400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7708475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추가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연동</a:t>
            </a:r>
            <a:endParaRPr lang="en-US" altLang="ko-KR" dirty="0"/>
          </a:p>
          <a:p>
            <a:pPr lvl="1"/>
            <a:r>
              <a:rPr lang="ko-KR" altLang="en-US" b="0" dirty="0" err="1"/>
              <a:t>이클립스에서</a:t>
            </a:r>
            <a:r>
              <a:rPr lang="ko-KR" altLang="en-US" b="0" dirty="0"/>
              <a:t> 데이터베이스를 연동하려면 데이터베이스 커넥션을 설정해야 함</a:t>
            </a:r>
            <a:endParaRPr lang="en-US" altLang="ko-KR" b="0" dirty="0"/>
          </a:p>
          <a:p>
            <a:pPr lvl="1"/>
            <a:r>
              <a:rPr lang="ko-KR" altLang="en-US" b="0" dirty="0"/>
              <a:t>데이터베이스 커넥션을 설정하기 전에 사용할 데이터베이스가 반드시 생성되어 있어야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새로운 데이터베이스 생성 형식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E80834-976F-A95B-5D60-5E1E9FFE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181034"/>
            <a:ext cx="6596653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94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추가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15-7] </a:t>
            </a:r>
            <a:r>
              <a:rPr lang="ko-KR" altLang="en-US" b="1" dirty="0">
                <a:solidFill>
                  <a:srgbClr val="0070C0"/>
                </a:solidFill>
              </a:rPr>
              <a:t>데이터베이스 생성하기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MySQL </a:t>
            </a:r>
            <a:r>
              <a:rPr lang="ko-KR" altLang="en-US" b="0" dirty="0"/>
              <a:t>접속하기</a:t>
            </a:r>
            <a:endParaRPr lang="en-US" altLang="ko-KR" b="0" dirty="0"/>
          </a:p>
          <a:p>
            <a:pPr lvl="2"/>
            <a:r>
              <a:rPr lang="ko-KR" altLang="en-US" b="0" dirty="0"/>
              <a:t>윈도우의 </a:t>
            </a:r>
            <a:r>
              <a:rPr lang="en-US" altLang="ko-KR" b="0" dirty="0"/>
              <a:t>&lt;</a:t>
            </a:r>
            <a:r>
              <a:rPr lang="ko-KR" altLang="en-US" b="0" dirty="0"/>
              <a:t>시작</a:t>
            </a:r>
            <a:r>
              <a:rPr lang="en-US" altLang="ko-KR" b="0" dirty="0"/>
              <a:t>&gt; </a:t>
            </a:r>
            <a:r>
              <a:rPr lang="ko-KR" altLang="en-US" b="0" dirty="0"/>
              <a:t>버튼을 클릭하여 </a:t>
            </a:r>
            <a:r>
              <a:rPr lang="en-US" altLang="ko-KR" b="0" dirty="0"/>
              <a:t>MySQL 8.0 Command Line Client</a:t>
            </a:r>
            <a:r>
              <a:rPr lang="ko-KR" altLang="en-US" b="0" dirty="0"/>
              <a:t>를 실행한 후 </a:t>
            </a:r>
            <a:r>
              <a:rPr lang="en-US" altLang="ko-KR" b="0" dirty="0"/>
              <a:t>root </a:t>
            </a:r>
            <a:r>
              <a:rPr lang="ko-KR" altLang="en-US" b="0" dirty="0"/>
              <a:t>계정의 비밀번호</a:t>
            </a:r>
            <a:r>
              <a:rPr lang="en-US" altLang="ko-KR" b="0" dirty="0"/>
              <a:t>(1234)</a:t>
            </a:r>
            <a:r>
              <a:rPr lang="ko-KR" altLang="en-US" b="0" dirty="0"/>
              <a:t>를 입력하여 </a:t>
            </a:r>
            <a:r>
              <a:rPr lang="en-US" altLang="ko-KR" b="0" dirty="0"/>
              <a:t>MySQL</a:t>
            </a:r>
            <a:r>
              <a:rPr lang="ko-KR" altLang="en-US" b="0" dirty="0"/>
              <a:t>에 접속하기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3140968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D7420A2-46DA-061F-312A-76569B451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57" y="2573905"/>
            <a:ext cx="4754628" cy="22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7076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추가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15-7] </a:t>
            </a:r>
            <a:r>
              <a:rPr lang="ko-KR" altLang="en-US" b="1" dirty="0">
                <a:solidFill>
                  <a:srgbClr val="0070C0"/>
                </a:solidFill>
              </a:rPr>
              <a:t>데이터베이스 생성하기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b="0" dirty="0"/>
              <a:t>새로운 데이터베이스 생성하기</a:t>
            </a:r>
            <a:endParaRPr lang="en-US" altLang="ko-KR" b="0" dirty="0"/>
          </a:p>
          <a:p>
            <a:pPr marL="1314570" lvl="2" indent="-342900"/>
            <a:r>
              <a:rPr lang="en-US" altLang="ko-KR" dirty="0"/>
              <a:t>CREATE </a:t>
            </a:r>
            <a:r>
              <a:rPr lang="ko-KR" altLang="en-US" dirty="0"/>
              <a:t>명령어를 사용하여 </a:t>
            </a:r>
            <a:r>
              <a:rPr lang="en-US" altLang="ko-KR" dirty="0" err="1"/>
              <a:t>JSPBookDB</a:t>
            </a:r>
            <a:r>
              <a:rPr lang="ko-KR" altLang="en-US" dirty="0"/>
              <a:t>라는 데이터베이스 생성</a:t>
            </a:r>
          </a:p>
          <a:p>
            <a:pPr marL="1314570" lvl="2" indent="-342900"/>
            <a:r>
              <a:rPr lang="ko-KR" altLang="en-US" dirty="0"/>
              <a:t>데이터베이스를 생성한 후 </a:t>
            </a:r>
            <a:r>
              <a:rPr lang="en-US" altLang="ko-KR" dirty="0"/>
              <a:t>SHOW </a:t>
            </a:r>
            <a:r>
              <a:rPr lang="ko-KR" altLang="en-US" dirty="0"/>
              <a:t>명령어를 입력하면 기존의 데이터베이스 목록과 </a:t>
            </a:r>
            <a:br>
              <a:rPr lang="ko-KR" altLang="en-US" dirty="0"/>
            </a:br>
            <a:r>
              <a:rPr lang="ko-KR" altLang="en-US" dirty="0"/>
              <a:t>새로 생성한 </a:t>
            </a:r>
            <a:r>
              <a:rPr lang="en-US" altLang="ko-KR" dirty="0" err="1"/>
              <a:t>JSPBookDB</a:t>
            </a:r>
            <a:r>
              <a:rPr lang="ko-KR" altLang="en-US" dirty="0"/>
              <a:t>를 확인할 수 있음</a:t>
            </a:r>
          </a:p>
          <a:p>
            <a:pPr marL="1314570" lvl="2" indent="-342900">
              <a:buFont typeface="+mj-ea"/>
              <a:buAutoNum type="circleNumDbPlain" startAt="2"/>
            </a:pP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195736" y="3140968"/>
            <a:ext cx="1224136" cy="14401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BFF0C9-CB3C-CFB1-403B-03D93898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405" y="2888940"/>
            <a:ext cx="4801859" cy="249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0480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Data Source Explorer </a:t>
            </a:r>
            <a:r>
              <a:rPr lang="ko-KR" altLang="en-US" b="0" dirty="0"/>
              <a:t>뷰 열기</a:t>
            </a:r>
            <a:endParaRPr lang="en-US" altLang="ko-KR" b="0" dirty="0"/>
          </a:p>
          <a:p>
            <a:pPr lvl="2"/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en-US" altLang="ko-KR" b="0" dirty="0"/>
              <a:t>[Window]-[Show View]</a:t>
            </a:r>
            <a:r>
              <a:rPr lang="ko-KR" altLang="en-US" b="0" dirty="0"/>
              <a:t>에서 ‘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’를 선택하면 </a:t>
            </a:r>
            <a:r>
              <a:rPr lang="ko-KR" altLang="en-US" b="0" dirty="0" err="1"/>
              <a:t>이클립스의</a:t>
            </a:r>
            <a:r>
              <a:rPr lang="ko-KR" altLang="en-US" b="0" dirty="0"/>
              <a:t> </a:t>
            </a:r>
            <a:r>
              <a:rPr lang="ko-KR" altLang="en-US" b="0" dirty="0" err="1"/>
              <a:t>뷰에</a:t>
            </a:r>
            <a:r>
              <a:rPr lang="ko-KR" altLang="en-US" b="0" dirty="0"/>
              <a:t> 나타남</a:t>
            </a:r>
            <a:endParaRPr lang="en-US" altLang="ko-KR" b="0" dirty="0"/>
          </a:p>
          <a:p>
            <a:pPr lvl="2"/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/>
              <a:t>Database Connections</a:t>
            </a:r>
            <a:r>
              <a:rPr lang="ko-KR" altLang="en-US" b="0" dirty="0"/>
              <a:t>’를 선택한 후 마우스 오른쪽 버튼을 눌러 </a:t>
            </a:r>
            <a:r>
              <a:rPr lang="en-US" altLang="ko-KR" b="0" dirty="0"/>
              <a:t>[New] </a:t>
            </a:r>
            <a:r>
              <a:rPr lang="ko-KR" altLang="en-US" b="0" dirty="0"/>
              <a:t>선택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9E9A84-CEFE-7F21-A69F-9B33BE2DB225}"/>
              </a:ext>
            </a:extLst>
          </p:cNvPr>
          <p:cNvGrpSpPr/>
          <p:nvPr/>
        </p:nvGrpSpPr>
        <p:grpSpPr>
          <a:xfrm>
            <a:off x="1717435" y="3313235"/>
            <a:ext cx="5857143" cy="1303599"/>
            <a:chOff x="2003551" y="4186332"/>
            <a:chExt cx="5857143" cy="1303599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3551" y="4186332"/>
              <a:ext cx="5857143" cy="1303599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3491880" y="4509120"/>
              <a:ext cx="1368152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015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데이터베이스의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MySQL </a:t>
            </a:r>
            <a:r>
              <a:rPr lang="ko-KR" altLang="en-US" dirty="0"/>
              <a:t>개발 환경을 구축합니다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통합 개발 환경과 데이터베이스 연동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MySQL </a:t>
            </a:r>
            <a:r>
              <a:rPr lang="ko-KR" altLang="en-US" dirty="0"/>
              <a:t>기본 명령어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도서 관리 테이블을 생성하고 도서를 등록합니다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b="0" dirty="0"/>
              <a:t>커넥션 유형 설정하기</a:t>
            </a:r>
            <a:endParaRPr lang="en-US" altLang="ko-KR" dirty="0"/>
          </a:p>
          <a:p>
            <a:pPr lvl="2"/>
            <a:r>
              <a:rPr lang="en-US" altLang="ko-KR" b="0" dirty="0"/>
              <a:t>[Connection Profile]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Connection Profile Types</a:t>
            </a:r>
            <a:r>
              <a:rPr lang="ko-KR" altLang="en-US" b="0" dirty="0"/>
              <a:t>에서 ‘</a:t>
            </a:r>
            <a:r>
              <a:rPr lang="en-US" altLang="ko-KR" b="0" dirty="0"/>
              <a:t>MySQL</a:t>
            </a:r>
            <a:r>
              <a:rPr lang="ko-KR" altLang="en-US" b="0" dirty="0"/>
              <a:t>’을 선택하고 </a:t>
            </a:r>
            <a:r>
              <a:rPr lang="en-US" altLang="ko-KR" b="0" dirty="0"/>
              <a:t>Name</a:t>
            </a:r>
            <a:r>
              <a:rPr lang="ko-KR" altLang="en-US" b="0" dirty="0"/>
              <a:t>에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’을 입력한 후 </a:t>
            </a:r>
            <a:r>
              <a:rPr lang="en-US" altLang="ko-KR" b="0" dirty="0"/>
              <a:t>&lt;Next&gt;</a:t>
            </a:r>
            <a:r>
              <a:rPr lang="ko-KR" altLang="en-US" b="0" dirty="0"/>
              <a:t>를 클릭합니다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39B436D-08C5-D8DB-84D5-A6D7EAA14BCC}"/>
              </a:ext>
            </a:extLst>
          </p:cNvPr>
          <p:cNvGrpSpPr/>
          <p:nvPr/>
        </p:nvGrpSpPr>
        <p:grpSpPr>
          <a:xfrm>
            <a:off x="2813019" y="2386563"/>
            <a:ext cx="3517963" cy="4435693"/>
            <a:chOff x="2601104" y="2429274"/>
            <a:chExt cx="3517963" cy="443569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601104" y="2429274"/>
              <a:ext cx="3517963" cy="4435693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13013" y="4893202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678224" y="5806511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805996" y="6543346"/>
              <a:ext cx="730359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758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3"/>
            </a:pPr>
            <a:r>
              <a:rPr lang="ko-KR" altLang="en-US" b="0" dirty="0"/>
              <a:t>드라이버와 커넥션 상세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[Specify a Driver and Connection Details]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Drivers </a:t>
            </a:r>
            <a:r>
              <a:rPr lang="ko-KR" altLang="en-US" b="0" dirty="0"/>
              <a:t>항목의 </a:t>
            </a:r>
            <a:r>
              <a:rPr lang="en-US" altLang="ko-KR" b="0" dirty="0"/>
              <a:t>(New Driver Definition) </a:t>
            </a:r>
            <a:r>
              <a:rPr lang="ko-KR" altLang="en-US" b="0" dirty="0"/>
              <a:t>버튼 클릭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599B75-57EC-6FA5-1BB8-C28E2C756990}"/>
              </a:ext>
            </a:extLst>
          </p:cNvPr>
          <p:cNvGrpSpPr/>
          <p:nvPr/>
        </p:nvGrpSpPr>
        <p:grpSpPr>
          <a:xfrm>
            <a:off x="2769404" y="2438890"/>
            <a:ext cx="3605192" cy="3863826"/>
            <a:chOff x="2769404" y="2535504"/>
            <a:chExt cx="3605192" cy="386382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69404" y="2535504"/>
              <a:ext cx="3605192" cy="386382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5893604" y="3370851"/>
              <a:ext cx="22461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76223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List, Properties </a:t>
            </a:r>
            <a:r>
              <a:rPr lang="ko-KR" altLang="en-US" b="0" dirty="0"/>
              <a:t>탭에 차례대로 필요한 설정을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b="0" dirty="0"/>
              <a:t>[Name/Type] </a:t>
            </a:r>
            <a:r>
              <a:rPr lang="ko-KR" altLang="en-US" b="0" dirty="0"/>
              <a:t>탭 </a:t>
            </a:r>
            <a:r>
              <a:rPr lang="en-US" altLang="ko-KR" b="0" dirty="0"/>
              <a:t>: </a:t>
            </a:r>
            <a:r>
              <a:rPr lang="ko-KR" altLang="en-US" b="0" dirty="0"/>
              <a:t>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 선택</a:t>
            </a:r>
            <a:r>
              <a:rPr lang="en-US" altLang="ko-KR" dirty="0"/>
              <a:t>(</a:t>
            </a:r>
            <a:r>
              <a:rPr lang="en-US" altLang="ko-KR" b="0" dirty="0"/>
              <a:t>MySQL JDBC Driver</a:t>
            </a:r>
            <a:r>
              <a:rPr lang="ko-KR" altLang="en-US" b="0" dirty="0"/>
              <a:t> </a:t>
            </a:r>
            <a:r>
              <a:rPr lang="en-US" altLang="ko-KR" b="0" dirty="0"/>
              <a:t>5.1 </a:t>
            </a:r>
            <a:r>
              <a:rPr lang="ko-KR" altLang="en-US" b="0" dirty="0"/>
              <a:t>버전</a:t>
            </a:r>
            <a:r>
              <a:rPr lang="en-US" altLang="ko-KR" b="0" dirty="0"/>
              <a:t>)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80D199-739E-AEE6-EC26-BBF8D8BED830}"/>
              </a:ext>
            </a:extLst>
          </p:cNvPr>
          <p:cNvGrpSpPr/>
          <p:nvPr/>
        </p:nvGrpSpPr>
        <p:grpSpPr>
          <a:xfrm>
            <a:off x="2456765" y="2843935"/>
            <a:ext cx="3942547" cy="3660407"/>
            <a:chOff x="2450137" y="2820327"/>
            <a:chExt cx="3942547" cy="36604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50137" y="2820327"/>
              <a:ext cx="3942547" cy="366040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691" y="4650530"/>
              <a:ext cx="3472359" cy="173896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12825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[New Driver Definition] </a:t>
            </a:r>
            <a:r>
              <a:rPr lang="ko-KR" altLang="en-US" b="0" dirty="0"/>
              <a:t>화면이 나타나면 </a:t>
            </a:r>
            <a:r>
              <a:rPr lang="en-US" altLang="ko-KR" b="0" dirty="0"/>
              <a:t>Name/Type, JAR List, Properties </a:t>
            </a:r>
            <a:r>
              <a:rPr lang="ko-KR" altLang="en-US" b="0" dirty="0"/>
              <a:t>탭에 차례대로 필요한 설정을 </a:t>
            </a:r>
            <a:r>
              <a:rPr lang="ko-KR" altLang="en-US" dirty="0"/>
              <a:t>함</a:t>
            </a:r>
            <a:endParaRPr lang="en-US" altLang="ko-KR" dirty="0"/>
          </a:p>
          <a:p>
            <a:pPr lvl="2"/>
            <a:r>
              <a:rPr lang="en-US" altLang="ko-KR" b="0" dirty="0"/>
              <a:t>[Name/Type] </a:t>
            </a:r>
            <a:r>
              <a:rPr lang="ko-KR" altLang="en-US" b="0" dirty="0"/>
              <a:t>탭 </a:t>
            </a:r>
            <a:r>
              <a:rPr lang="en-US" altLang="ko-KR" b="0" dirty="0"/>
              <a:t>: </a:t>
            </a:r>
            <a:r>
              <a:rPr lang="ko-KR" altLang="en-US" b="0" dirty="0"/>
              <a:t>사용할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버전 선택</a:t>
            </a:r>
            <a:r>
              <a:rPr lang="en-US" altLang="ko-KR" dirty="0"/>
              <a:t>(</a:t>
            </a:r>
            <a:r>
              <a:rPr lang="en-US" altLang="ko-KR" b="0" dirty="0"/>
              <a:t>MySQL JDBC Driver</a:t>
            </a:r>
            <a:r>
              <a:rPr lang="ko-KR" altLang="en-US" b="0" dirty="0"/>
              <a:t> </a:t>
            </a:r>
            <a:r>
              <a:rPr lang="en-US" altLang="ko-KR" b="0" dirty="0"/>
              <a:t>5.1 </a:t>
            </a:r>
            <a:r>
              <a:rPr lang="ko-KR" altLang="en-US" b="0" dirty="0"/>
              <a:t>버전</a:t>
            </a:r>
            <a:r>
              <a:rPr lang="en-US" altLang="ko-KR" b="0" dirty="0"/>
              <a:t>)</a:t>
            </a:r>
          </a:p>
          <a:p>
            <a:pPr lvl="2"/>
            <a:r>
              <a:rPr lang="en-US" altLang="ko-KR" dirty="0"/>
              <a:t>[JAR List] </a:t>
            </a:r>
            <a:r>
              <a:rPr lang="ko-KR" altLang="en-US" dirty="0"/>
              <a:t>탭</a:t>
            </a:r>
            <a:r>
              <a:rPr lang="en-US" altLang="ko-KR" dirty="0"/>
              <a:t>: </a:t>
            </a:r>
            <a:r>
              <a:rPr lang="ko-KR" altLang="en-US" dirty="0"/>
              <a:t>사용할 </a:t>
            </a:r>
            <a:r>
              <a:rPr lang="en-US" altLang="ko-KR" dirty="0"/>
              <a:t>JDBC </a:t>
            </a:r>
            <a:r>
              <a:rPr lang="ko-KR" altLang="en-US" dirty="0"/>
              <a:t>드라이버의 경로를 포함한 파일을 설정</a:t>
            </a:r>
            <a:endParaRPr lang="en-US" altLang="ko-KR" dirty="0"/>
          </a:p>
          <a:p>
            <a:pPr lvl="2"/>
            <a:r>
              <a:rPr lang="en-US" altLang="ko-KR" dirty="0"/>
              <a:t>[Properties] </a:t>
            </a:r>
            <a:r>
              <a:rPr lang="ko-KR" altLang="en-US" dirty="0"/>
              <a:t>탭</a:t>
            </a:r>
            <a:r>
              <a:rPr lang="en-US" altLang="ko-KR" dirty="0"/>
              <a:t>: </a:t>
            </a:r>
            <a:r>
              <a:rPr lang="ko-KR" altLang="en-US" dirty="0"/>
              <a:t>커넥션 설정에 필요한 </a:t>
            </a:r>
            <a:r>
              <a:rPr lang="en-US" altLang="ko-KR" dirty="0"/>
              <a:t>URL, </a:t>
            </a:r>
            <a:r>
              <a:rPr lang="ko-KR" altLang="en-US" dirty="0"/>
              <a:t>데이터베이스 이름</a:t>
            </a:r>
            <a:r>
              <a:rPr lang="en-US" altLang="ko-KR" dirty="0"/>
              <a:t>, JDBC </a:t>
            </a:r>
            <a:r>
              <a:rPr lang="ko-KR" altLang="en-US" dirty="0"/>
              <a:t>드라이버 클래스</a:t>
            </a:r>
            <a:r>
              <a:rPr lang="en-US" altLang="ko-KR" dirty="0"/>
              <a:t>, </a:t>
            </a:r>
            <a:r>
              <a:rPr lang="ko-KR" altLang="en-US" dirty="0"/>
              <a:t>그리고 데이터베이스 접근에 필요한 계정 이름과 비밀번호를 설정</a:t>
            </a:r>
          </a:p>
        </p:txBody>
      </p:sp>
    </p:spTree>
    <p:extLst>
      <p:ext uri="{BB962C8B-B14F-4D97-AF65-F5344CB8AC3E}">
        <p14:creationId xmlns:p14="http://schemas.microsoft.com/office/powerpoint/2010/main" val="11434647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[Name/Type] </a:t>
            </a:r>
            <a:r>
              <a:rPr lang="ko-KR" altLang="en-US" b="0" dirty="0"/>
              <a:t>탭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80D199-739E-AEE6-EC26-BBF8D8BED830}"/>
              </a:ext>
            </a:extLst>
          </p:cNvPr>
          <p:cNvGrpSpPr/>
          <p:nvPr/>
        </p:nvGrpSpPr>
        <p:grpSpPr>
          <a:xfrm>
            <a:off x="2600726" y="2434696"/>
            <a:ext cx="3942547" cy="3660407"/>
            <a:chOff x="2450137" y="2820327"/>
            <a:chExt cx="3942547" cy="3660407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450137" y="2820327"/>
              <a:ext cx="3942547" cy="3660407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708691" y="4650530"/>
              <a:ext cx="3472359" cy="173896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160100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[JAR List] </a:t>
            </a:r>
            <a:r>
              <a:rPr lang="ko-KR" altLang="en-US" b="0" dirty="0"/>
              <a:t>탭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1E5E9F6-12A7-C6A5-6867-93420E075162}"/>
              </a:ext>
            </a:extLst>
          </p:cNvPr>
          <p:cNvGrpSpPr/>
          <p:nvPr/>
        </p:nvGrpSpPr>
        <p:grpSpPr>
          <a:xfrm>
            <a:off x="772684" y="2258870"/>
            <a:ext cx="7598631" cy="3528044"/>
            <a:chOff x="853183" y="2465291"/>
            <a:chExt cx="7598631" cy="3528044"/>
          </a:xfrm>
        </p:grpSpPr>
        <p:pic>
          <p:nvPicPr>
            <p:cNvPr id="8" name="그림 7" descr="텍스트, 전자제품, 스크린샷, 디스플레이이(가) 표시된 사진&#10;&#10;자동 생성된 설명">
              <a:extLst>
                <a:ext uri="{FF2B5EF4-FFF2-40B4-BE49-F238E27FC236}">
                  <a16:creationId xmlns:a16="http://schemas.microsoft.com/office/drawing/2014/main" id="{AB0A656F-0100-A5FA-01C5-B41A34541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183" y="2465292"/>
              <a:ext cx="3699794" cy="3528043"/>
            </a:xfrm>
            <a:prstGeom prst="rect">
              <a:avLst/>
            </a:prstGeom>
          </p:spPr>
        </p:pic>
        <p:pic>
          <p:nvPicPr>
            <p:cNvPr id="10" name="그림 9" descr="텍스트, 전자제품, 스크린샷, 디스플레이이(가) 표시된 사진&#10;&#10;자동 생성된 설명">
              <a:extLst>
                <a:ext uri="{FF2B5EF4-FFF2-40B4-BE49-F238E27FC236}">
                  <a16:creationId xmlns:a16="http://schemas.microsoft.com/office/drawing/2014/main" id="{879EB215-1A2A-4986-279D-807925FD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2020" y="2465291"/>
              <a:ext cx="3699794" cy="3528043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CA457-78C1-2B99-0473-ADFF9B6F684A}"/>
              </a:ext>
            </a:extLst>
          </p:cNvPr>
          <p:cNvSpPr/>
          <p:nvPr/>
        </p:nvSpPr>
        <p:spPr>
          <a:xfrm>
            <a:off x="1286635" y="2978950"/>
            <a:ext cx="516144" cy="193062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89DE482-B4F3-4C17-71E4-CA6EDB5010CF}"/>
              </a:ext>
            </a:extLst>
          </p:cNvPr>
          <p:cNvSpPr/>
          <p:nvPr/>
        </p:nvSpPr>
        <p:spPr>
          <a:xfrm>
            <a:off x="3624586" y="3820204"/>
            <a:ext cx="712763" cy="18423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521639-71B8-86BE-9417-5DBCCA80B343}"/>
              </a:ext>
            </a:extLst>
          </p:cNvPr>
          <p:cNvSpPr/>
          <p:nvPr/>
        </p:nvSpPr>
        <p:spPr>
          <a:xfrm>
            <a:off x="7497325" y="3365757"/>
            <a:ext cx="712763" cy="18423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595EC6-4B78-3A41-94DC-C0BA45A80B27}"/>
              </a:ext>
            </a:extLst>
          </p:cNvPr>
          <p:cNvSpPr/>
          <p:nvPr/>
        </p:nvSpPr>
        <p:spPr>
          <a:xfrm>
            <a:off x="844672" y="3386102"/>
            <a:ext cx="1702103" cy="163891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90CED4-7D12-378D-D04A-2FF4D14723D5}"/>
              </a:ext>
            </a:extLst>
          </p:cNvPr>
          <p:cNvSpPr/>
          <p:nvPr/>
        </p:nvSpPr>
        <p:spPr>
          <a:xfrm>
            <a:off x="4752021" y="3365757"/>
            <a:ext cx="2584078" cy="184236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ADFDCFB-2DC4-3EC7-E7D2-799FB6EEFB58}"/>
              </a:ext>
            </a:extLst>
          </p:cNvPr>
          <p:cNvCxnSpPr>
            <a:stCxn id="12" idx="3"/>
          </p:cNvCxnSpPr>
          <p:nvPr/>
        </p:nvCxnSpPr>
        <p:spPr>
          <a:xfrm>
            <a:off x="1802779" y="3075481"/>
            <a:ext cx="203936" cy="3106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E5860A82-BAF0-ED92-EBE1-06C1A4DF47E6}"/>
              </a:ext>
            </a:extLst>
          </p:cNvPr>
          <p:cNvCxnSpPr>
            <a:endCxn id="13" idx="1"/>
          </p:cNvCxnSpPr>
          <p:nvPr/>
        </p:nvCxnSpPr>
        <p:spPr>
          <a:xfrm>
            <a:off x="2006715" y="3549993"/>
            <a:ext cx="1617871" cy="362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F4C0FDE-54CE-9677-AE93-F0278318E1D1}"/>
              </a:ext>
            </a:extLst>
          </p:cNvPr>
          <p:cNvCxnSpPr>
            <a:cxnSpLocks/>
            <a:stCxn id="14" idx="2"/>
            <a:endCxn id="16" idx="2"/>
          </p:cNvCxnSpPr>
          <p:nvPr/>
        </p:nvCxnSpPr>
        <p:spPr>
          <a:xfrm rot="5400000">
            <a:off x="6948884" y="2645170"/>
            <a:ext cx="12700" cy="180964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74308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/>
              <a:t>새로운 드라이버 설정하기</a:t>
            </a:r>
            <a:endParaRPr lang="en-US" altLang="ko-KR" b="0" dirty="0"/>
          </a:p>
          <a:p>
            <a:pPr lvl="2"/>
            <a:r>
              <a:rPr lang="en-US" altLang="ko-KR" b="0" dirty="0"/>
              <a:t>[Properties] </a:t>
            </a:r>
            <a:r>
              <a:rPr lang="ko-KR" altLang="en-US" b="0" dirty="0"/>
              <a:t>탭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5E8046-C705-E139-0D04-6870F29AB5A0}"/>
              </a:ext>
            </a:extLst>
          </p:cNvPr>
          <p:cNvGrpSpPr/>
          <p:nvPr/>
        </p:nvGrpSpPr>
        <p:grpSpPr>
          <a:xfrm>
            <a:off x="2600726" y="2438890"/>
            <a:ext cx="3942547" cy="3332481"/>
            <a:chOff x="2600726" y="2598659"/>
            <a:chExt cx="3942547" cy="333248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780D199-739E-AEE6-EC26-BBF8D8BED830}"/>
                </a:ext>
              </a:extLst>
            </p:cNvPr>
            <p:cNvGrpSpPr/>
            <p:nvPr/>
          </p:nvGrpSpPr>
          <p:grpSpPr>
            <a:xfrm>
              <a:off x="2600726" y="2598659"/>
              <a:ext cx="3942547" cy="3332481"/>
              <a:chOff x="2450137" y="2984290"/>
              <a:chExt cx="3942547" cy="3332481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50137" y="2984290"/>
                <a:ext cx="3942547" cy="3332481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2685230" y="4476634"/>
                <a:ext cx="3472359" cy="733152"/>
              </a:xfrm>
              <a:prstGeom prst="rect">
                <a:avLst/>
              </a:prstGeom>
              <a:noFill/>
              <a:ln>
                <a:solidFill>
                  <a:srgbClr val="50C1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A9E5E7-8E4A-3526-8974-E46A55116829}"/>
                </a:ext>
              </a:extLst>
            </p:cNvPr>
            <p:cNvSpPr/>
            <p:nvPr/>
          </p:nvSpPr>
          <p:spPr>
            <a:xfrm>
              <a:off x="4976819" y="5624620"/>
              <a:ext cx="755686" cy="212368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A2FDF72-CC65-A0FA-D3F0-2457A55C0AA6}"/>
                </a:ext>
              </a:extLst>
            </p:cNvPr>
            <p:cNvSpPr/>
            <p:nvPr/>
          </p:nvSpPr>
          <p:spPr>
            <a:xfrm>
              <a:off x="3626895" y="3384160"/>
              <a:ext cx="516144" cy="193062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385457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5"/>
            </a:pPr>
            <a:r>
              <a:rPr lang="ko-KR" altLang="en-US" b="0" dirty="0"/>
              <a:t>커넥션 연결 설정 끝내기</a:t>
            </a:r>
            <a:endParaRPr lang="en-US" altLang="ko-KR" b="0" dirty="0"/>
          </a:p>
          <a:p>
            <a:pPr lvl="2"/>
            <a:r>
              <a:rPr lang="ko-KR" altLang="en-US" b="0" dirty="0"/>
              <a:t>설정된 </a:t>
            </a:r>
            <a:r>
              <a:rPr lang="en-US" altLang="ko-KR" b="0" dirty="0"/>
              <a:t>JDBC </a:t>
            </a:r>
            <a:r>
              <a:rPr lang="ko-KR" altLang="en-US" b="0" dirty="0"/>
              <a:t>드라이버와 데이터베이스의 이름이 표시되면 </a:t>
            </a:r>
            <a:r>
              <a:rPr lang="en-US" altLang="ko-KR" b="0" dirty="0"/>
              <a:t>&lt;Test Connection&gt;</a:t>
            </a:r>
            <a:r>
              <a:rPr lang="ko-KR" altLang="en-US" b="0" dirty="0"/>
              <a:t> 클릭</a:t>
            </a:r>
            <a:endParaRPr lang="en-US" altLang="ko-KR" b="0" dirty="0"/>
          </a:p>
          <a:p>
            <a:pPr lvl="2"/>
            <a:r>
              <a:rPr lang="en-US" altLang="ko-KR" b="0" dirty="0"/>
              <a:t>[Success] </a:t>
            </a:r>
            <a:r>
              <a:rPr lang="ko-KR" altLang="en-US" b="0" dirty="0"/>
              <a:t>대화상자가 나타나면 </a:t>
            </a:r>
            <a:r>
              <a:rPr lang="en-US" altLang="ko-KR" b="0" dirty="0"/>
              <a:t>&lt;OK&gt;</a:t>
            </a:r>
            <a:r>
              <a:rPr lang="ko-KR" altLang="en-US" b="0" dirty="0"/>
              <a:t> 클릭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&lt;Finish&gt;</a:t>
            </a:r>
            <a:r>
              <a:rPr lang="ko-KR" altLang="en-US" b="0" dirty="0"/>
              <a:t> 클릭하여 모든 설정 완료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E32E08E-DE86-47BA-CFA0-32A06C8F1840}"/>
              </a:ext>
            </a:extLst>
          </p:cNvPr>
          <p:cNvGrpSpPr/>
          <p:nvPr/>
        </p:nvGrpSpPr>
        <p:grpSpPr>
          <a:xfrm>
            <a:off x="2013203" y="2541120"/>
            <a:ext cx="6169297" cy="3842919"/>
            <a:chOff x="2013203" y="2541120"/>
            <a:chExt cx="6169297" cy="3842919"/>
          </a:xfrm>
        </p:grpSpPr>
        <p:sp>
          <p:nvSpPr>
            <p:cNvPr id="7" name="직사각형 6"/>
            <p:cNvSpPr/>
            <p:nvPr/>
          </p:nvSpPr>
          <p:spPr>
            <a:xfrm>
              <a:off x="4475550" y="5734793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923928" y="5983234"/>
              <a:ext cx="972108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5" name="그림 4" descr="텍스트, 스크린샷, 디스플레이, 소프트웨어이(가) 표시된 사진&#10;&#10;자동 생성된 설명">
              <a:extLst>
                <a:ext uri="{FF2B5EF4-FFF2-40B4-BE49-F238E27FC236}">
                  <a16:creationId xmlns:a16="http://schemas.microsoft.com/office/drawing/2014/main" id="{F38C0CBE-3974-B28F-8D72-07318EC4A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3203" y="2541120"/>
              <a:ext cx="3821450" cy="3842919"/>
            </a:xfrm>
            <a:prstGeom prst="rect">
              <a:avLst/>
            </a:prstGeom>
          </p:spPr>
        </p:pic>
        <p:pic>
          <p:nvPicPr>
            <p:cNvPr id="11" name="그림 10" descr="텍스트, 스크린샷이(가) 표시된 사진&#10;&#10;자동 생성된 설명">
              <a:extLst>
                <a:ext uri="{FF2B5EF4-FFF2-40B4-BE49-F238E27FC236}">
                  <a16:creationId xmlns:a16="http://schemas.microsoft.com/office/drawing/2014/main" id="{00325BDE-9381-E04C-2730-27BB77F37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5550" y="3511343"/>
              <a:ext cx="3706950" cy="1044815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089417" y="5611490"/>
              <a:ext cx="716481" cy="216024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482084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데이터베이스 커넥션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15-8] </a:t>
            </a:r>
            <a:r>
              <a:rPr lang="ko-KR" altLang="en-US" b="1" dirty="0">
                <a:solidFill>
                  <a:srgbClr val="0070C0"/>
                </a:solidFill>
              </a:rPr>
              <a:t>이클립스에 데이터베이스 커넥션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6"/>
            </a:pPr>
            <a:r>
              <a:rPr lang="ko-KR" altLang="en-US" b="0" dirty="0"/>
              <a:t>커넥션 연결 확인하기</a:t>
            </a:r>
            <a:r>
              <a:rPr lang="en-US" altLang="ko-KR" b="0" dirty="0"/>
              <a:t>: </a:t>
            </a:r>
          </a:p>
          <a:p>
            <a:pPr marL="1314570" lvl="2" indent="-342900"/>
            <a:r>
              <a:rPr lang="en-US" altLang="ko-KR" b="0" dirty="0"/>
              <a:t>MySQL</a:t>
            </a:r>
            <a:r>
              <a:rPr lang="ko-KR" altLang="en-US" b="0" dirty="0"/>
              <a:t>을 직접 제어하는 커넥션이 연결되면 다음과 같이 나타남</a:t>
            </a:r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endParaRPr lang="ko-KR" altLang="en-US" b="0" dirty="0"/>
          </a:p>
          <a:p>
            <a:pPr marL="1314570" lvl="2" indent="-342900"/>
            <a:r>
              <a:rPr lang="ko-KR" altLang="en-US" b="0" dirty="0"/>
              <a:t>앞으로 커넥션 연결은 </a:t>
            </a:r>
            <a:r>
              <a:rPr lang="en-US" altLang="ko-KR" b="0" dirty="0"/>
              <a:t>[Connect] </a:t>
            </a:r>
            <a:r>
              <a:rPr lang="ko-KR" altLang="en-US" b="0" dirty="0"/>
              <a:t>메뉴를</a:t>
            </a:r>
            <a:r>
              <a:rPr lang="en-US" altLang="ko-KR" b="0" dirty="0"/>
              <a:t>, </a:t>
            </a:r>
            <a:r>
              <a:rPr lang="ko-KR" altLang="en-US" b="0" dirty="0"/>
              <a:t>커넥션 해제는 </a:t>
            </a:r>
            <a:r>
              <a:rPr lang="en-US" altLang="ko-KR" b="0" dirty="0"/>
              <a:t>[Disconnect] </a:t>
            </a:r>
            <a:r>
              <a:rPr lang="ko-KR" altLang="en-US" b="0" dirty="0"/>
              <a:t>메뉴를 사용하여 할 수 있음</a:t>
            </a:r>
          </a:p>
        </p:txBody>
      </p:sp>
      <p:pic>
        <p:nvPicPr>
          <p:cNvPr id="6" name="그림 5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3FE23BEC-2E8E-199D-3CE7-AF283A465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65" y="1988552"/>
            <a:ext cx="5178136" cy="1584614"/>
          </a:xfrm>
          <a:prstGeom prst="rect">
            <a:avLst/>
          </a:prstGeom>
        </p:spPr>
      </p:pic>
      <p:pic>
        <p:nvPicPr>
          <p:cNvPr id="12" name="그림 11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3319943-7E05-BDF3-227A-ADB7FCBBA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765" y="4464115"/>
            <a:ext cx="5178136" cy="15240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6C0FDB-EA9A-5919-C0D1-FF0E43278F54}"/>
              </a:ext>
            </a:extLst>
          </p:cNvPr>
          <p:cNvSpPr/>
          <p:nvPr/>
        </p:nvSpPr>
        <p:spPr>
          <a:xfrm>
            <a:off x="4572000" y="5118103"/>
            <a:ext cx="716481" cy="216024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7439D-1CA1-D6FF-AD7D-BDDFA9FA2866}"/>
              </a:ext>
            </a:extLst>
          </p:cNvPr>
          <p:cNvSpPr/>
          <p:nvPr/>
        </p:nvSpPr>
        <p:spPr>
          <a:xfrm>
            <a:off x="2546775" y="2303875"/>
            <a:ext cx="1890210" cy="270030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9489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en-US" altLang="ko-KR" b="0" dirty="0"/>
              <a:t>SQL </a:t>
            </a:r>
            <a:r>
              <a:rPr lang="ko-KR" altLang="en-US" b="0" dirty="0"/>
              <a:t>스크랩북 열기</a:t>
            </a:r>
            <a:endParaRPr lang="en-US" altLang="ko-KR" b="0" dirty="0"/>
          </a:p>
          <a:p>
            <a:pPr lvl="2"/>
            <a:r>
              <a:rPr lang="en-US" altLang="ko-KR" b="0" dirty="0"/>
              <a:t>SQL </a:t>
            </a:r>
            <a:r>
              <a:rPr lang="ko-KR" altLang="en-US" b="0" dirty="0"/>
              <a:t>구문을 편집하는 스크랩북을 열기 위해 </a:t>
            </a:r>
            <a:r>
              <a:rPr lang="en-US" altLang="ko-KR" b="0" dirty="0"/>
              <a:t>Data Source Explorer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‘</a:t>
            </a:r>
            <a:r>
              <a:rPr lang="en-US" altLang="ko-KR" b="0" dirty="0" err="1"/>
              <a:t>MySQL_Conn</a:t>
            </a:r>
            <a:r>
              <a:rPr lang="en-US" altLang="ko-KR" b="0" dirty="0"/>
              <a:t> (MySQL </a:t>
            </a:r>
            <a:r>
              <a:rPr lang="ko-KR" altLang="en-US" b="0" dirty="0"/>
              <a:t>버전</a:t>
            </a:r>
            <a:r>
              <a:rPr lang="en-US" altLang="ko-KR" b="0" dirty="0"/>
              <a:t>)’</a:t>
            </a:r>
            <a:r>
              <a:rPr lang="ko-KR" altLang="en-US" b="0" dirty="0"/>
              <a:t>을 선택한 후     을 클릭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3" r="13378" b="85384"/>
          <a:stretch/>
        </p:blipFill>
        <p:spPr>
          <a:xfrm>
            <a:off x="5292080" y="1853825"/>
            <a:ext cx="261257" cy="28416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CB8EA8-AB55-EE0A-C5F3-9FFEBB839EF2}"/>
              </a:ext>
            </a:extLst>
          </p:cNvPr>
          <p:cNvGrpSpPr/>
          <p:nvPr/>
        </p:nvGrpSpPr>
        <p:grpSpPr>
          <a:xfrm>
            <a:off x="1724025" y="2877877"/>
            <a:ext cx="5695950" cy="1743075"/>
            <a:chOff x="1904045" y="2877877"/>
            <a:chExt cx="5695950" cy="1743075"/>
          </a:xfrm>
        </p:grpSpPr>
        <p:sp>
          <p:nvSpPr>
            <p:cNvPr id="5" name="직사각형 4"/>
            <p:cNvSpPr/>
            <p:nvPr/>
          </p:nvSpPr>
          <p:spPr>
            <a:xfrm>
              <a:off x="6634105" y="2924944"/>
              <a:ext cx="288032" cy="288032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pic>
          <p:nvPicPr>
            <p:cNvPr id="9" name="그림 8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C5DF0330-E513-83B4-D171-2028268E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4045" y="2877877"/>
              <a:ext cx="5695950" cy="17430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6DE8821-E514-8347-8074-F14D4258E352}"/>
                </a:ext>
              </a:extLst>
            </p:cNvPr>
            <p:cNvSpPr/>
            <p:nvPr/>
          </p:nvSpPr>
          <p:spPr>
            <a:xfrm>
              <a:off x="2222739" y="3249994"/>
              <a:ext cx="2079231" cy="223165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81C094D-C315-48CC-9C4B-A28A4B1EFADB}"/>
                </a:ext>
              </a:extLst>
            </p:cNvPr>
            <p:cNvSpPr/>
            <p:nvPr/>
          </p:nvSpPr>
          <p:spPr>
            <a:xfrm>
              <a:off x="6643731" y="2888940"/>
              <a:ext cx="288032" cy="238043"/>
            </a:xfrm>
            <a:prstGeom prst="rect">
              <a:avLst/>
            </a:prstGeom>
            <a:noFill/>
            <a:ln>
              <a:solidFill>
                <a:srgbClr val="50C1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02438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데이터베이스의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2"/>
            </a:pPr>
            <a:r>
              <a:rPr lang="ko-KR" altLang="en-US" b="0" dirty="0"/>
              <a:t>설정된 커넥션 선택하기</a:t>
            </a:r>
            <a:endParaRPr lang="en-US" altLang="ko-KR" b="0" dirty="0"/>
          </a:p>
          <a:p>
            <a:pPr lvl="2"/>
            <a:r>
              <a:rPr lang="en-US" altLang="ko-KR" b="0" dirty="0"/>
              <a:t>SQL </a:t>
            </a:r>
            <a:r>
              <a:rPr lang="ko-KR" altLang="en-US" b="0" dirty="0"/>
              <a:t>스크랩북의 </a:t>
            </a:r>
            <a:r>
              <a:rPr lang="en-US" altLang="ko-KR" b="0" dirty="0"/>
              <a:t>Connection profile</a:t>
            </a:r>
            <a:r>
              <a:rPr lang="ko-KR" altLang="en-US" b="0" dirty="0"/>
              <a:t>에서 </a:t>
            </a:r>
            <a:r>
              <a:rPr lang="en-US" altLang="ko-KR" b="0" dirty="0"/>
              <a:t>Type</a:t>
            </a:r>
            <a:r>
              <a:rPr lang="ko-KR" altLang="en-US" b="0" dirty="0"/>
              <a:t>은 ‘</a:t>
            </a:r>
            <a:r>
              <a:rPr lang="en-US" altLang="ko-KR" b="0" dirty="0"/>
              <a:t>MySql_5.1</a:t>
            </a:r>
            <a:r>
              <a:rPr lang="ko-KR" altLang="en-US" b="0" dirty="0"/>
              <a:t>’</a:t>
            </a:r>
            <a:r>
              <a:rPr lang="en-US" altLang="ko-KR" b="0" dirty="0"/>
              <a:t>, Name</a:t>
            </a:r>
            <a:r>
              <a:rPr lang="ko-KR" altLang="en-US" b="0" dirty="0"/>
              <a:t>은 ‘</a:t>
            </a:r>
            <a:r>
              <a:rPr lang="en-US" altLang="ko-KR" b="0" dirty="0" err="1"/>
              <a:t>MySQL_Conn</a:t>
            </a:r>
            <a:r>
              <a:rPr lang="ko-KR" altLang="en-US" b="0" dirty="0"/>
              <a:t>’</a:t>
            </a:r>
            <a:r>
              <a:rPr lang="en-US" altLang="ko-KR" b="0" dirty="0"/>
              <a:t>, Database</a:t>
            </a:r>
            <a:r>
              <a:rPr lang="ko-KR" altLang="en-US" b="0" dirty="0"/>
              <a:t>는 ‘</a:t>
            </a:r>
            <a:r>
              <a:rPr lang="en-US" altLang="ko-KR" b="0" dirty="0" err="1"/>
              <a:t>JSPBookDB</a:t>
            </a:r>
            <a:r>
              <a:rPr lang="ko-KR" altLang="en-US" b="0" dirty="0"/>
              <a:t>’ 선택</a:t>
            </a:r>
            <a:endParaRPr lang="en-US" altLang="ko-KR" dirty="0"/>
          </a:p>
          <a:p>
            <a:pPr marL="800100" lvl="1" indent="-342900">
              <a:buFont typeface="+mj-ea"/>
              <a:buAutoNum type="circleNumDbPlain" startAt="3"/>
            </a:pPr>
            <a:r>
              <a:rPr lang="en-US" altLang="ko-KR" dirty="0"/>
              <a:t>SQL </a:t>
            </a:r>
            <a:r>
              <a:rPr lang="ko-KR" altLang="en-US" dirty="0"/>
              <a:t>파일 저장하기</a:t>
            </a:r>
            <a:endParaRPr lang="en-US" altLang="ko-KR" dirty="0"/>
          </a:p>
          <a:p>
            <a:pPr lvl="2"/>
            <a:r>
              <a:rPr lang="en-US" altLang="ko-KR" dirty="0"/>
              <a:t>SQL </a:t>
            </a:r>
            <a:r>
              <a:rPr lang="ko-KR" altLang="en-US" dirty="0"/>
              <a:t>스크랩북에 </a:t>
            </a:r>
            <a:r>
              <a:rPr lang="en-US" altLang="ko-KR" dirty="0"/>
              <a:t>SQL </a:t>
            </a:r>
            <a:r>
              <a:rPr lang="ko-KR" altLang="en-US" dirty="0"/>
              <a:t>문장을 입력한 후 이클립스의 </a:t>
            </a:r>
            <a:r>
              <a:rPr lang="en-US" altLang="ko-KR" dirty="0"/>
              <a:t>[New]-[Save] </a:t>
            </a:r>
            <a:r>
              <a:rPr lang="ko-KR" altLang="en-US" dirty="0"/>
              <a:t>메뉴에서 프로젝트</a:t>
            </a:r>
            <a:br>
              <a:rPr lang="ko-KR" altLang="en-US" dirty="0"/>
            </a:br>
            <a:r>
              <a:rPr lang="en-US" altLang="ko-KR" dirty="0" err="1"/>
              <a:t>JSPBook</a:t>
            </a:r>
            <a:r>
              <a:rPr lang="en-US" altLang="ko-KR" dirty="0"/>
              <a:t>/ch15</a:t>
            </a:r>
            <a:r>
              <a:rPr lang="ko-KR" altLang="en-US" dirty="0"/>
              <a:t>를 선택하고 </a:t>
            </a:r>
            <a:r>
              <a:rPr lang="en-US" altLang="ko-KR" dirty="0"/>
              <a:t>File name</a:t>
            </a:r>
            <a:r>
              <a:rPr lang="ko-KR" altLang="en-US" dirty="0"/>
              <a:t>에 ‘</a:t>
            </a:r>
            <a:r>
              <a:rPr lang="en-US" altLang="ko-KR" dirty="0" err="1"/>
              <a:t>showDB.sql</a:t>
            </a:r>
            <a:r>
              <a:rPr lang="en-US" altLang="ko-KR" dirty="0"/>
              <a:t>’ </a:t>
            </a:r>
            <a:r>
              <a:rPr lang="ko-KR" altLang="en-US" dirty="0"/>
              <a:t>입력한 후</a:t>
            </a:r>
            <a:r>
              <a:rPr lang="en-US" altLang="ko-KR" dirty="0"/>
              <a:t> &lt;OK&gt; </a:t>
            </a:r>
            <a:r>
              <a:rPr lang="ko-KR" altLang="en-US" dirty="0"/>
              <a:t>클릭</a:t>
            </a:r>
          </a:p>
          <a:p>
            <a:pPr lvl="1"/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1540" y="3721332"/>
            <a:ext cx="6010585" cy="153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159" y="3378371"/>
            <a:ext cx="3004246" cy="345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13194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4"/>
            </a:pPr>
            <a:r>
              <a:rPr lang="ko-KR" altLang="en-US" b="0" dirty="0" err="1"/>
              <a:t>쿼리문</a:t>
            </a:r>
            <a:r>
              <a:rPr lang="ko-KR" altLang="en-US" b="0" dirty="0"/>
              <a:t> 실행하기</a:t>
            </a:r>
            <a:endParaRPr lang="en-US" altLang="ko-KR" b="0" dirty="0"/>
          </a:p>
          <a:p>
            <a:pPr lvl="2"/>
            <a:r>
              <a:rPr lang="ko-KR" altLang="en-US" b="0" dirty="0"/>
              <a:t>입력한 </a:t>
            </a:r>
            <a:r>
              <a:rPr lang="en-US" altLang="ko-KR" b="0" dirty="0"/>
              <a:t>SQL </a:t>
            </a:r>
            <a:r>
              <a:rPr lang="ko-KR" altLang="en-US" b="0" dirty="0"/>
              <a:t>구문을 마우스로 드래그하여 블록을 설정하고 마우스 오른쪽 버튼을 클릭하여 </a:t>
            </a:r>
            <a:r>
              <a:rPr lang="en-US" altLang="ko-KR" b="0" dirty="0"/>
              <a:t>[Execute Selected Text] </a:t>
            </a:r>
            <a:r>
              <a:rPr lang="ko-KR" altLang="en-US" b="0" dirty="0"/>
              <a:t>메뉴 선택</a:t>
            </a:r>
            <a:endParaRPr lang="ko-KR" altLang="en-US" dirty="0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969C89B7-D8F4-A2FE-4688-28F65D73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12" y="2438890"/>
            <a:ext cx="5833177" cy="21543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726FF5C-CE75-CF1F-2549-E55CB97B8CB7}"/>
              </a:ext>
            </a:extLst>
          </p:cNvPr>
          <p:cNvSpPr/>
          <p:nvPr/>
        </p:nvSpPr>
        <p:spPr>
          <a:xfrm>
            <a:off x="2816805" y="4370064"/>
            <a:ext cx="2079231" cy="223165"/>
          </a:xfrm>
          <a:prstGeom prst="rect">
            <a:avLst/>
          </a:prstGeom>
          <a:noFill/>
          <a:ln>
            <a:solidFill>
              <a:srgbClr val="50C1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78553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데이터베이스 제어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15-9] </a:t>
            </a:r>
            <a:r>
              <a:rPr lang="ko-KR" altLang="en-US" b="1" dirty="0">
                <a:solidFill>
                  <a:srgbClr val="0070C0"/>
                </a:solidFill>
              </a:rPr>
              <a:t>이클립스에서 데이터베이스 제어하기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800100" lvl="1" indent="-342900">
              <a:buFont typeface="+mj-ea"/>
              <a:buAutoNum type="circleNumDbPlain" startAt="5"/>
            </a:pPr>
            <a:r>
              <a:rPr lang="ko-KR" altLang="en-US" b="0" dirty="0"/>
              <a:t>실행 결과 확인하기</a:t>
            </a:r>
            <a:endParaRPr lang="en-US" altLang="ko-KR" b="0" dirty="0"/>
          </a:p>
          <a:p>
            <a:pPr lvl="2"/>
            <a:r>
              <a:rPr lang="ko-KR" altLang="en-US" b="0" dirty="0" err="1"/>
              <a:t>쿼리문을</a:t>
            </a:r>
            <a:r>
              <a:rPr lang="ko-KR" altLang="en-US" b="0" dirty="0"/>
              <a:t> 실행하면 화면에 </a:t>
            </a:r>
            <a:r>
              <a:rPr lang="en-US" altLang="ko-KR" b="0" dirty="0"/>
              <a:t>SQL Results </a:t>
            </a:r>
            <a:r>
              <a:rPr lang="ko-KR" altLang="en-US" b="0" dirty="0" err="1"/>
              <a:t>뷰가</a:t>
            </a:r>
            <a:r>
              <a:rPr lang="ko-KR" altLang="en-US" b="0" dirty="0"/>
              <a:t> 나타</a:t>
            </a:r>
            <a:r>
              <a:rPr lang="ko-KR" altLang="en-US" dirty="0"/>
              <a:t>남</a:t>
            </a:r>
            <a:endParaRPr lang="en-US" altLang="ko-KR" dirty="0"/>
          </a:p>
          <a:p>
            <a:pPr lvl="2"/>
            <a:r>
              <a:rPr lang="en-US" altLang="ko-KR" b="0" dirty="0"/>
              <a:t>[SQL Results] </a:t>
            </a:r>
            <a:r>
              <a:rPr lang="ko-KR" altLang="en-US" b="0" dirty="0"/>
              <a:t>뷰의 </a:t>
            </a:r>
            <a:r>
              <a:rPr lang="en-US" altLang="ko-KR" b="0" dirty="0"/>
              <a:t>[Status] </a:t>
            </a:r>
            <a:r>
              <a:rPr lang="ko-KR" altLang="en-US" b="0" dirty="0"/>
              <a:t>탭 </a:t>
            </a:r>
            <a:r>
              <a:rPr lang="en-US" altLang="ko-KR" b="0" dirty="0"/>
              <a:t>:</a:t>
            </a:r>
            <a:r>
              <a:rPr lang="ko-KR" altLang="en-US" b="0" dirty="0"/>
              <a:t> 실행한 쿼리문의 성공 여부가 표시</a:t>
            </a:r>
            <a:r>
              <a:rPr lang="ko-KR" altLang="en-US" dirty="0"/>
              <a:t>됨</a:t>
            </a:r>
            <a:endParaRPr lang="en-US" altLang="ko-KR" dirty="0"/>
          </a:p>
          <a:p>
            <a:pPr lvl="2"/>
            <a:r>
              <a:rPr lang="en-US" altLang="ko-KR" b="0" dirty="0"/>
              <a:t>[SQL Results] </a:t>
            </a:r>
            <a:r>
              <a:rPr lang="ko-KR" altLang="en-US" b="0" dirty="0"/>
              <a:t>뷰의 </a:t>
            </a:r>
            <a:r>
              <a:rPr lang="en-US" altLang="ko-KR" b="0" dirty="0"/>
              <a:t>[Result1] </a:t>
            </a:r>
            <a:r>
              <a:rPr lang="ko-KR" altLang="en-US" b="0" dirty="0"/>
              <a:t>탭 </a:t>
            </a:r>
            <a:r>
              <a:rPr lang="en-US" altLang="ko-KR" b="0" dirty="0"/>
              <a:t>:</a:t>
            </a:r>
            <a:r>
              <a:rPr lang="ko-KR" altLang="en-US" b="0" dirty="0"/>
              <a:t> 실행 결과를 확인할 수 있음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304AA9-C709-5EDB-0DA3-789F4C39C61C}"/>
              </a:ext>
            </a:extLst>
          </p:cNvPr>
          <p:cNvGrpSpPr/>
          <p:nvPr/>
        </p:nvGrpSpPr>
        <p:grpSpPr>
          <a:xfrm>
            <a:off x="1899219" y="2798930"/>
            <a:ext cx="5345561" cy="3517126"/>
            <a:chOff x="1903426" y="2614257"/>
            <a:chExt cx="5345561" cy="3517126"/>
          </a:xfrm>
        </p:grpSpPr>
        <p:pic>
          <p:nvPicPr>
            <p:cNvPr id="7" name="그림 6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4402EDD2-977D-3BC9-F502-1C7EFCC7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3426" y="2614257"/>
              <a:ext cx="5337149" cy="1629484"/>
            </a:xfrm>
            <a:prstGeom prst="rect">
              <a:avLst/>
            </a:prstGeom>
          </p:spPr>
        </p:pic>
        <p:pic>
          <p:nvPicPr>
            <p:cNvPr id="9" name="그림 8" descr="텍스트, 스크린샷, 소프트웨어, 폰트이(가) 표시된 사진&#10;&#10;자동 생성된 설명">
              <a:extLst>
                <a:ext uri="{FF2B5EF4-FFF2-40B4-BE49-F238E27FC236}">
                  <a16:creationId xmlns:a16="http://schemas.microsoft.com/office/drawing/2014/main" id="{6792AE1A-E8FA-386E-70A8-F9930E775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838" y="4447252"/>
              <a:ext cx="5337149" cy="1684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4860883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MySQL </a:t>
            </a:r>
            <a:r>
              <a:rPr lang="ko-KR" altLang="en-US" sz="4400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24036582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언어</a:t>
            </a:r>
            <a:endParaRPr lang="en-US" altLang="ko-KR" dirty="0"/>
          </a:p>
          <a:p>
            <a:pPr lvl="1"/>
            <a:r>
              <a:rPr lang="ko-KR" altLang="en-US" b="0" dirty="0"/>
              <a:t>데이터베이스를 통해 특정 정보를 추출하고 보여주는 언어</a:t>
            </a:r>
            <a:endParaRPr lang="en-US" altLang="ko-KR" b="0" dirty="0"/>
          </a:p>
          <a:p>
            <a:pPr lvl="1"/>
            <a:r>
              <a:rPr lang="en-US" altLang="ko-KR" b="0" dirty="0"/>
              <a:t>SQL </a:t>
            </a:r>
          </a:p>
          <a:p>
            <a:pPr lvl="2"/>
            <a:r>
              <a:rPr lang="ko-KR" altLang="en-US" b="0" dirty="0" err="1"/>
              <a:t>관계형</a:t>
            </a:r>
            <a:r>
              <a:rPr lang="ko-KR" altLang="en-US" b="0" dirty="0"/>
              <a:t> 데이터베이스를 관리하는 데이터베이스 관리 시스템에서 사용하는 언어</a:t>
            </a:r>
            <a:endParaRPr lang="en-US" altLang="ko-KR" b="0" dirty="0"/>
          </a:p>
          <a:p>
            <a:pPr lvl="2"/>
            <a:r>
              <a:rPr lang="ko-KR" altLang="en-US" b="0" dirty="0"/>
              <a:t>질의 기능을 비롯해 데이터 정의 및 조작 기능을 가짐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개개의 레코드보다 테이블 단위로 연산을 수행</a:t>
            </a:r>
            <a:endParaRPr lang="en-US" altLang="ko-KR" b="0" dirty="0"/>
          </a:p>
          <a:p>
            <a:pPr lvl="2"/>
            <a:endParaRPr lang="en-US" altLang="ko-KR" b="0" dirty="0"/>
          </a:p>
          <a:p>
            <a:pPr lvl="1"/>
            <a:r>
              <a:rPr lang="en-US" altLang="ko-KR" b="0" dirty="0"/>
              <a:t>SQL </a:t>
            </a:r>
            <a:r>
              <a:rPr lang="ko-KR" altLang="en-US" b="0" dirty="0"/>
              <a:t>문장의 종류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32727E-23FE-9162-72A5-FA5BC806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22" y="3879050"/>
            <a:ext cx="6651756" cy="159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933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생성하기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r>
              <a:rPr lang="en-US" altLang="ko-KR" b="0" dirty="0"/>
              <a:t>CREATE </a:t>
            </a:r>
            <a:r>
              <a:rPr lang="ko-KR" altLang="en-US" b="0" dirty="0"/>
              <a:t>명령어 사용 예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1F49502-190A-6D5A-C903-476D4B1A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23755"/>
            <a:ext cx="6588781" cy="503802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11FF9F5A-F5D5-B587-AE2C-61B58282D1A1}"/>
              </a:ext>
            </a:extLst>
          </p:cNvPr>
          <p:cNvGrpSpPr/>
          <p:nvPr/>
        </p:nvGrpSpPr>
        <p:grpSpPr>
          <a:xfrm>
            <a:off x="1277087" y="2578835"/>
            <a:ext cx="6612918" cy="1700330"/>
            <a:chOff x="1277087" y="2578835"/>
            <a:chExt cx="6612918" cy="170033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2BD6213-B265-F816-4F4C-2CAFDC643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609" y="2578835"/>
              <a:ext cx="6612396" cy="85016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6CD7E17-801F-8BA2-D62F-587D2C4D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7087" y="3429000"/>
              <a:ext cx="6612396" cy="850165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33397CE1-29DA-6F94-4889-524C1CA0D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565" y="4279165"/>
            <a:ext cx="6490740" cy="157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758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목록 조회하기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r>
              <a:rPr lang="ko-KR" altLang="en-US" b="0" dirty="0"/>
              <a:t>테이블 세부 조회하기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3A4F7-CD2E-64C5-B918-A2E97EE4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23755"/>
            <a:ext cx="6588781" cy="503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232667-0F98-6F7C-918B-25288C4AA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3" y="3892012"/>
            <a:ext cx="6596653" cy="51167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9BFC34-C594-3BFC-DA0A-E1FF8FE4E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237" y="4467711"/>
            <a:ext cx="5677705" cy="210302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EFE85D5-2B8D-3E1F-2233-349B8BCCBB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673" y="1754342"/>
            <a:ext cx="5161550" cy="13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6492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pPr lvl="1"/>
            <a:r>
              <a:rPr lang="ko-KR" altLang="en-US" b="0" dirty="0"/>
              <a:t>기존 테이블에 열을 추가하는 경우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240083E-DC5D-820C-378D-D788A4F0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1178750"/>
            <a:ext cx="6245475" cy="11931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4347BD3-29BF-7679-D0B6-4D6C410E1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63" y="2933945"/>
            <a:ext cx="6245475" cy="4795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A060A5-8E71-0670-5EA0-2E4B99921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861" y="3586875"/>
            <a:ext cx="5568882" cy="23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57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pPr lvl="1"/>
            <a:r>
              <a:rPr lang="ko-KR" altLang="en-US" b="0" dirty="0"/>
              <a:t>기존 테이블의 열을 삭제하는 경우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0D8634-DE1D-133E-50E3-41355E1F1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325" y="1694097"/>
            <a:ext cx="6495351" cy="27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353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구조 변경하기</a:t>
            </a:r>
            <a:endParaRPr lang="en-US" altLang="ko-KR" b="0" dirty="0"/>
          </a:p>
          <a:p>
            <a:pPr lvl="1"/>
            <a:r>
              <a:rPr lang="ko-KR" altLang="en-US" b="0" dirty="0"/>
              <a:t>기존 테이블의 열 이름을 수정하는 경우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26E24A-B4B0-316F-D36F-10F3F38C4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619865"/>
            <a:ext cx="6245475" cy="26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443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</a:t>
            </a:r>
            <a:endParaRPr lang="en-US" altLang="ko-KR" dirty="0"/>
          </a:p>
          <a:p>
            <a:pPr lvl="1"/>
            <a:r>
              <a:rPr lang="ko-KR" altLang="en-US" b="0" dirty="0"/>
              <a:t>여러 자료를 동시에 여러 사람이 공유하여 사용할 수 있도록 체계화한 데이터의 집합</a:t>
            </a:r>
            <a:endParaRPr lang="en-US" altLang="ko-KR" b="0" dirty="0"/>
          </a:p>
          <a:p>
            <a:pPr lvl="1"/>
            <a:r>
              <a:rPr lang="ko-KR" altLang="en-US" b="0" dirty="0"/>
              <a:t>데이터 파일을 조직적으로 통합하여 중복을 없애고 구조화한 데이터의 모음이므로 검색과 갱신이 효율적으로 처리함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데이터베이스 시스템의 구조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602" y="3484806"/>
            <a:ext cx="6750827" cy="30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테이블 이름 변경하기</a:t>
            </a:r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endParaRPr lang="en-US" altLang="ko-KR" dirty="0"/>
          </a:p>
          <a:p>
            <a:endParaRPr lang="en-US" altLang="ko-KR" b="0" dirty="0"/>
          </a:p>
          <a:p>
            <a:r>
              <a:rPr lang="en-US" altLang="ko-KR" b="0" dirty="0"/>
              <a:t>RENAME </a:t>
            </a:r>
            <a:r>
              <a:rPr lang="ko-KR" altLang="en-US" b="0" dirty="0"/>
              <a:t>명령어 사용 예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7DA254-913C-245A-7B98-176FAFE88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313765"/>
            <a:ext cx="6245475" cy="719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F7795F1-88D1-46FD-0598-5B907DC0B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740" y="2971927"/>
            <a:ext cx="6245475" cy="185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8704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조작 명령어</a:t>
            </a:r>
            <a:endParaRPr lang="en-US" altLang="ko-KR" dirty="0"/>
          </a:p>
          <a:p>
            <a:pPr lvl="1"/>
            <a:r>
              <a:rPr lang="ko-KR" altLang="en-US" dirty="0"/>
              <a:t>사용자가 적절한 데이터 모델로 구성된 데이터에 접근하거나 데이터를 조작할 수 있도록 하는 언어</a:t>
            </a:r>
            <a:endParaRPr lang="en-US" altLang="ko-KR" dirty="0"/>
          </a:p>
          <a:p>
            <a:pPr lvl="1"/>
            <a:r>
              <a:rPr lang="ko-KR" altLang="en-US" dirty="0"/>
              <a:t>데이터베이스 내의 데이터 연산을 위한 언어</a:t>
            </a:r>
            <a:endParaRPr lang="en-US" altLang="ko-KR" dirty="0"/>
          </a:p>
          <a:p>
            <a:pPr lvl="2"/>
            <a:r>
              <a:rPr lang="ko-KR" altLang="en-US" dirty="0"/>
              <a:t>데이터베이스 내에서 데이터 검색</a:t>
            </a:r>
            <a:r>
              <a:rPr lang="en-US" altLang="ko-KR" dirty="0"/>
              <a:t>, </a:t>
            </a:r>
            <a:r>
              <a:rPr lang="ko-KR" altLang="en-US" dirty="0"/>
              <a:t>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갱신 작업이 가능함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5F2B39A4-FC36-8436-AB1F-744F1049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45" y="2976802"/>
            <a:ext cx="6580910" cy="12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09380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등록하기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INSERT </a:t>
            </a:r>
            <a:r>
              <a:rPr lang="ko-KR" altLang="en-US" dirty="0"/>
              <a:t>명령어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429521-5E88-5F31-33E6-C0EDAE2B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1223755"/>
            <a:ext cx="6870023" cy="522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6B1655A-B716-5488-DE4E-49CB7C86F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573905"/>
            <a:ext cx="6870023" cy="51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4193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조회하기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테이블의 모든 행을 조회하는 경우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F6355A-C12B-04D1-CB3A-5D69494A9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9" y="1268760"/>
            <a:ext cx="6870023" cy="1054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10BB44-BC91-79F4-DC78-8FF85A814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8" y="2933945"/>
            <a:ext cx="6870023" cy="205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68797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조회하기</a:t>
            </a:r>
            <a:endParaRPr lang="en-US" altLang="ko-KR" dirty="0"/>
          </a:p>
          <a:p>
            <a:pPr lvl="1"/>
            <a:r>
              <a:rPr lang="ko-KR" altLang="en-US" dirty="0"/>
              <a:t>특정 필드의 데이터를 조회하는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테이블에 데이터를 삽입하고 조회하는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BEE3DC-B153-1E3B-6246-E85A36F7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3" y="1599273"/>
            <a:ext cx="6245475" cy="18747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400883-649F-0821-B020-64A32AE4A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877" y="4124576"/>
            <a:ext cx="6245475" cy="13763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F7B6B6-1823-AD12-FD47-6D2E39E74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877" y="5504796"/>
            <a:ext cx="2282851" cy="89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85911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조회하기</a:t>
            </a:r>
            <a:endParaRPr lang="en-US" altLang="ko-KR" dirty="0"/>
          </a:p>
          <a:p>
            <a:pPr lvl="1"/>
            <a:r>
              <a:rPr lang="en-US" altLang="ko-KR" dirty="0" err="1"/>
              <a:t>JSPBookDB</a:t>
            </a:r>
            <a:r>
              <a:rPr lang="ko-KR" altLang="en-US" dirty="0"/>
              <a:t>에 있는 </a:t>
            </a:r>
            <a:r>
              <a:rPr lang="en-US" altLang="ko-KR" dirty="0"/>
              <a:t>Student </a:t>
            </a:r>
            <a:r>
              <a:rPr lang="ko-KR" altLang="en-US" dirty="0"/>
              <a:t>테이블에서 </a:t>
            </a:r>
            <a:r>
              <a:rPr lang="en-US" altLang="ko-KR" dirty="0"/>
              <a:t>id</a:t>
            </a:r>
            <a:r>
              <a:rPr lang="ko-KR" altLang="en-US" dirty="0"/>
              <a:t>를 내림차순으로 정렬한 후 </a:t>
            </a:r>
            <a:r>
              <a:rPr lang="en-US" altLang="ko-KR" dirty="0"/>
              <a:t>3</a:t>
            </a:r>
            <a:r>
              <a:rPr lang="ko-KR" altLang="en-US" dirty="0"/>
              <a:t>개의 행을 조회하는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JSPBookDB</a:t>
            </a:r>
            <a:r>
              <a:rPr lang="ko-KR" altLang="en-US" dirty="0"/>
              <a:t>에 있는 </a:t>
            </a:r>
            <a:r>
              <a:rPr lang="en-US" altLang="ko-KR" dirty="0"/>
              <a:t>Student </a:t>
            </a:r>
            <a:r>
              <a:rPr lang="ko-KR" altLang="en-US" dirty="0"/>
              <a:t>테이블에서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인 행을 조회하는 예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DF576A-E11C-D3F6-76B9-EFBB16380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2078850"/>
            <a:ext cx="6870023" cy="7659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FB7888-A484-1ABD-49FA-873D8942C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7" y="3704424"/>
            <a:ext cx="6870023" cy="61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5201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수정하기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UPDATE </a:t>
            </a:r>
            <a:r>
              <a:rPr lang="ko-KR" altLang="en-US" dirty="0"/>
              <a:t>명령어 사용 예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31A14B-5354-58C5-D540-3F7457BD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1178750"/>
            <a:ext cx="6870023" cy="786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E6E58C-181D-0B6F-122C-28D30599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618910"/>
            <a:ext cx="6870023" cy="10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7196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E6F7-12C0-6C67-3DE6-4A47370F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70E254-2D24-681D-6C89-69E10770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삭제하기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DELETE </a:t>
            </a:r>
            <a:r>
              <a:rPr lang="ko-KR" altLang="en-US" dirty="0"/>
              <a:t>명령어 사용 예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JSPBookDB</a:t>
            </a:r>
            <a:r>
              <a:rPr lang="ko-KR" altLang="en-US" dirty="0"/>
              <a:t>에 있는 </a:t>
            </a:r>
            <a:r>
              <a:rPr lang="en-US" altLang="ko-KR" dirty="0"/>
              <a:t>Student </a:t>
            </a:r>
            <a:r>
              <a:rPr lang="ko-KR" altLang="en-US" dirty="0"/>
              <a:t>테이블의 모든 행을 삭제하는 예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9C629D-5CD8-346D-F68C-EE13EB265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05" y="1160429"/>
            <a:ext cx="6870023" cy="522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EF0186-E5D8-2C4B-693B-1B7A7F281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89" y="2233833"/>
            <a:ext cx="6870023" cy="10601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C2EBE15-4AE6-6E25-A5A7-6A6111C54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8" y="3879050"/>
            <a:ext cx="6870023" cy="112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9447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1681581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관리 테이블 생성 및</a:t>
            </a:r>
          </a:p>
          <a:p>
            <a:pPr lvl="0">
              <a:defRPr/>
            </a:pPr>
            <a:r>
              <a:rPr lang="ko-KR" altLang="en-US" sz="4000" dirty="0"/>
              <a:t>도서 등록하기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관리 테이블 생성 및 도서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15-10] </a:t>
            </a:r>
            <a:r>
              <a:rPr lang="ko-KR" altLang="en-US" b="1" dirty="0">
                <a:solidFill>
                  <a:srgbClr val="00A496"/>
                </a:solidFill>
              </a:rPr>
              <a:t>북마켓의 데이터베이스 연동하기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ko-KR" altLang="en-US" dirty="0">
                <a:solidFill>
                  <a:schemeClr val="tx1"/>
                </a:solidFill>
              </a:rPr>
              <a:t>명령 프롬프트로 </a:t>
            </a:r>
            <a:r>
              <a:rPr lang="en-US" altLang="ko-KR" dirty="0">
                <a:solidFill>
                  <a:schemeClr val="tx1"/>
                </a:solidFill>
              </a:rPr>
              <a:t>MySQL</a:t>
            </a:r>
            <a:r>
              <a:rPr lang="ko-KR" altLang="en-US" dirty="0">
                <a:solidFill>
                  <a:schemeClr val="tx1"/>
                </a:solidFill>
              </a:rPr>
              <a:t>에 접속하여 데이터베이스 </a:t>
            </a:r>
            <a:r>
              <a:rPr lang="en-US" altLang="ko-KR" dirty="0" err="1">
                <a:solidFill>
                  <a:schemeClr val="tx1"/>
                </a:solidFill>
              </a:rPr>
              <a:t>BookMarketDB</a:t>
            </a:r>
            <a:r>
              <a:rPr lang="ko-KR" altLang="en-US" dirty="0">
                <a:solidFill>
                  <a:schemeClr val="tx1"/>
                </a:solidFill>
              </a:rPr>
              <a:t> 생성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데이터베이스 커넥션 설정하기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ko-KR" altLang="en-US" dirty="0">
                <a:solidFill>
                  <a:schemeClr val="tx1"/>
                </a:solidFill>
              </a:rPr>
              <a:t>커넥션 이름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Market_Conn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데이터베이스 이름 </a:t>
            </a:r>
            <a:r>
              <a:rPr lang="en-US" altLang="ko-KR" dirty="0">
                <a:solidFill>
                  <a:schemeClr val="tx1"/>
                </a:solidFill>
              </a:rPr>
              <a:t>: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BookMarketDB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B22B2C7-2A21-6F6D-877D-AB4ADCFA06B3}"/>
              </a:ext>
            </a:extLst>
          </p:cNvPr>
          <p:cNvGrpSpPr/>
          <p:nvPr/>
        </p:nvGrpSpPr>
        <p:grpSpPr>
          <a:xfrm>
            <a:off x="743536" y="2962628"/>
            <a:ext cx="7941078" cy="3120952"/>
            <a:chOff x="743536" y="2962628"/>
            <a:chExt cx="7941078" cy="312095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9BE546D-8DEF-9AB6-31C9-C6C0FF22B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3536" y="2962628"/>
              <a:ext cx="5080955" cy="280395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E648A53-3799-78BB-DA64-A5F0B65B3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4492640"/>
              <a:ext cx="5192734" cy="1590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특성</a:t>
            </a:r>
            <a:endParaRPr lang="en-US" altLang="ko-KR" dirty="0"/>
          </a:p>
          <a:p>
            <a:pPr lvl="1"/>
            <a:r>
              <a:rPr lang="ko-KR" altLang="en-US" b="0" dirty="0"/>
              <a:t>똑같은 자료를 중복해서 저장하지 않는 통합된 자료</a:t>
            </a:r>
            <a:endParaRPr lang="en-US" altLang="ko-KR" b="0" dirty="0"/>
          </a:p>
          <a:p>
            <a:pPr lvl="1"/>
            <a:r>
              <a:rPr lang="ko-KR" altLang="en-US" b="0" dirty="0"/>
              <a:t>컴퓨터가 액세스하여 처리할 수 있는 저장 장치에 수록된 자료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어떤 조직의 기능을 수행하는 데 없어서는 안 되는 자료이기 때문에 임시로 모아놓거나 단순한 입출력을 위한 자료가 아님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한 조직이 가지고 있는 데이터베이스는 그 조직의 공동 자료로서 사용자는 응용 목적에 따라 각자 다르게 사용할 수 있음</a:t>
            </a:r>
            <a:r>
              <a:rPr lang="en-US" altLang="ko-KR" b="0" dirty="0"/>
              <a:t> 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796333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관리 테이블 생성 및 도서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15-11] </a:t>
            </a:r>
            <a:r>
              <a:rPr lang="ko-KR" altLang="en-US" b="1" dirty="0">
                <a:solidFill>
                  <a:srgbClr val="00A496"/>
                </a:solidFill>
              </a:rPr>
              <a:t>북마켓의 도서 관리 테이블 만들기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관리 테이블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/main/webapp/resources</a:t>
            </a:r>
            <a:r>
              <a:rPr lang="ko-KR" altLang="en-US" dirty="0">
                <a:solidFill>
                  <a:schemeClr val="tx1"/>
                </a:solidFill>
              </a:rPr>
              <a:t>에 </a:t>
            </a:r>
            <a:r>
              <a:rPr lang="en-US" altLang="ko-KR" dirty="0" err="1">
                <a:solidFill>
                  <a:schemeClr val="tx1"/>
                </a:solidFill>
              </a:rPr>
              <a:t>sql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폴더를 만든 후 </a:t>
            </a:r>
            <a:r>
              <a:rPr lang="en-US" altLang="ko-KR" dirty="0" err="1">
                <a:solidFill>
                  <a:schemeClr val="tx1"/>
                </a:solidFill>
              </a:rPr>
              <a:t>book.sql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생성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73E787-45DE-7BC7-206D-1D97C0F7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2156488"/>
            <a:ext cx="5677705" cy="33877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3E7B6C-0366-3324-FE8E-85BBDC37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56" y="3891268"/>
            <a:ext cx="4181393" cy="23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1542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관리 테이블 생성 및 도서 등록하기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15-12] </a:t>
            </a:r>
            <a:r>
              <a:rPr lang="ko-KR" altLang="en-US" b="1" dirty="0">
                <a:solidFill>
                  <a:srgbClr val="00A496"/>
                </a:solidFill>
              </a:rPr>
              <a:t>북마켓에 도서 등록하기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목록 삽입하기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en-US" altLang="ko-KR" dirty="0" err="1">
                <a:solidFill>
                  <a:schemeClr val="tx1"/>
                </a:solidFill>
              </a:rPr>
              <a:t>insert.sql</a:t>
            </a:r>
            <a:r>
              <a:rPr lang="ko-KR" altLang="en-US" dirty="0">
                <a:solidFill>
                  <a:schemeClr val="tx1"/>
                </a:solidFill>
              </a:rPr>
              <a:t> 파일 생성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844C4C8-5DCB-EB5F-AFC1-E71F041CF870}"/>
              </a:ext>
            </a:extLst>
          </p:cNvPr>
          <p:cNvGrpSpPr/>
          <p:nvPr/>
        </p:nvGrpSpPr>
        <p:grpSpPr>
          <a:xfrm>
            <a:off x="1781690" y="1872911"/>
            <a:ext cx="5959606" cy="4932331"/>
            <a:chOff x="1436284" y="1766823"/>
            <a:chExt cx="6260007" cy="5109343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9EC8387-DA62-6E98-CB52-94770B134DE9}"/>
                </a:ext>
              </a:extLst>
            </p:cNvPr>
            <p:cNvGrpSpPr/>
            <p:nvPr/>
          </p:nvGrpSpPr>
          <p:grpSpPr>
            <a:xfrm>
              <a:off x="1447709" y="1766823"/>
              <a:ext cx="6248582" cy="4033311"/>
              <a:chOff x="1446156" y="2018025"/>
              <a:chExt cx="6248582" cy="4033311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2416BDC0-9BC1-04EE-B691-76D0F8C2E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9263" y="2018025"/>
                <a:ext cx="6245475" cy="2821949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7695FBB0-1C74-E7E7-461A-A6D3B29AC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6156" y="4824155"/>
                <a:ext cx="6245475" cy="1227181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F3EDB574-A1AC-DB65-0382-2D190D1F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6284" y="5800134"/>
              <a:ext cx="6151052" cy="10760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7031989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데이터베이스 관리 시스템</a:t>
            </a:r>
            <a:r>
              <a:rPr lang="en-US" altLang="ko-KR" dirty="0"/>
              <a:t>(DBMS)</a:t>
            </a:r>
            <a:endParaRPr lang="ko-KR" altLang="en-US" dirty="0"/>
          </a:p>
          <a:p>
            <a:pPr lvl="1"/>
            <a:r>
              <a:rPr lang="ko-KR" altLang="en-US" b="0" dirty="0"/>
              <a:t>데이터베이스를 관리하는 소프트웨어</a:t>
            </a:r>
            <a:endParaRPr lang="en-US" altLang="ko-KR" b="0" dirty="0"/>
          </a:p>
          <a:p>
            <a:pPr lvl="1"/>
            <a:r>
              <a:rPr lang="ko-KR" altLang="en-US" b="0" dirty="0"/>
              <a:t>다수의 사용자와 데이터베이스 사이에서 사용자의 요구에 따라 정보를 생성하는 역할을 함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응용 프로그램들이 데이터베이스를 공유하며 사용할 수 있는 환경을 제공하고</a:t>
            </a:r>
            <a:r>
              <a:rPr lang="en-US" altLang="ko-KR" b="0" dirty="0"/>
              <a:t>, </a:t>
            </a:r>
            <a:br>
              <a:rPr lang="en-US" altLang="ko-KR" b="0" dirty="0"/>
            </a:br>
            <a:r>
              <a:rPr lang="ko-KR" altLang="en-US" b="0" dirty="0"/>
              <a:t>사용자들이 데이터베이스 안에 데이터를 기록하거나 접근할 수 있게 함</a:t>
            </a:r>
            <a:endParaRPr lang="en-US" altLang="ko-KR" b="0" dirty="0"/>
          </a:p>
          <a:p>
            <a:pPr lvl="1"/>
            <a:r>
              <a:rPr lang="ko-KR" altLang="en-US" b="0" dirty="0"/>
              <a:t>사용자나 다른 프로그램의 요구 사항을 관리함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사용자나 다른 프로그램이 실제로 그 데이터가 저장 매체의 어디에 저장되어 있는지 알지 못해도 다중 사용자 환경의 누구든 데이터를 이용할 수 있게 함</a:t>
            </a:r>
            <a:endParaRPr lang="en-US" altLang="ko-KR" b="0" dirty="0"/>
          </a:p>
          <a:p>
            <a:pPr lvl="1"/>
            <a:r>
              <a:rPr lang="ko-KR" altLang="en-US" b="0" dirty="0"/>
              <a:t>사용자의 요구 사항을 처리할 때 데이터의 무결성과 허가된 사용자만 데이터에 접근할 수 있는 </a:t>
            </a:r>
            <a:r>
              <a:rPr lang="ko-KR" altLang="en-US" b="0" dirty="0" err="1"/>
              <a:t>보안성을</a:t>
            </a:r>
            <a:r>
              <a:rPr lang="ko-KR" altLang="en-US" b="0" dirty="0"/>
              <a:t> 보장함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4395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데이터베이스 관리 시스템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데이터베이스 관리 시스템의 장단점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5388" y="1808820"/>
            <a:ext cx="6753225" cy="23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254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MySQL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MySQL</a:t>
            </a:r>
          </a:p>
          <a:p>
            <a:pPr lvl="1"/>
            <a:r>
              <a:rPr lang="ko-KR" altLang="en-US" b="0" dirty="0"/>
              <a:t>전 세계적으로 가장 널리 사용되고 있는 오픈 소스 </a:t>
            </a:r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시스템</a:t>
            </a:r>
            <a:endParaRPr lang="en-US" altLang="ko-KR" b="0" dirty="0"/>
          </a:p>
          <a:p>
            <a:pPr lvl="1"/>
            <a:r>
              <a:rPr lang="ko-KR" altLang="en-US" b="0" dirty="0" err="1"/>
              <a:t>관계형</a:t>
            </a:r>
            <a:r>
              <a:rPr lang="ko-KR" altLang="en-US" b="0" dirty="0"/>
              <a:t> 데이터베이스 관리 시스템의 표준화된 사용자 및 프로그래밍 인터페이스인 질의언어 </a:t>
            </a:r>
            <a:r>
              <a:rPr lang="en-US" altLang="ko-KR" b="0" dirty="0"/>
              <a:t>SQL(Structured Query Language)</a:t>
            </a:r>
            <a:r>
              <a:rPr lang="ko-KR" altLang="en-US" b="0" dirty="0"/>
              <a:t>을 사용</a:t>
            </a:r>
            <a:r>
              <a:rPr lang="ko-KR" altLang="en-US" dirty="0"/>
              <a:t>함</a:t>
            </a:r>
            <a:endParaRPr lang="en-US" altLang="ko-KR" b="0" dirty="0"/>
          </a:p>
          <a:p>
            <a:pPr lvl="1"/>
            <a:r>
              <a:rPr lang="ko-KR" altLang="en-US" b="0" dirty="0"/>
              <a:t>매우 빠르고 유연하고 사용하기 쉽기 때문에 많은 기업에서 다양한 웹 기반 애플리케이션을 개발하는 데 사용됨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36887627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2004</Words>
  <Application>Microsoft Office PowerPoint</Application>
  <PresentationFormat>화면 슬라이드 쇼(4:3)</PresentationFormat>
  <Paragraphs>313</Paragraphs>
  <Slides>62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9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데이터베이스 관리 시스템</vt:lpstr>
      <vt:lpstr>1. 데이터베이스 관리 시스템</vt:lpstr>
      <vt:lpstr>1. 데이터베이스 관리 시스템</vt:lpstr>
      <vt:lpstr>1. 데이터베이스 관리 시스템</vt:lpstr>
      <vt:lpstr>2. MySQL의 개요</vt:lpstr>
      <vt:lpstr>2. MySQL의 개요</vt:lpstr>
      <vt:lpstr>PowerPoint 프레젠테이션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1. MySQL 설치하기</vt:lpstr>
      <vt:lpstr>2. MySQL 드라이버 다운로드 및 설치하기</vt:lpstr>
      <vt:lpstr>2. MySQL 드라이버 다운로드 및 설치하기</vt:lpstr>
      <vt:lpstr>2. MySQL 드라이버 다운로드 및 설치하기</vt:lpstr>
      <vt:lpstr>2. MySQL 드라이버 다운로드 및 설치하기</vt:lpstr>
      <vt:lpstr>PowerPoint 프레젠테이션</vt:lpstr>
      <vt:lpstr>1. 데이터베이스 추가</vt:lpstr>
      <vt:lpstr>1. 데이터베이스 추가</vt:lpstr>
      <vt:lpstr>1. 데이터베이스 추가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2. 데이터베이스 커넥션 설정</vt:lpstr>
      <vt:lpstr>3. 데이터베이스 제어</vt:lpstr>
      <vt:lpstr>3. 데이터베이스 제어</vt:lpstr>
      <vt:lpstr>3. 데이터베이스 제어</vt:lpstr>
      <vt:lpstr>3. 데이터베이스 제어</vt:lpstr>
      <vt:lpstr>PowerPoint 프레젠테이션</vt:lpstr>
      <vt:lpstr>1. 테이블 관련 명령어</vt:lpstr>
      <vt:lpstr>1. 테이블 관련 명령어</vt:lpstr>
      <vt:lpstr>1. 테이블 관련 명령어</vt:lpstr>
      <vt:lpstr>1. 테이블 관련 명령어</vt:lpstr>
      <vt:lpstr>1. 테이블 관련 명령어</vt:lpstr>
      <vt:lpstr>1. 테이블 관련 명령어</vt:lpstr>
      <vt:lpstr>1. 테이블 관련 명령어</vt:lpstr>
      <vt:lpstr>2. 데이터 조작 명령어</vt:lpstr>
      <vt:lpstr>2. 데이터 조작 명령어</vt:lpstr>
      <vt:lpstr>2. 데이터 조작 명령어</vt:lpstr>
      <vt:lpstr>2. 데이터 조작 명령어</vt:lpstr>
      <vt:lpstr>2. 데이터 조작 명령어</vt:lpstr>
      <vt:lpstr>2. 데이터 조작 명령어</vt:lpstr>
      <vt:lpstr>2. 데이터 조작 명령어</vt:lpstr>
      <vt:lpstr>PowerPoint 프레젠테이션</vt:lpstr>
      <vt:lpstr>[북마켓] 도서 관리 테이블 생성 및 도서 등록하기</vt:lpstr>
      <vt:lpstr>[북마켓] 도서 관리 테이블 생성 및 도서 등록하기</vt:lpstr>
      <vt:lpstr>[북마켓] 도서 관리 테이블 생성 및 도서 등록하기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2524</cp:revision>
  <dcterms:created xsi:type="dcterms:W3CDTF">2012-07-23T02:34:37Z</dcterms:created>
  <dcterms:modified xsi:type="dcterms:W3CDTF">2025-05-01T00:33:56Z</dcterms:modified>
  <cp:version>1000.0000.01</cp:version>
</cp:coreProperties>
</file>