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558" r:id="rId2"/>
    <p:sldId id="564" r:id="rId3"/>
    <p:sldId id="559" r:id="rId4"/>
    <p:sldId id="563" r:id="rId5"/>
    <p:sldId id="562" r:id="rId6"/>
    <p:sldId id="565" r:id="rId7"/>
    <p:sldId id="566" r:id="rId8"/>
    <p:sldId id="568" r:id="rId9"/>
    <p:sldId id="570" r:id="rId10"/>
    <p:sldId id="569" r:id="rId11"/>
    <p:sldId id="567"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4" d="100"/>
          <a:sy n="74" d="100"/>
        </p:scale>
        <p:origin x="-979"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CEC9A4C-DC2B-4C5C-896F-C77A2527EB90}" type="datetimeFigureOut">
              <a:rPr lang="en-US"/>
              <a:pPr>
                <a:defRPr/>
              </a:pPr>
              <a:t>12/21/2020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EAB3DB-3261-4DD3-A032-57ED9CA95C4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DAAC5B-7FD5-4788-A4C2-7D2955167F4B}" type="datetimeFigureOut">
              <a:rPr lang="en-US"/>
              <a:pPr>
                <a:defRPr/>
              </a:pPr>
              <a:t>12/21/2020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DA4914-47C2-473E-B44D-AFB58072CF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1A2352E-0415-42B4-B8EB-922D8E95DEFA}" type="datetimeFigureOut">
              <a:rPr lang="en-US"/>
              <a:pPr>
                <a:defRPr/>
              </a:pPr>
              <a:t>12/21/2020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12A4E7-9D54-48B8-8F5D-3747F168599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2" name="Straight Connector 1"/>
          <p:cNvCxnSpPr/>
          <p:nvPr userDrawn="1"/>
        </p:nvCxnSpPr>
        <p:spPr>
          <a:xfrm flipH="1">
            <a:off x="2057400" y="6492875"/>
            <a:ext cx="9539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0"/>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Freeform 6"/>
          <p:cNvSpPr>
            <a:spLocks noChangeAspect="1"/>
          </p:cNvSpPr>
          <p:nvPr userDrawn="1"/>
        </p:nvSpPr>
        <p:spPr bwMode="auto">
          <a:xfrm>
            <a:off x="0" y="190500"/>
            <a:ext cx="779463" cy="476250"/>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pPr fontAlgn="auto">
              <a:spcBef>
                <a:spcPts val="0"/>
              </a:spcBef>
              <a:spcAft>
                <a:spcPts val="0"/>
              </a:spcAft>
              <a:defRPr/>
            </a:pPr>
            <a:endParaRPr lang="en-IN">
              <a:latin typeface="+mn-lt"/>
              <a:cs typeface="+mn-cs"/>
            </a:endParaRPr>
          </a:p>
        </p:txBody>
      </p:sp>
      <p:sp>
        <p:nvSpPr>
          <p:cNvPr id="5" name="Freeform 14"/>
          <p:cNvSpPr>
            <a:spLocks/>
          </p:cNvSpPr>
          <p:nvPr userDrawn="1"/>
        </p:nvSpPr>
        <p:spPr bwMode="auto">
          <a:xfrm>
            <a:off x="574675" y="190500"/>
            <a:ext cx="679450"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fontAlgn="auto">
              <a:spcBef>
                <a:spcPts val="0"/>
              </a:spcBef>
              <a:spcAft>
                <a:spcPts val="0"/>
              </a:spcAft>
              <a:defRPr/>
            </a:pPr>
            <a:endParaRPr lang="en-IN">
              <a:latin typeface="+mn-lt"/>
              <a:cs typeface="+mn-cs"/>
            </a:endParaRPr>
          </a:p>
        </p:txBody>
      </p:sp>
      <p:sp>
        <p:nvSpPr>
          <p:cNvPr id="6" name="Freeform 6"/>
          <p:cNvSpPr>
            <a:spLocks noChangeAspect="1"/>
          </p:cNvSpPr>
          <p:nvPr userDrawn="1"/>
        </p:nvSpPr>
        <p:spPr bwMode="auto">
          <a:xfrm>
            <a:off x="11596688" y="6483350"/>
            <a:ext cx="615950" cy="374650"/>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pPr fontAlgn="auto">
              <a:spcBef>
                <a:spcPts val="0"/>
              </a:spcBef>
              <a:spcAft>
                <a:spcPts val="0"/>
              </a:spcAft>
              <a:defRPr/>
            </a:pPr>
            <a:endParaRPr lang="en-IN">
              <a:latin typeface="+mn-lt"/>
              <a:cs typeface="+mn-cs"/>
            </a:endParaRPr>
          </a:p>
        </p:txBody>
      </p:sp>
      <p:sp>
        <p:nvSpPr>
          <p:cNvPr id="7" name="Slide Number Placeholder 5"/>
          <p:cNvSpPr txBox="1">
            <a:spLocks/>
          </p:cNvSpPr>
          <p:nvPr userDrawn="1"/>
        </p:nvSpPr>
        <p:spPr>
          <a:xfrm>
            <a:off x="11622088" y="6530975"/>
            <a:ext cx="406400" cy="365125"/>
          </a:xfrm>
          <a:prstGeom prst="rect">
            <a:avLst/>
          </a:prstGeom>
        </p:spPr>
        <p:txBody>
          <a:bodyPr/>
          <a:lstStyle/>
          <a:p>
            <a:pPr algn="ctr" defTabSz="914287" fontAlgn="auto">
              <a:spcBef>
                <a:spcPts val="0"/>
              </a:spcBef>
              <a:spcAft>
                <a:spcPts val="0"/>
              </a:spcAft>
              <a:defRPr/>
            </a:pPr>
            <a:fld id="{8292555E-7D1A-42FC-9F2D-98E4A52055C0}" type="slidenum">
              <a:rPr lang="en-US" sz="1300">
                <a:solidFill>
                  <a:schemeClr val="bg1"/>
                </a:solidFill>
                <a:latin typeface="+mn-lt"/>
                <a:cs typeface="+mn-cs"/>
              </a:rPr>
              <a:pPr algn="ctr" defTabSz="914287" fontAlgn="auto">
                <a:spcBef>
                  <a:spcPts val="0"/>
                </a:spcBef>
                <a:spcAft>
                  <a:spcPts val="0"/>
                </a:spcAft>
                <a:defRPr/>
              </a:pPr>
              <a:t>‹#›</a:t>
            </a:fld>
            <a:endParaRPr lang="en-US" sz="1300" dirty="0">
              <a:solidFill>
                <a:schemeClr val="bg1"/>
              </a:solidFill>
              <a:latin typeface="+mn-lt"/>
              <a:cs typeface="+mn-cs"/>
            </a:endParaRPr>
          </a:p>
        </p:txBody>
      </p:sp>
      <p:pic>
        <p:nvPicPr>
          <p:cNvPr id="8" name="Picture 12"/>
          <p:cNvPicPr>
            <a:picLocks noChangeAspect="1"/>
          </p:cNvPicPr>
          <p:nvPr userDrawn="1"/>
        </p:nvPicPr>
        <p:blipFill>
          <a:blip r:embed="rId2"/>
          <a:srcRect/>
          <a:stretch>
            <a:fillRect/>
          </a:stretch>
        </p:blipFill>
        <p:spPr bwMode="auto">
          <a:xfrm>
            <a:off x="185738" y="6096000"/>
            <a:ext cx="1803400" cy="5889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1ABB166-1F57-4059-A64B-EE4885FD1A96}" type="datetimeFigureOut">
              <a:rPr lang="en-US"/>
              <a:pPr>
                <a:defRPr/>
              </a:pPr>
              <a:t>12/21/2020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34E1BE-2BC7-43E1-8C9C-D603D4046C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720D72C-67CD-441E-AB2B-462B72F1E740}" type="datetimeFigureOut">
              <a:rPr lang="en-US"/>
              <a:pPr>
                <a:defRPr/>
              </a:pPr>
              <a:t>12/21/2020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7B4578-3851-4D04-A711-FC71DBA40AB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F9389BE-A1AF-464C-82BA-C6A258BF18E5}" type="datetimeFigureOut">
              <a:rPr lang="en-US"/>
              <a:pPr>
                <a:defRPr/>
              </a:pPr>
              <a:t>12/21/2020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CDBAD39-8287-4F23-BE52-11E7376BD58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1824978-7884-44CF-A507-F910E3970A3A}" type="datetimeFigureOut">
              <a:rPr lang="en-US"/>
              <a:pPr>
                <a:defRPr/>
              </a:pPr>
              <a:t>12/21/2020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2DFFC6-288C-4521-B85A-C6E3FD9F0D2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083BE8E-DEDF-45DD-86BE-2C3374D88F99}" type="datetimeFigureOut">
              <a:rPr lang="en-US"/>
              <a:pPr>
                <a:defRPr/>
              </a:pPr>
              <a:t>12/21/2020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E14B1B-B8D9-4C0A-A55C-CFA7663A398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EEF5F4-F92C-43F4-AAE6-5243D8F79BBC}" type="datetimeFigureOut">
              <a:rPr lang="en-US"/>
              <a:pPr>
                <a:defRPr/>
              </a:pPr>
              <a:t>12/21/2020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DA21701-2FDB-4561-BBD4-D6472CE6D84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7DAF7A-1E19-4F97-8DCA-54F32ACDDDBB}" type="datetimeFigureOut">
              <a:rPr lang="en-US"/>
              <a:pPr>
                <a:defRPr/>
              </a:pPr>
              <a:t>12/21/2020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FF9470-908A-4B05-A565-CD29A32386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D6A3DFD-59B2-42B3-940D-7003FF71F02E}" type="datetimeFigureOut">
              <a:rPr lang="en-US"/>
              <a:pPr>
                <a:defRPr/>
              </a:pPr>
              <a:t>12/21/2020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7E06DA-204F-44E6-8155-C02E47772C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F2C9956-27EB-4BCF-9EF5-C89D3BF19380}" type="datetimeFigureOut">
              <a:rPr lang="en-US"/>
              <a:pPr>
                <a:defRPr/>
              </a:pPr>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C082758-39F1-4A78-9E0A-E47AE3C9EE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7" name="Rectangle 6"/>
          <p:cNvSpPr/>
          <p:nvPr/>
        </p:nvSpPr>
        <p:spPr>
          <a:xfrm>
            <a:off x="942146" y="1015246"/>
            <a:ext cx="10948510" cy="5262979"/>
          </a:xfrm>
          <a:prstGeom prst="rect">
            <a:avLst/>
          </a:prstGeom>
          <a:noFill/>
        </p:spPr>
        <p:txBody>
          <a:bodyPr wrap="square" lIns="91440" tIns="45720" rIns="91440" bIns="45720">
            <a:spAutoFit/>
          </a:bodyPr>
          <a:lstStyle/>
          <a:p>
            <a:pPr algn="ctr"/>
            <a:r>
              <a:rPr lang="en-IN" sz="6000" b="1" dirty="0" smtClean="0">
                <a:ln w="1905"/>
                <a:effectLst>
                  <a:innerShdw blurRad="69850" dist="43180" dir="5400000">
                    <a:srgbClr val="000000">
                      <a:alpha val="65000"/>
                    </a:srgbClr>
                  </a:innerShdw>
                </a:effectLst>
              </a:rPr>
              <a:t>Leaf health Detection</a:t>
            </a:r>
          </a:p>
          <a:p>
            <a:pPr algn="just"/>
            <a:endParaRPr lang="en-IN"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lgn="just"/>
            <a:r>
              <a:rPr lang="en-IN" sz="2800" b="1" dirty="0" smtClean="0">
                <a:ln w="17780" cmpd="sng">
                  <a:solidFill>
                    <a:srgbClr val="FFFFFF"/>
                  </a:solidFill>
                  <a:prstDash val="solid"/>
                  <a:miter lim="800000"/>
                </a:ln>
                <a:effectLst>
                  <a:innerShdw blurRad="69850" dist="43180" dir="5400000">
                    <a:srgbClr val="000000">
                      <a:alpha val="65000"/>
                    </a:srgbClr>
                  </a:innerShdw>
                </a:effectLst>
              </a:rPr>
              <a:t>Presented By</a:t>
            </a:r>
          </a:p>
          <a:p>
            <a:pPr algn="just"/>
            <a:r>
              <a:rPr lang="en-IN" sz="2800" b="1" dirty="0" err="1" smtClean="0">
                <a:ln w="1905"/>
                <a:effectLst>
                  <a:innerShdw blurRad="69850" dist="43180" dir="5400000">
                    <a:srgbClr val="000000">
                      <a:alpha val="65000"/>
                    </a:srgbClr>
                  </a:innerShdw>
                </a:effectLst>
              </a:rPr>
              <a:t>Kundan</a:t>
            </a:r>
            <a:r>
              <a:rPr lang="en-IN" sz="2800" b="1" dirty="0" smtClean="0">
                <a:ln w="1905"/>
                <a:effectLst>
                  <a:innerShdw blurRad="69850" dist="43180" dir="5400000">
                    <a:srgbClr val="000000">
                      <a:alpha val="65000"/>
                    </a:srgbClr>
                  </a:innerShdw>
                </a:effectLst>
              </a:rPr>
              <a:t> Kumar-17cs084</a:t>
            </a:r>
          </a:p>
          <a:p>
            <a:pPr algn="just"/>
            <a:r>
              <a:rPr lang="en-IN" sz="2800" b="1" dirty="0" smtClean="0">
                <a:ln w="1905"/>
                <a:effectLst>
                  <a:innerShdw blurRad="69850" dist="43180" dir="5400000">
                    <a:srgbClr val="000000">
                      <a:alpha val="65000"/>
                    </a:srgbClr>
                  </a:innerShdw>
                </a:effectLst>
              </a:rPr>
              <a:t>Kola Ganesh-17cs078</a:t>
            </a:r>
            <a:endParaRPr lang="en-US" sz="2800" b="1" dirty="0" smtClean="0">
              <a:ln w="1905"/>
              <a:effectLst>
                <a:innerShdw blurRad="69850" dist="43180" dir="5400000">
                  <a:srgbClr val="000000">
                    <a:alpha val="65000"/>
                  </a:srgbClr>
                </a:innerShdw>
              </a:effectLst>
            </a:endParaRPr>
          </a:p>
          <a:p>
            <a:pPr algn="just"/>
            <a:r>
              <a:rPr lang="en-US" sz="2800" b="1" dirty="0" err="1" smtClean="0">
                <a:ln w="1905"/>
                <a:effectLst>
                  <a:innerShdw blurRad="69850" dist="43180" dir="5400000">
                    <a:srgbClr val="000000">
                      <a:alpha val="65000"/>
                    </a:srgbClr>
                  </a:innerShdw>
                </a:effectLst>
              </a:rPr>
              <a:t>Kavindra</a:t>
            </a:r>
            <a:r>
              <a:rPr lang="en-US" sz="2800" b="1" dirty="0" smtClean="0">
                <a:ln w="1905"/>
                <a:effectLst>
                  <a:innerShdw blurRad="69850" dist="43180" dir="5400000">
                    <a:srgbClr val="000000">
                      <a:alpha val="65000"/>
                    </a:srgbClr>
                  </a:innerShdw>
                </a:effectLst>
              </a:rPr>
              <a:t> Yadav-17cs181</a:t>
            </a:r>
          </a:p>
          <a:p>
            <a:pPr algn="just"/>
            <a:r>
              <a:rPr lang="en-IN"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IN" sz="4000" b="1" dirty="0" smtClean="0">
              <a:ln w="17780" cmpd="sng">
                <a:solidFill>
                  <a:srgbClr val="FFFFFF"/>
                </a:solidFill>
                <a:prstDash val="solid"/>
                <a:miter lim="800000"/>
              </a:ln>
              <a:solidFill>
                <a:srgbClr val="FF0000"/>
              </a:solidFill>
              <a:effectLst>
                <a:outerShdw blurRad="50800" algn="tl" rotWithShape="0">
                  <a:srgbClr val="000000"/>
                </a:outerShdw>
              </a:effectLst>
            </a:endParaRPr>
          </a:p>
          <a:p>
            <a:pPr algn="just"/>
            <a:r>
              <a:rPr lang="en-IN" sz="2800" b="1" dirty="0" smtClean="0">
                <a:ln w="1905"/>
                <a:effectLst>
                  <a:innerShdw blurRad="69850" dist="43180" dir="5400000">
                    <a:srgbClr val="000000">
                      <a:alpha val="65000"/>
                    </a:srgbClr>
                  </a:innerShdw>
                </a:effectLst>
              </a:rPr>
              <a:t>Under the Guidance of </a:t>
            </a:r>
            <a:r>
              <a:rPr lang="en-IN" sz="2800" b="1" dirty="0" err="1" smtClean="0">
                <a:ln w="1905"/>
                <a:effectLst>
                  <a:innerShdw blurRad="69850" dist="43180" dir="5400000">
                    <a:srgbClr val="000000">
                      <a:alpha val="65000"/>
                    </a:srgbClr>
                  </a:innerShdw>
                </a:effectLst>
              </a:rPr>
              <a:t>Vidya</a:t>
            </a:r>
            <a:r>
              <a:rPr lang="en-IN" sz="2800" b="1" dirty="0" smtClean="0">
                <a:ln w="1905"/>
                <a:effectLst>
                  <a:innerShdw blurRad="69850" dist="43180" dir="5400000">
                    <a:srgbClr val="000000">
                      <a:alpha val="65000"/>
                    </a:srgbClr>
                  </a:innerShdw>
                </a:effectLst>
              </a:rPr>
              <a:t> Shree D M </a:t>
            </a:r>
          </a:p>
          <a:p>
            <a:pPr algn="just"/>
            <a:r>
              <a:rPr lang="en-IN" sz="2800" b="1" dirty="0" smtClean="0">
                <a:ln w="1905"/>
                <a:effectLst>
                  <a:innerShdw blurRad="69850" dist="43180" dir="5400000">
                    <a:srgbClr val="000000">
                      <a:alpha val="65000"/>
                    </a:srgbClr>
                  </a:innerShdw>
                </a:effectLst>
              </a:rPr>
              <a:t>Assistant Professor CSE Department </a:t>
            </a:r>
            <a:endParaRPr lang="en-US" sz="4000" b="1" dirty="0" smtClean="0">
              <a:ln w="1905"/>
              <a:effectLst>
                <a:innerShdw blurRad="69850" dist="43180" dir="5400000">
                  <a:srgbClr val="000000">
                    <a:alpha val="65000"/>
                  </a:srgbClr>
                </a:innerShdw>
              </a:effectLst>
            </a:endParaRPr>
          </a:p>
          <a:p>
            <a:pPr algn="just"/>
            <a:endParaRPr lang="en-US" sz="2800" b="1" dirty="0">
              <a:ln w="1905"/>
              <a:effectLst>
                <a:innerShdw blurRad="69850" dist="43180" dir="5400000">
                  <a:srgbClr val="000000">
                    <a:alpha val="65000"/>
                  </a:srgbClr>
                </a:innerShdw>
              </a:effectLst>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2049"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harter"/>
                <a:cs typeface="Arial" pitchFamily="34" charset="0"/>
              </a:rPr>
              <a:t>value equal to 4 in the convolved feature matrix as shown below.</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endParaRPr kumimoji="0" lang="en-US" sz="35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5600" b="0" i="0" u="none" strike="noStrike" cap="none" normalizeH="0" baseline="0" smtClean="0">
                <a:ln>
                  <a:noFill/>
                </a:ln>
                <a:solidFill>
                  <a:schemeClr val="tx1"/>
                </a:solidFill>
                <a:effectLst/>
                <a:latin typeface="Arial" pitchFamily="34" charset="0"/>
                <a:cs typeface="Arial" pitchFamily="34" charset="0"/>
              </a:rPr>
              <a:t>         </a:t>
            </a:r>
          </a:p>
        </p:txBody>
      </p:sp>
      <p:pic>
        <p:nvPicPr>
          <p:cNvPr id="2051" name="Picture 3" descr="Image for post"/>
          <p:cNvPicPr>
            <a:picLocks noChangeAspect="1" noChangeArrowheads="1"/>
          </p:cNvPicPr>
          <p:nvPr/>
        </p:nvPicPr>
        <p:blipFill>
          <a:blip r:embed="rId3"/>
          <a:srcRect/>
          <a:stretch>
            <a:fillRect/>
          </a:stretch>
        </p:blipFill>
        <p:spPr bwMode="auto">
          <a:xfrm>
            <a:off x="5630238" y="353648"/>
            <a:ext cx="4982664" cy="3162075"/>
          </a:xfrm>
          <a:prstGeom prst="rect">
            <a:avLst/>
          </a:prstGeom>
          <a:noFill/>
        </p:spPr>
      </p:pic>
      <p:sp>
        <p:nvSpPr>
          <p:cNvPr id="8" name="TextBox 7"/>
          <p:cNvSpPr txBox="1"/>
          <p:nvPr/>
        </p:nvSpPr>
        <p:spPr>
          <a:xfrm>
            <a:off x="1695236" y="1212351"/>
            <a:ext cx="2928135" cy="830997"/>
          </a:xfrm>
          <a:prstGeom prst="rect">
            <a:avLst/>
          </a:prstGeom>
          <a:noFill/>
        </p:spPr>
        <p:txBody>
          <a:bodyPr wrap="square" rtlCol="0">
            <a:spAutoFit/>
          </a:bodyPr>
          <a:lstStyle/>
          <a:p>
            <a:r>
              <a:rPr lang="en-IN" sz="2400" dirty="0" smtClean="0"/>
              <a:t>Convolutional </a:t>
            </a:r>
          </a:p>
          <a:p>
            <a:endParaRPr lang="en-US" sz="2400" dirty="0"/>
          </a:p>
        </p:txBody>
      </p:sp>
      <p:sp>
        <p:nvSpPr>
          <p:cNvPr id="9" name="Rectangle 8"/>
          <p:cNvSpPr/>
          <p:nvPr/>
        </p:nvSpPr>
        <p:spPr>
          <a:xfrm>
            <a:off x="945222" y="3657600"/>
            <a:ext cx="10150867" cy="1631216"/>
          </a:xfrm>
          <a:prstGeom prst="rect">
            <a:avLst/>
          </a:prstGeom>
        </p:spPr>
        <p:txBody>
          <a:bodyPr wrap="square">
            <a:spAutoFit/>
          </a:bodyPr>
          <a:lstStyle/>
          <a:p>
            <a:pPr algn="just">
              <a:buFont typeface="Arial" pitchFamily="34" charset="0"/>
              <a:buChar char="•"/>
            </a:pPr>
            <a:r>
              <a:rPr lang="en-US" sz="2000" dirty="0" smtClean="0"/>
              <a:t>Pooling is </a:t>
            </a:r>
            <a:r>
              <a:rPr lang="en-US" sz="2000" dirty="0" smtClean="0"/>
              <a:t>mainly to reduce the computational complexity required to process the huge volume of data linked to an image. Pooling is not compulsory and is often avoided</a:t>
            </a:r>
            <a:r>
              <a:rPr lang="en-US" sz="2000" dirty="0" smtClean="0"/>
              <a:t>.</a:t>
            </a:r>
          </a:p>
          <a:p>
            <a:pPr algn="just">
              <a:buFont typeface="Arial" pitchFamily="34" charset="0"/>
              <a:buChar char="•"/>
            </a:pPr>
            <a:endParaRPr lang="en-US" sz="2000" dirty="0" smtClean="0"/>
          </a:p>
          <a:p>
            <a:pPr algn="just">
              <a:buFont typeface="Arial" pitchFamily="34" charset="0"/>
              <a:buChar char="•"/>
            </a:pPr>
            <a:r>
              <a:rPr lang="en-US" sz="2000" dirty="0" smtClean="0"/>
              <a:t>Once </a:t>
            </a:r>
            <a:r>
              <a:rPr lang="en-US" sz="2000" dirty="0" smtClean="0"/>
              <a:t>the pooling is done the output needs to be converted to a tabular structure that can be used by an artificial neural network to perform the classification. </a:t>
            </a:r>
            <a:endParaRPr lang="en-US" sz="2000" dirty="0"/>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5" name="Rectangle 4"/>
          <p:cNvSpPr/>
          <p:nvPr/>
        </p:nvSpPr>
        <p:spPr>
          <a:xfrm>
            <a:off x="648250" y="1624831"/>
            <a:ext cx="10507430" cy="3046988"/>
          </a:xfrm>
          <a:prstGeom prst="rect">
            <a:avLst/>
          </a:prstGeom>
        </p:spPr>
        <p:txBody>
          <a:bodyPr wrap="square">
            <a:spAutoFit/>
          </a:bodyPr>
          <a:lstStyle/>
          <a:p>
            <a:pPr algn="just">
              <a:buFont typeface="Arial" pitchFamily="34" charset="0"/>
              <a:buChar char="•"/>
            </a:pPr>
            <a:r>
              <a:rPr lang="en-US" sz="2400" dirty="0" smtClean="0"/>
              <a:t> The proposed system was developed taking in mind the benefits of the farmers and agricultural sector .</a:t>
            </a:r>
          </a:p>
          <a:p>
            <a:pPr algn="just">
              <a:buFont typeface="Arial" pitchFamily="34" charset="0"/>
              <a:buChar char="•"/>
            </a:pPr>
            <a:endParaRPr lang="en-US" sz="2400" dirty="0" smtClean="0"/>
          </a:p>
          <a:p>
            <a:pPr algn="just">
              <a:buFont typeface="Arial" pitchFamily="34" charset="0"/>
              <a:buChar char="•"/>
            </a:pPr>
            <a:r>
              <a:rPr lang="en-US" sz="2400" dirty="0" smtClean="0"/>
              <a:t> The developed system can detect disease in plant and also provide the remedy that can be taken against the disease.</a:t>
            </a:r>
          </a:p>
          <a:p>
            <a:pPr algn="just">
              <a:buFont typeface="Arial" pitchFamily="34" charset="0"/>
              <a:buChar char="•"/>
            </a:pPr>
            <a:endParaRPr lang="en-US" sz="2400" dirty="0" smtClean="0"/>
          </a:p>
          <a:p>
            <a:pPr algn="just">
              <a:buFont typeface="Arial" pitchFamily="34" charset="0"/>
              <a:buChar char="•"/>
            </a:pPr>
            <a:r>
              <a:rPr lang="en-US" sz="2400" dirty="0" smtClean="0"/>
              <a:t> By proper knowledge of the disease and the remedy can be taken for improving the health of the plant .The proposed system is based on python.</a:t>
            </a:r>
            <a:endParaRPr lang="en-US" sz="2400" dirty="0"/>
          </a:p>
        </p:txBody>
      </p:sp>
      <p:sp>
        <p:nvSpPr>
          <p:cNvPr id="6" name="Rectangle 5"/>
          <p:cNvSpPr/>
          <p:nvPr/>
        </p:nvSpPr>
        <p:spPr>
          <a:xfrm>
            <a:off x="1240097" y="172764"/>
            <a:ext cx="395492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solidFill>
                  <a:srgbClr val="FF0000"/>
                </a:solidFill>
                <a:effectLst/>
              </a:rPr>
              <a:t>Conclusion</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5" name="Rectangle 4"/>
          <p:cNvSpPr/>
          <p:nvPr/>
        </p:nvSpPr>
        <p:spPr>
          <a:xfrm>
            <a:off x="921593" y="1203104"/>
            <a:ext cx="10397447" cy="4154984"/>
          </a:xfrm>
          <a:prstGeom prst="rect">
            <a:avLst/>
          </a:prstGeom>
        </p:spPr>
        <p:txBody>
          <a:bodyPr wrap="square">
            <a:spAutoFit/>
          </a:bodyPr>
          <a:lstStyle/>
          <a:p>
            <a:pPr algn="just">
              <a:buFont typeface="Arial" pitchFamily="34" charset="0"/>
              <a:buChar char="•"/>
            </a:pPr>
            <a:r>
              <a:rPr lang="en-US" sz="2400" dirty="0" smtClean="0"/>
              <a:t> The primary occupation in India is agriculture. India ranks second in the agricultural output worldwide. </a:t>
            </a:r>
          </a:p>
          <a:p>
            <a:pPr algn="just"/>
            <a:endParaRPr lang="en-US" sz="2400" dirty="0" smtClean="0"/>
          </a:p>
          <a:p>
            <a:pPr algn="just">
              <a:buFont typeface="Arial" pitchFamily="34" charset="0"/>
              <a:buChar char="•"/>
            </a:pPr>
            <a:r>
              <a:rPr lang="en-US" sz="2400" dirty="0" smtClean="0"/>
              <a:t> Here in India, farmers cultivate a great diversity of crops. </a:t>
            </a:r>
          </a:p>
          <a:p>
            <a:pPr algn="just"/>
            <a:endParaRPr lang="en-US" sz="2400" dirty="0" smtClean="0"/>
          </a:p>
          <a:p>
            <a:pPr algn="just">
              <a:buFont typeface="Arial" pitchFamily="34" charset="0"/>
              <a:buChar char="•"/>
            </a:pPr>
            <a:r>
              <a:rPr lang="en-US" sz="2400" dirty="0" smtClean="0"/>
              <a:t> Various factors such as climatic conditions, soil conditions, various disease, etc affect the production of the crops.</a:t>
            </a:r>
          </a:p>
          <a:p>
            <a:pPr algn="just"/>
            <a:endParaRPr lang="en-US" sz="2400" dirty="0" smtClean="0"/>
          </a:p>
          <a:p>
            <a:pPr algn="just">
              <a:buFont typeface="Arial" pitchFamily="34" charset="0"/>
              <a:buChar char="•"/>
            </a:pPr>
            <a:r>
              <a:rPr lang="en-US" sz="2400" dirty="0" smtClean="0"/>
              <a:t> The existing method for plants disease detection is simply naked eye observation which requires more man labor, properly equipped laboratories, expensive devices</a:t>
            </a:r>
            <a:endParaRPr lang="en-US" sz="2400" dirty="0"/>
          </a:p>
        </p:txBody>
      </p:sp>
      <p:sp>
        <p:nvSpPr>
          <p:cNvPr id="6" name="Rectangle 5"/>
          <p:cNvSpPr/>
          <p:nvPr/>
        </p:nvSpPr>
        <p:spPr>
          <a:xfrm>
            <a:off x="1476403" y="0"/>
            <a:ext cx="9274328" cy="923330"/>
          </a:xfrm>
          <a:prstGeom prst="rect">
            <a:avLst/>
          </a:prstGeom>
          <a:noFill/>
        </p:spPr>
        <p:txBody>
          <a:bodyPr wrap="square" lIns="91440" tIns="45720" rIns="91440" bIns="45720">
            <a:spAutoFit/>
          </a:bodyPr>
          <a:lstStyle/>
          <a:p>
            <a:r>
              <a:rPr lang="en-US" sz="5400" b="1" dirty="0" smtClean="0">
                <a:ln w="1905"/>
                <a:solidFill>
                  <a:srgbClr val="FF0000"/>
                </a:solidFill>
                <a:effectLst>
                  <a:innerShdw blurRad="69850" dist="43180" dir="5400000">
                    <a:srgbClr val="000000">
                      <a:alpha val="65000"/>
                    </a:srgbClr>
                  </a:innerShdw>
                </a:effectLst>
              </a:rPr>
              <a:t>Introduction</a:t>
            </a:r>
            <a:endParaRPr lang="en-US" sz="5400" b="1" cap="none" spc="0" dirty="0">
              <a:ln w="1905"/>
              <a:solidFill>
                <a:srgbClr val="FF0000"/>
              </a:solidFill>
              <a:effectLst>
                <a:innerShdw blurRad="69850" dist="43180" dir="5400000">
                  <a:srgbClr val="000000">
                    <a:alpha val="65000"/>
                  </a:srgbClr>
                </a:innerShdw>
              </a:effectLst>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5" name="Rectangle 4"/>
          <p:cNvSpPr/>
          <p:nvPr/>
        </p:nvSpPr>
        <p:spPr>
          <a:xfrm>
            <a:off x="1445580" y="162490"/>
            <a:ext cx="8302274"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solidFill>
                  <a:srgbClr val="FF0000"/>
                </a:solidFill>
              </a:rPr>
              <a:t>Identification of Problem</a:t>
            </a:r>
          </a:p>
        </p:txBody>
      </p:sp>
      <p:sp>
        <p:nvSpPr>
          <p:cNvPr id="6" name="Rectangle 5"/>
          <p:cNvSpPr/>
          <p:nvPr/>
        </p:nvSpPr>
        <p:spPr>
          <a:xfrm>
            <a:off x="592476" y="1498131"/>
            <a:ext cx="10668000" cy="4154984"/>
          </a:xfrm>
          <a:prstGeom prst="rect">
            <a:avLst/>
          </a:prstGeom>
        </p:spPr>
        <p:txBody>
          <a:bodyPr wrap="square">
            <a:spAutoFit/>
          </a:bodyPr>
          <a:lstStyle/>
          <a:p>
            <a:pPr algn="just">
              <a:buFont typeface="Arial" pitchFamily="34" charset="0"/>
              <a:buChar char="•"/>
            </a:pPr>
            <a:r>
              <a:rPr lang="en-US" sz="2400" dirty="0" smtClean="0"/>
              <a:t> The primary occupation in India is agriculture. India ranks second in the agricultural output worldwide. Here in India, farmers cultivate a great diversity of crops. Various factors such as climatic conditions, soil conditions, various disease,etc affect the production of the crops. </a:t>
            </a:r>
          </a:p>
          <a:p>
            <a:pPr algn="just">
              <a:buFont typeface="Arial" pitchFamily="34" charset="0"/>
              <a:buChar char="•"/>
            </a:pPr>
            <a:endParaRPr lang="en-US" sz="2400" dirty="0" smtClean="0"/>
          </a:p>
          <a:p>
            <a:pPr algn="just">
              <a:buFont typeface="Arial" pitchFamily="34" charset="0"/>
              <a:buChar char="•"/>
            </a:pPr>
            <a:r>
              <a:rPr lang="en-US" sz="2400" dirty="0" smtClean="0"/>
              <a:t> The proposed system helps in identification of plant disease and provides remedies that can be used as a defense mechanism against the disease.</a:t>
            </a:r>
          </a:p>
          <a:p>
            <a:pPr algn="just">
              <a:buFont typeface="Arial" pitchFamily="34" charset="0"/>
              <a:buChar char="•"/>
            </a:pPr>
            <a:endParaRPr lang="en-IN" sz="2400" dirty="0" smtClean="0"/>
          </a:p>
          <a:p>
            <a:pPr algn="just">
              <a:buFont typeface="Arial" pitchFamily="34" charset="0"/>
              <a:buChar char="•"/>
            </a:pPr>
            <a:r>
              <a:rPr lang="en-US" sz="2400" dirty="0" smtClean="0"/>
              <a:t> The plant disease detection can be done by observing the spot on the leaves of the affected plant. The method we are adopting to detect plant diseases is image processing using Convolution neural network(CNN).</a:t>
            </a:r>
            <a:endParaRPr lang="en-US" sz="2400"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4" name="Rectangle 3"/>
          <p:cNvSpPr/>
          <p:nvPr/>
        </p:nvSpPr>
        <p:spPr>
          <a:xfrm>
            <a:off x="1445581" y="141942"/>
            <a:ext cx="1492716"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solidFill>
                  <a:srgbClr val="FF0000"/>
                </a:solidFill>
              </a:rPr>
              <a:t>Aim</a:t>
            </a:r>
          </a:p>
        </p:txBody>
      </p:sp>
      <p:sp>
        <p:nvSpPr>
          <p:cNvPr id="6" name="TextBox 5"/>
          <p:cNvSpPr txBox="1"/>
          <p:nvPr/>
        </p:nvSpPr>
        <p:spPr>
          <a:xfrm>
            <a:off x="369870" y="1058237"/>
            <a:ext cx="10972800" cy="5201424"/>
          </a:xfrm>
          <a:prstGeom prst="rect">
            <a:avLst/>
          </a:prstGeom>
          <a:noFill/>
        </p:spPr>
        <p:txBody>
          <a:bodyPr wrap="square" rtlCol="0">
            <a:spAutoFit/>
          </a:bodyPr>
          <a:lstStyle/>
          <a:p>
            <a:pPr algn="just">
              <a:buFont typeface="Arial" pitchFamily="34" charset="0"/>
              <a:buChar char="•"/>
            </a:pPr>
            <a:r>
              <a:rPr lang="en-IN" sz="2400" dirty="0" smtClean="0"/>
              <a:t> Our Aim of this Project is to help people in various sectors especially Agriculture sector to avoid the plants from getting disease which may lead them drying and dying.</a:t>
            </a:r>
          </a:p>
          <a:p>
            <a:pPr algn="just">
              <a:buFont typeface="Arial" pitchFamily="34" charset="0"/>
              <a:buChar char="•"/>
            </a:pPr>
            <a:endParaRPr lang="en-IN" sz="2400" dirty="0" smtClean="0"/>
          </a:p>
          <a:p>
            <a:pPr algn="just">
              <a:buFont typeface="Arial" pitchFamily="34" charset="0"/>
              <a:buChar char="•"/>
            </a:pPr>
            <a:r>
              <a:rPr lang="en-IN" sz="2400" dirty="0" smtClean="0"/>
              <a:t> Our Project is going to use Convolutional Neural Network (CNN) machine learning model in which we feed the image of the leaf as input  and get output as accuracy along with the disease name and remedy if a plant leaf is not healthy.</a:t>
            </a:r>
          </a:p>
          <a:p>
            <a:pPr algn="just">
              <a:buFont typeface="Arial" pitchFamily="34" charset="0"/>
              <a:buChar char="•"/>
            </a:pPr>
            <a:endParaRPr lang="en-IN" sz="2400" dirty="0" smtClean="0"/>
          </a:p>
          <a:p>
            <a:pPr algn="just">
              <a:buFont typeface="Arial" pitchFamily="34" charset="0"/>
              <a:buChar char="•"/>
            </a:pPr>
            <a:r>
              <a:rPr lang="en-US" sz="2400" dirty="0" smtClean="0"/>
              <a:t> The database obtained from the Internet is properly segregated and the different plant species are identified and are renamed to form a proper database then obtain test-database which consists of various plant diseases that are used for checking the accuracy and confidence level of the project</a:t>
            </a:r>
            <a:endParaRPr lang="en-IN" sz="2400" dirty="0" smtClean="0"/>
          </a:p>
          <a:p>
            <a:pPr algn="just">
              <a:buFont typeface="Arial" pitchFamily="34" charset="0"/>
              <a:buChar char="•"/>
            </a:pPr>
            <a:endParaRPr lang="en-US" sz="2000"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4" name="Rectangle 3"/>
          <p:cNvSpPr/>
          <p:nvPr/>
        </p:nvSpPr>
        <p:spPr>
          <a:xfrm>
            <a:off x="613023" y="1051407"/>
            <a:ext cx="11048145" cy="4154984"/>
          </a:xfrm>
          <a:prstGeom prst="rect">
            <a:avLst/>
          </a:prstGeom>
        </p:spPr>
        <p:txBody>
          <a:bodyPr wrap="square">
            <a:spAutoFit/>
          </a:bodyPr>
          <a:lstStyle/>
          <a:p>
            <a:pPr algn="just">
              <a:buFont typeface="Arial" pitchFamily="34" charset="0"/>
              <a:buChar char="•"/>
            </a:pPr>
            <a:r>
              <a:rPr lang="en-US" sz="2400" dirty="0" smtClean="0"/>
              <a:t> The main objective is to identify the plant diseases using image processing.</a:t>
            </a:r>
          </a:p>
          <a:p>
            <a:pPr algn="just">
              <a:buFont typeface="Arial" pitchFamily="34" charset="0"/>
              <a:buChar char="•"/>
            </a:pPr>
            <a:endParaRPr lang="en-US" sz="2400" dirty="0" smtClean="0"/>
          </a:p>
          <a:p>
            <a:pPr algn="just">
              <a:buFont typeface="Arial" pitchFamily="34" charset="0"/>
              <a:buChar char="•"/>
            </a:pPr>
            <a:r>
              <a:rPr lang="en-US" sz="2400" dirty="0" smtClean="0"/>
              <a:t> After the model is trained successfully ,the software can identify the disease if the plant species is contained in the database. </a:t>
            </a:r>
          </a:p>
          <a:p>
            <a:pPr algn="just">
              <a:buFont typeface="Arial" pitchFamily="34" charset="0"/>
              <a:buChar char="•"/>
            </a:pPr>
            <a:endParaRPr lang="en-US" sz="2400" dirty="0" smtClean="0"/>
          </a:p>
          <a:p>
            <a:pPr algn="just">
              <a:buFont typeface="Arial" pitchFamily="34" charset="0"/>
              <a:buChar char="•"/>
            </a:pPr>
            <a:r>
              <a:rPr lang="en-US" sz="2400" dirty="0" smtClean="0"/>
              <a:t> After successful training and preprocessing ,comparison of the test image and trained model takes place to predict the disease. </a:t>
            </a:r>
          </a:p>
          <a:p>
            <a:pPr algn="just">
              <a:buFont typeface="Arial" pitchFamily="34" charset="0"/>
              <a:buChar char="•"/>
            </a:pPr>
            <a:endParaRPr lang="en-IN" sz="2400" dirty="0" smtClean="0"/>
          </a:p>
          <a:p>
            <a:pPr algn="just">
              <a:buFont typeface="Arial" pitchFamily="34" charset="0"/>
              <a:buChar char="•"/>
            </a:pPr>
            <a:r>
              <a:rPr lang="en-US" sz="2400" dirty="0" smtClean="0"/>
              <a:t> After the disease is successfully predicted with a good confidence level , the corresponding remedy for the disease present is displayed that can be taken as a cure.</a:t>
            </a:r>
            <a:endParaRPr lang="en-US" sz="2400"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1869897" y="545832"/>
            <a:ext cx="8157681" cy="5565406"/>
          </a:xfrm>
          <a:prstGeom prst="rect">
            <a:avLst/>
          </a:prstGeom>
          <a:noFill/>
          <a:ln w="9525">
            <a:noFill/>
            <a:miter lim="800000"/>
            <a:headEnd/>
            <a:tailEnd/>
          </a:ln>
          <a:effectLst/>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4" name="Rectangle 3"/>
          <p:cNvSpPr/>
          <p:nvPr/>
        </p:nvSpPr>
        <p:spPr>
          <a:xfrm>
            <a:off x="694924" y="1361776"/>
            <a:ext cx="10682825" cy="3785652"/>
          </a:xfrm>
          <a:prstGeom prst="rect">
            <a:avLst/>
          </a:prstGeom>
        </p:spPr>
        <p:txBody>
          <a:bodyPr wrap="square">
            <a:spAutoFit/>
          </a:bodyPr>
          <a:lstStyle/>
          <a:p>
            <a:pPr algn="just"/>
            <a:r>
              <a:rPr lang="en-US" sz="2400" dirty="0" smtClean="0"/>
              <a:t>1.The input test image is acquired and preprocessed in the next stage and then it is converted into array form for comparison.</a:t>
            </a:r>
          </a:p>
          <a:p>
            <a:pPr algn="just"/>
            <a:r>
              <a:rPr lang="en-US" sz="2400" dirty="0" smtClean="0"/>
              <a:t>2.The selected database is properly segregated and preprocessed and then renamed into proper folders.</a:t>
            </a:r>
          </a:p>
          <a:p>
            <a:pPr algn="just"/>
            <a:r>
              <a:rPr lang="en-US" sz="2400" dirty="0" smtClean="0"/>
              <a:t>3.The model is properly trained using CNN and then classification takes place.</a:t>
            </a:r>
          </a:p>
          <a:p>
            <a:pPr algn="just"/>
            <a:r>
              <a:rPr lang="en-US" sz="2400" dirty="0" smtClean="0"/>
              <a:t>4.The comparison of the test image and the trained model take place followed by the display of the result.</a:t>
            </a:r>
          </a:p>
          <a:p>
            <a:pPr algn="just"/>
            <a:r>
              <a:rPr lang="en-US" sz="2400" dirty="0" smtClean="0"/>
              <a:t>5.If there is a defect or disease in the plant the software displays the disease along with the remedy .</a:t>
            </a:r>
            <a:endParaRPr lang="en-US" sz="2400" dirty="0"/>
          </a:p>
        </p:txBody>
      </p:sp>
      <p:sp>
        <p:nvSpPr>
          <p:cNvPr id="5" name="Rectangle 4"/>
          <p:cNvSpPr/>
          <p:nvPr/>
        </p:nvSpPr>
        <p:spPr>
          <a:xfrm>
            <a:off x="1589418" y="162490"/>
            <a:ext cx="3608680"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solidFill>
                  <a:srgbClr val="FF0000"/>
                </a:solidFill>
                <a:effectLst/>
              </a:rPr>
              <a:t>Procedure</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5" name="Rectangle 4"/>
          <p:cNvSpPr/>
          <p:nvPr/>
        </p:nvSpPr>
        <p:spPr>
          <a:xfrm>
            <a:off x="356170" y="979084"/>
            <a:ext cx="11027596" cy="5632311"/>
          </a:xfrm>
          <a:prstGeom prst="rect">
            <a:avLst/>
          </a:prstGeom>
        </p:spPr>
        <p:txBody>
          <a:bodyPr wrap="square">
            <a:spAutoFit/>
          </a:bodyPr>
          <a:lstStyle/>
          <a:p>
            <a:pPr algn="just">
              <a:buFont typeface="Arial" pitchFamily="34" charset="0"/>
              <a:buChar char="•"/>
            </a:pPr>
            <a:r>
              <a:rPr lang="en-US" sz="2000" dirty="0" smtClean="0"/>
              <a:t>Image classification is the process of segmenting images into different categories based on their features</a:t>
            </a:r>
            <a:r>
              <a:rPr lang="en-US" sz="2000" dirty="0" smtClean="0"/>
              <a:t>.</a:t>
            </a:r>
          </a:p>
          <a:p>
            <a:pPr algn="just">
              <a:buFont typeface="Arial" pitchFamily="34" charset="0"/>
              <a:buChar char="•"/>
            </a:pPr>
            <a:endParaRPr lang="en-IN" sz="2000" dirty="0" smtClean="0"/>
          </a:p>
          <a:p>
            <a:pPr algn="just">
              <a:buFont typeface="Arial" pitchFamily="34" charset="0"/>
              <a:buChar char="•"/>
            </a:pPr>
            <a:r>
              <a:rPr lang="en-US" sz="2000" dirty="0" smtClean="0"/>
              <a:t>An image consists of the smallest indivisible segments called pixels and every pixel has a strength often known as the pixel intensity</a:t>
            </a:r>
            <a:r>
              <a:rPr lang="en-US" sz="2000" dirty="0" smtClean="0"/>
              <a:t>.</a:t>
            </a:r>
          </a:p>
          <a:p>
            <a:pPr algn="just">
              <a:buFont typeface="Arial" pitchFamily="34" charset="0"/>
              <a:buChar char="•"/>
            </a:pPr>
            <a:endParaRPr lang="en-IN" sz="2000" dirty="0" smtClean="0"/>
          </a:p>
          <a:p>
            <a:pPr algn="just">
              <a:buFont typeface="Arial" pitchFamily="34" charset="0"/>
              <a:buChar char="•"/>
            </a:pPr>
            <a:r>
              <a:rPr lang="en-US" sz="2000" dirty="0" smtClean="0"/>
              <a:t>Whenever we study a digital image, it usually comes with three color channels, i.e. the Red-Green-Blue channels, popularly known as the “RGB” values</a:t>
            </a:r>
            <a:r>
              <a:rPr lang="en-US" sz="2000" dirty="0" smtClean="0"/>
              <a:t>.</a:t>
            </a:r>
          </a:p>
          <a:p>
            <a:pPr algn="just">
              <a:buFont typeface="Arial" pitchFamily="34" charset="0"/>
              <a:buChar char="•"/>
            </a:pPr>
            <a:endParaRPr lang="en-IN" sz="2000" dirty="0" smtClean="0"/>
          </a:p>
          <a:p>
            <a:pPr algn="just">
              <a:buFont typeface="Arial" pitchFamily="34" charset="0"/>
              <a:buChar char="•"/>
            </a:pPr>
            <a:r>
              <a:rPr lang="en-US" sz="2000" dirty="0" smtClean="0"/>
              <a:t>Now if we take multiple such images and try and label them as different individuals we can do it by analyzing the pixel values and looking for patterns in them</a:t>
            </a:r>
            <a:r>
              <a:rPr lang="en-US" sz="2000" dirty="0" smtClean="0"/>
              <a:t>.</a:t>
            </a:r>
          </a:p>
          <a:p>
            <a:pPr algn="just">
              <a:buFont typeface="Arial" pitchFamily="34" charset="0"/>
              <a:buChar char="•"/>
            </a:pPr>
            <a:endParaRPr lang="en-US" sz="2000" dirty="0" smtClean="0"/>
          </a:p>
          <a:p>
            <a:pPr algn="just">
              <a:buFont typeface="Arial" pitchFamily="34" charset="0"/>
              <a:buChar char="•"/>
            </a:pPr>
            <a:r>
              <a:rPr lang="en-US" sz="2000" dirty="0" smtClean="0"/>
              <a:t> </a:t>
            </a:r>
            <a:r>
              <a:rPr lang="en-US" sz="2000" dirty="0" smtClean="0"/>
              <a:t>However, the challenge here is that since the background, the color scale, the clothing, etc. vary from image to image, it is hard to find patterns by analyzing the pixel values alone. Hence we might require a more advanced technique that can detect these edges or find the underlying pattern of different features in the face using which these images can be labeled or classified. </a:t>
            </a:r>
            <a:r>
              <a:rPr lang="en-US" sz="2000" dirty="0" smtClean="0"/>
              <a:t>		This </a:t>
            </a:r>
            <a:r>
              <a:rPr lang="en-US" sz="2000" dirty="0" smtClean="0"/>
              <a:t>where a more advanced technique like CNN comes into the picture.</a:t>
            </a:r>
            <a:endParaRPr lang="en-US" sz="2000" dirty="0" smtClean="0"/>
          </a:p>
          <a:p>
            <a:pPr algn="just">
              <a:buFont typeface="Arial" pitchFamily="34" charset="0"/>
              <a:buChar char="•"/>
            </a:pPr>
            <a:endParaRPr lang="en-US" sz="2000"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4" name="Rectangle 3"/>
          <p:cNvSpPr/>
          <p:nvPr/>
        </p:nvSpPr>
        <p:spPr>
          <a:xfrm>
            <a:off x="236306" y="863029"/>
            <a:ext cx="11404314" cy="5016758"/>
          </a:xfrm>
          <a:prstGeom prst="rect">
            <a:avLst/>
          </a:prstGeom>
        </p:spPr>
        <p:txBody>
          <a:bodyPr wrap="square">
            <a:spAutoFit/>
          </a:bodyPr>
          <a:lstStyle/>
          <a:p>
            <a:pPr algn="just"/>
            <a:r>
              <a:rPr lang="en-US" sz="2000" dirty="0" smtClean="0"/>
              <a:t>We discussed earlier that any color image has three channels, i.e. red, green, and </a:t>
            </a:r>
            <a:r>
              <a:rPr lang="en-US" sz="2000" dirty="0" smtClean="0"/>
              <a:t>blue.</a:t>
            </a:r>
          </a:p>
          <a:p>
            <a:pPr algn="just"/>
            <a:endParaRPr lang="en-US" sz="2000" dirty="0" smtClean="0"/>
          </a:p>
          <a:p>
            <a:pPr algn="just"/>
            <a:r>
              <a:rPr lang="en-US" sz="2000" dirty="0" smtClean="0"/>
              <a:t>The </a:t>
            </a:r>
            <a:r>
              <a:rPr lang="en-US" sz="2000" dirty="0" smtClean="0"/>
              <a:t>challenge with images having multiple color channels is that we have huge volumes of data to work with which makes the process computationally intensive. </a:t>
            </a:r>
            <a:endParaRPr lang="en-US" sz="2000" dirty="0" smtClean="0"/>
          </a:p>
          <a:p>
            <a:pPr algn="just"/>
            <a:endParaRPr lang="en-IN" sz="2000" dirty="0" smtClean="0"/>
          </a:p>
          <a:p>
            <a:pPr algn="just"/>
            <a:r>
              <a:rPr lang="en-US" sz="2000" dirty="0" smtClean="0"/>
              <a:t>The role of CNN is to reduce the images into a form that is easier to process, without losing features critical towards a good prediction</a:t>
            </a:r>
            <a:r>
              <a:rPr lang="en-US" sz="2000" dirty="0" smtClean="0"/>
              <a:t>.</a:t>
            </a:r>
          </a:p>
          <a:p>
            <a:pPr algn="just"/>
            <a:endParaRPr lang="en-IN" sz="2000" dirty="0" smtClean="0"/>
          </a:p>
          <a:p>
            <a:pPr algn="just"/>
            <a:r>
              <a:rPr lang="en-US" sz="2000" dirty="0" smtClean="0"/>
              <a:t>CNN works by extracting features from the images. </a:t>
            </a:r>
          </a:p>
          <a:p>
            <a:pPr algn="just"/>
            <a:r>
              <a:rPr lang="en-US" sz="2000" dirty="0" smtClean="0"/>
              <a:t>	The </a:t>
            </a:r>
            <a:r>
              <a:rPr lang="en-US" sz="2000" dirty="0" smtClean="0"/>
              <a:t>input layer which is a grayscale image</a:t>
            </a:r>
          </a:p>
          <a:p>
            <a:pPr algn="just"/>
            <a:r>
              <a:rPr lang="en-US" sz="2000" dirty="0" smtClean="0"/>
              <a:t>	The </a:t>
            </a:r>
            <a:r>
              <a:rPr lang="en-US" sz="2000" dirty="0" smtClean="0"/>
              <a:t>Output layer which is a binary or multi-class labels</a:t>
            </a:r>
          </a:p>
          <a:p>
            <a:pPr algn="just"/>
            <a:r>
              <a:rPr lang="en-US" sz="2000" dirty="0" smtClean="0"/>
              <a:t>	Hidden </a:t>
            </a:r>
            <a:r>
              <a:rPr lang="en-US" sz="2000" dirty="0" smtClean="0"/>
              <a:t>layers consisting of convolution layers, </a:t>
            </a:r>
            <a:r>
              <a:rPr lang="en-US" sz="2000" dirty="0" err="1" smtClean="0"/>
              <a:t>ReLU</a:t>
            </a:r>
            <a:r>
              <a:rPr lang="en-US" sz="2000" dirty="0" smtClean="0"/>
              <a:t> (rectified linear unit) layers, the </a:t>
            </a:r>
            <a:r>
              <a:rPr lang="en-US" sz="2000" dirty="0" smtClean="0"/>
              <a:t>		pooling </a:t>
            </a:r>
            <a:r>
              <a:rPr lang="en-US" sz="2000" dirty="0" smtClean="0"/>
              <a:t>layers, and a fully connected Neural </a:t>
            </a:r>
            <a:r>
              <a:rPr lang="en-US" sz="2000" dirty="0" smtClean="0"/>
              <a:t>Network</a:t>
            </a:r>
          </a:p>
          <a:p>
            <a:pPr algn="just"/>
            <a:endParaRPr lang="en-IN" sz="2000" dirty="0" smtClean="0"/>
          </a:p>
          <a:p>
            <a:pPr algn="just"/>
            <a:endParaRPr lang="en-US" sz="2000" dirty="0" smtClean="0"/>
          </a:p>
          <a:p>
            <a:pPr algn="just"/>
            <a:endParaRPr lang="en-US" sz="2000" dirty="0"/>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TotalTime>
  <Words>1177</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SANCHARI SAHA</dc:creator>
  <cp:lastModifiedBy>Dell</cp:lastModifiedBy>
  <cp:revision>198</cp:revision>
  <dcterms:modified xsi:type="dcterms:W3CDTF">2020-12-21T09:51:42Z</dcterms:modified>
</cp:coreProperties>
</file>