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558" r:id="rId2"/>
    <p:sldId id="559" r:id="rId3"/>
    <p:sldId id="563" r:id="rId4"/>
    <p:sldId id="562" r:id="rId5"/>
    <p:sldId id="561" r:id="rId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4" d="100"/>
          <a:sy n="74" d="100"/>
        </p:scale>
        <p:origin x="-979"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CEC9A4C-DC2B-4C5C-896F-C77A2527EB90}" type="datetimeFigureOut">
              <a:rPr lang="en-US"/>
              <a:pPr>
                <a:defRPr/>
              </a:pPr>
              <a:t>12/14/2020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EAB3DB-3261-4DD3-A032-57ED9CA95C4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DAAC5B-7FD5-4788-A4C2-7D2955167F4B}" type="datetimeFigureOut">
              <a:rPr lang="en-US"/>
              <a:pPr>
                <a:defRPr/>
              </a:pPr>
              <a:t>12/14/2020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DA4914-47C2-473E-B44D-AFB58072CF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1A2352E-0415-42B4-B8EB-922D8E95DEFA}" type="datetimeFigureOut">
              <a:rPr lang="en-US"/>
              <a:pPr>
                <a:defRPr/>
              </a:pPr>
              <a:t>12/14/2020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12A4E7-9D54-48B8-8F5D-3747F168599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2" name="Straight Connector 1"/>
          <p:cNvCxnSpPr/>
          <p:nvPr userDrawn="1"/>
        </p:nvCxnSpPr>
        <p:spPr>
          <a:xfrm flipH="1">
            <a:off x="2057400" y="6492875"/>
            <a:ext cx="9539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Freeform 6"/>
          <p:cNvSpPr>
            <a:spLocks noChangeAspect="1"/>
          </p:cNvSpPr>
          <p:nvPr userDrawn="1"/>
        </p:nvSpPr>
        <p:spPr bwMode="auto">
          <a:xfrm>
            <a:off x="0" y="190500"/>
            <a:ext cx="779463" cy="476250"/>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pPr fontAlgn="auto">
              <a:spcBef>
                <a:spcPts val="0"/>
              </a:spcBef>
              <a:spcAft>
                <a:spcPts val="0"/>
              </a:spcAft>
              <a:defRPr/>
            </a:pPr>
            <a:endParaRPr lang="en-IN">
              <a:latin typeface="+mn-lt"/>
              <a:cs typeface="+mn-cs"/>
            </a:endParaRPr>
          </a:p>
        </p:txBody>
      </p:sp>
      <p:sp>
        <p:nvSpPr>
          <p:cNvPr id="5" name="Freeform 14"/>
          <p:cNvSpPr>
            <a:spLocks/>
          </p:cNvSpPr>
          <p:nvPr userDrawn="1"/>
        </p:nvSpPr>
        <p:spPr bwMode="auto">
          <a:xfrm>
            <a:off x="574675" y="190500"/>
            <a:ext cx="679450"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fontAlgn="auto">
              <a:spcBef>
                <a:spcPts val="0"/>
              </a:spcBef>
              <a:spcAft>
                <a:spcPts val="0"/>
              </a:spcAft>
              <a:defRPr/>
            </a:pPr>
            <a:endParaRPr lang="en-IN">
              <a:latin typeface="+mn-lt"/>
              <a:cs typeface="+mn-cs"/>
            </a:endParaRPr>
          </a:p>
        </p:txBody>
      </p:sp>
      <p:sp>
        <p:nvSpPr>
          <p:cNvPr id="6" name="Freeform 6"/>
          <p:cNvSpPr>
            <a:spLocks noChangeAspect="1"/>
          </p:cNvSpPr>
          <p:nvPr userDrawn="1"/>
        </p:nvSpPr>
        <p:spPr bwMode="auto">
          <a:xfrm>
            <a:off x="11596688" y="6483350"/>
            <a:ext cx="615950" cy="374650"/>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pPr fontAlgn="auto">
              <a:spcBef>
                <a:spcPts val="0"/>
              </a:spcBef>
              <a:spcAft>
                <a:spcPts val="0"/>
              </a:spcAft>
              <a:defRPr/>
            </a:pPr>
            <a:endParaRPr lang="en-IN">
              <a:latin typeface="+mn-lt"/>
              <a:cs typeface="+mn-cs"/>
            </a:endParaRPr>
          </a:p>
        </p:txBody>
      </p:sp>
      <p:sp>
        <p:nvSpPr>
          <p:cNvPr id="7" name="Slide Number Placeholder 5"/>
          <p:cNvSpPr txBox="1">
            <a:spLocks/>
          </p:cNvSpPr>
          <p:nvPr userDrawn="1"/>
        </p:nvSpPr>
        <p:spPr>
          <a:xfrm>
            <a:off x="11622088" y="6530975"/>
            <a:ext cx="406400" cy="365125"/>
          </a:xfrm>
          <a:prstGeom prst="rect">
            <a:avLst/>
          </a:prstGeom>
        </p:spPr>
        <p:txBody>
          <a:bodyPr/>
          <a:lstStyle/>
          <a:p>
            <a:pPr algn="ctr" defTabSz="914287" fontAlgn="auto">
              <a:spcBef>
                <a:spcPts val="0"/>
              </a:spcBef>
              <a:spcAft>
                <a:spcPts val="0"/>
              </a:spcAft>
              <a:defRPr/>
            </a:pPr>
            <a:fld id="{8292555E-7D1A-42FC-9F2D-98E4A52055C0}" type="slidenum">
              <a:rPr lang="en-US" sz="1300">
                <a:solidFill>
                  <a:schemeClr val="bg1"/>
                </a:solidFill>
                <a:latin typeface="+mn-lt"/>
                <a:cs typeface="+mn-cs"/>
              </a:rPr>
              <a:pPr algn="ctr" defTabSz="914287" fontAlgn="auto">
                <a:spcBef>
                  <a:spcPts val="0"/>
                </a:spcBef>
                <a:spcAft>
                  <a:spcPts val="0"/>
                </a:spcAft>
                <a:defRPr/>
              </a:pPr>
              <a:t>‹#›</a:t>
            </a:fld>
            <a:endParaRPr lang="en-US" sz="1300" dirty="0">
              <a:solidFill>
                <a:schemeClr val="bg1"/>
              </a:solidFill>
              <a:latin typeface="+mn-lt"/>
              <a:cs typeface="+mn-cs"/>
            </a:endParaRPr>
          </a:p>
        </p:txBody>
      </p:sp>
      <p:pic>
        <p:nvPicPr>
          <p:cNvPr id="8" name="Picture 12"/>
          <p:cNvPicPr>
            <a:picLocks noChangeAspect="1"/>
          </p:cNvPicPr>
          <p:nvPr userDrawn="1"/>
        </p:nvPicPr>
        <p:blipFill>
          <a:blip r:embed="rId2"/>
          <a:srcRect/>
          <a:stretch>
            <a:fillRect/>
          </a:stretch>
        </p:blipFill>
        <p:spPr bwMode="auto">
          <a:xfrm>
            <a:off x="185738" y="6096000"/>
            <a:ext cx="1803400" cy="5889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1ABB166-1F57-4059-A64B-EE4885FD1A96}" type="datetimeFigureOut">
              <a:rPr lang="en-US"/>
              <a:pPr>
                <a:defRPr/>
              </a:pPr>
              <a:t>12/14/2020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34E1BE-2BC7-43E1-8C9C-D603D4046C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20D72C-67CD-441E-AB2B-462B72F1E740}" type="datetimeFigureOut">
              <a:rPr lang="en-US"/>
              <a:pPr>
                <a:defRPr/>
              </a:pPr>
              <a:t>12/14/2020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7B4578-3851-4D04-A711-FC71DBA40AB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F9389BE-A1AF-464C-82BA-C6A258BF18E5}" type="datetimeFigureOut">
              <a:rPr lang="en-US"/>
              <a:pPr>
                <a:defRPr/>
              </a:pPr>
              <a:t>12/14/2020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DBAD39-8287-4F23-BE52-11E7376BD5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1824978-7884-44CF-A507-F910E3970A3A}" type="datetimeFigureOut">
              <a:rPr lang="en-US"/>
              <a:pPr>
                <a:defRPr/>
              </a:pPr>
              <a:t>12/14/2020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2DFFC6-288C-4521-B85A-C6E3FD9F0D2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083BE8E-DEDF-45DD-86BE-2C3374D88F99}" type="datetimeFigureOut">
              <a:rPr lang="en-US"/>
              <a:pPr>
                <a:defRPr/>
              </a:pPr>
              <a:t>12/14/2020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E14B1B-B8D9-4C0A-A55C-CFA7663A398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EEF5F4-F92C-43F4-AAE6-5243D8F79BBC}" type="datetimeFigureOut">
              <a:rPr lang="en-US"/>
              <a:pPr>
                <a:defRPr/>
              </a:pPr>
              <a:t>12/14/2020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A21701-2FDB-4561-BBD4-D6472CE6D84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7DAF7A-1E19-4F97-8DCA-54F32ACDDDBB}" type="datetimeFigureOut">
              <a:rPr lang="en-US"/>
              <a:pPr>
                <a:defRPr/>
              </a:pPr>
              <a:t>12/14/2020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FF9470-908A-4B05-A565-CD29A32386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D6A3DFD-59B2-42B3-940D-7003FF71F02E}" type="datetimeFigureOut">
              <a:rPr lang="en-US"/>
              <a:pPr>
                <a:defRPr/>
              </a:pPr>
              <a:t>12/14/2020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7E06DA-204F-44E6-8155-C02E47772C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F2C9956-27EB-4BCF-9EF5-C89D3BF19380}" type="datetimeFigureOut">
              <a:rPr lang="en-US"/>
              <a:pPr>
                <a:defRPr/>
              </a:pPr>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C082758-39F1-4A78-9E0A-E47AE3C9EE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7" name="Rectangle 6"/>
          <p:cNvSpPr/>
          <p:nvPr/>
        </p:nvSpPr>
        <p:spPr>
          <a:xfrm>
            <a:off x="942146" y="1015245"/>
            <a:ext cx="10281661" cy="5078313"/>
          </a:xfrm>
          <a:prstGeom prst="rect">
            <a:avLst/>
          </a:prstGeom>
          <a:noFill/>
        </p:spPr>
        <p:txBody>
          <a:bodyPr wrap="none" lIns="91440" tIns="45720" rIns="91440" bIns="45720">
            <a:spAutoFit/>
          </a:bodyPr>
          <a:lstStyle/>
          <a:p>
            <a:pPr algn="just"/>
            <a:r>
              <a:rPr lang="en-IN" sz="3600" b="1" dirty="0" smtClean="0">
                <a:ln w="17780" cmpd="sng">
                  <a:solidFill>
                    <a:srgbClr val="FFFFFF"/>
                  </a:solidFill>
                  <a:prstDash val="solid"/>
                  <a:miter lim="800000"/>
                </a:ln>
                <a:solidFill>
                  <a:srgbClr val="FF0000"/>
                </a:solidFill>
                <a:effectLst>
                  <a:outerShdw blurRad="50800" algn="tl" rotWithShape="0">
                    <a:srgbClr val="000000"/>
                  </a:outerShdw>
                </a:effectLst>
              </a:rPr>
              <a:t>Project Review 1</a:t>
            </a:r>
          </a:p>
          <a:p>
            <a:pPr algn="just"/>
            <a:r>
              <a:rPr lang="en-IN" sz="3600" b="1" dirty="0" smtClean="0">
                <a:ln w="1905"/>
                <a:effectLst>
                  <a:innerShdw blurRad="69850" dist="43180" dir="5400000">
                    <a:srgbClr val="000000">
                      <a:alpha val="65000"/>
                    </a:srgbClr>
                  </a:innerShdw>
                </a:effectLst>
              </a:rPr>
              <a:t>Topic:-</a:t>
            </a:r>
            <a:r>
              <a:rPr lang="en-IN" sz="3600" b="1" dirty="0" smtClean="0">
                <a:ln w="1905"/>
                <a:effectLst>
                  <a:innerShdw blurRad="69850" dist="43180" dir="5400000">
                    <a:srgbClr val="000000">
                      <a:alpha val="65000"/>
                    </a:srgbClr>
                  </a:innerShdw>
                </a:effectLst>
              </a:rPr>
              <a:t>Leaf health Detection</a:t>
            </a:r>
          </a:p>
          <a:p>
            <a:pPr algn="just"/>
            <a:endParaRPr lang="en-IN"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just"/>
            <a:r>
              <a:rPr lang="en-IN" sz="3600" b="1" dirty="0" smtClean="0">
                <a:ln w="17780" cmpd="sng">
                  <a:solidFill>
                    <a:srgbClr val="FFFFFF"/>
                  </a:solidFill>
                  <a:prstDash val="solid"/>
                  <a:miter lim="800000"/>
                </a:ln>
                <a:solidFill>
                  <a:srgbClr val="FF0000"/>
                </a:solidFill>
                <a:effectLst>
                  <a:outerShdw blurRad="50800" algn="tl" rotWithShape="0">
                    <a:srgbClr val="000000"/>
                  </a:outerShdw>
                </a:effectLst>
              </a:rPr>
              <a:t>Team members:-</a:t>
            </a:r>
          </a:p>
          <a:p>
            <a:pPr algn="just"/>
            <a:r>
              <a:rPr lang="en-IN" sz="3600" b="1" dirty="0" err="1" smtClean="0">
                <a:ln w="1905"/>
                <a:effectLst>
                  <a:innerShdw blurRad="69850" dist="43180" dir="5400000">
                    <a:srgbClr val="000000">
                      <a:alpha val="65000"/>
                    </a:srgbClr>
                  </a:innerShdw>
                </a:effectLst>
              </a:rPr>
              <a:t>Kundan</a:t>
            </a:r>
            <a:r>
              <a:rPr lang="en-IN" sz="3600" b="1" dirty="0" smtClean="0">
                <a:ln w="1905"/>
                <a:effectLst>
                  <a:innerShdw blurRad="69850" dist="43180" dir="5400000">
                    <a:srgbClr val="000000">
                      <a:alpha val="65000"/>
                    </a:srgbClr>
                  </a:innerShdw>
                </a:effectLst>
              </a:rPr>
              <a:t> Kumar-17cs084</a:t>
            </a:r>
          </a:p>
          <a:p>
            <a:pPr algn="just"/>
            <a:r>
              <a:rPr lang="en-IN" sz="3600" b="1" dirty="0" smtClean="0">
                <a:ln w="1905"/>
                <a:effectLst>
                  <a:innerShdw blurRad="69850" dist="43180" dir="5400000">
                    <a:srgbClr val="000000">
                      <a:alpha val="65000"/>
                    </a:srgbClr>
                  </a:innerShdw>
                </a:effectLst>
              </a:rPr>
              <a:t>Kola Ganesh-17cs078</a:t>
            </a:r>
            <a:endParaRPr lang="en-US" sz="3600" b="1" dirty="0" smtClean="0">
              <a:ln w="1905"/>
              <a:effectLst>
                <a:innerShdw blurRad="69850" dist="43180" dir="5400000">
                  <a:srgbClr val="000000">
                    <a:alpha val="65000"/>
                  </a:srgbClr>
                </a:innerShdw>
              </a:effectLst>
            </a:endParaRPr>
          </a:p>
          <a:p>
            <a:pPr algn="just"/>
            <a:r>
              <a:rPr lang="en-US" sz="3600" b="1" dirty="0" smtClean="0">
                <a:ln w="1905"/>
                <a:effectLst>
                  <a:innerShdw blurRad="69850" dist="43180" dir="5400000">
                    <a:srgbClr val="000000">
                      <a:alpha val="65000"/>
                    </a:srgbClr>
                  </a:innerShdw>
                </a:effectLst>
              </a:rPr>
              <a:t>Kavindra </a:t>
            </a:r>
            <a:r>
              <a:rPr lang="en-US" sz="3600" b="1" dirty="0" smtClean="0">
                <a:ln w="1905"/>
                <a:effectLst>
                  <a:innerShdw blurRad="69850" dist="43180" dir="5400000">
                    <a:srgbClr val="000000">
                      <a:alpha val="65000"/>
                    </a:srgbClr>
                  </a:innerShdw>
                </a:effectLst>
              </a:rPr>
              <a:t>Yadav-17cs181</a:t>
            </a:r>
          </a:p>
          <a:p>
            <a:pPr algn="just"/>
            <a:r>
              <a:rPr lang="en-I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3600" b="1" dirty="0" smtClean="0">
                <a:ln w="17780" cmpd="sng">
                  <a:solidFill>
                    <a:srgbClr val="FFFFFF"/>
                  </a:solidFill>
                  <a:prstDash val="solid"/>
                  <a:miter lim="800000"/>
                </a:ln>
                <a:solidFill>
                  <a:srgbClr val="FF0000"/>
                </a:solidFill>
                <a:effectLst>
                  <a:outerShdw blurRad="50800" algn="tl" rotWithShape="0">
                    <a:srgbClr val="000000"/>
                  </a:outerShdw>
                </a:effectLst>
              </a:rPr>
              <a:t>Guide</a:t>
            </a:r>
            <a:r>
              <a:rPr lang="en-IN" sz="3600" b="1" dirty="0" smtClean="0">
                <a:ln w="17780" cmpd="sng">
                  <a:solidFill>
                    <a:srgbClr val="FFFFFF"/>
                  </a:solidFill>
                  <a:prstDash val="solid"/>
                  <a:miter lim="800000"/>
                </a:ln>
                <a:solidFill>
                  <a:srgbClr val="FF0000"/>
                </a:solidFill>
                <a:effectLst>
                  <a:outerShdw blurRad="50800" algn="tl" rotWithShape="0">
                    <a:srgbClr val="000000"/>
                  </a:outerShdw>
                </a:effectLst>
              </a:rPr>
              <a:t>:-</a:t>
            </a:r>
          </a:p>
          <a:p>
            <a:pPr algn="just"/>
            <a:r>
              <a:rPr lang="en-I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3600" b="1" dirty="0" err="1" smtClean="0">
                <a:ln w="1905"/>
                <a:effectLst>
                  <a:innerShdw blurRad="69850" dist="43180" dir="5400000">
                    <a:srgbClr val="000000">
                      <a:alpha val="65000"/>
                    </a:srgbClr>
                  </a:innerShdw>
                </a:effectLst>
              </a:rPr>
              <a:t>Vidyashree</a:t>
            </a:r>
            <a:r>
              <a:rPr lang="en-IN" sz="3600" b="1" dirty="0" smtClean="0">
                <a:ln w="1905"/>
                <a:effectLst>
                  <a:innerShdw blurRad="69850" dist="43180" dir="5400000">
                    <a:srgbClr val="000000">
                      <a:alpha val="65000"/>
                    </a:srgbClr>
                  </a:innerShdw>
                </a:effectLst>
              </a:rPr>
              <a:t> </a:t>
            </a:r>
            <a:r>
              <a:rPr lang="en-IN" sz="3600" b="1" dirty="0" err="1" smtClean="0">
                <a:ln w="1905"/>
                <a:effectLst>
                  <a:innerShdw blurRad="69850" dist="43180" dir="5400000">
                    <a:srgbClr val="000000">
                      <a:alpha val="65000"/>
                    </a:srgbClr>
                  </a:innerShdw>
                </a:effectLst>
              </a:rPr>
              <a:t>Mam</a:t>
            </a:r>
            <a:endParaRPr lang="en-US" sz="3600" b="1" dirty="0">
              <a:ln w="1905"/>
              <a:effectLst>
                <a:innerShdw blurRad="69850" dist="43180" dir="5400000">
                  <a:srgbClr val="000000">
                    <a:alpha val="65000"/>
                  </a:srgbClr>
                </a:innerShdw>
              </a:effectLst>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5" name="Rectangle 4"/>
          <p:cNvSpPr/>
          <p:nvPr/>
        </p:nvSpPr>
        <p:spPr>
          <a:xfrm>
            <a:off x="1445580" y="162490"/>
            <a:ext cx="8763938"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Identification of Problem:-</a:t>
            </a:r>
          </a:p>
        </p:txBody>
      </p:sp>
      <p:sp>
        <p:nvSpPr>
          <p:cNvPr id="6" name="Rectangle 5"/>
          <p:cNvSpPr/>
          <p:nvPr/>
        </p:nvSpPr>
        <p:spPr>
          <a:xfrm>
            <a:off x="592476" y="1498131"/>
            <a:ext cx="10668000" cy="4154984"/>
          </a:xfrm>
          <a:prstGeom prst="rect">
            <a:avLst/>
          </a:prstGeom>
        </p:spPr>
        <p:txBody>
          <a:bodyPr wrap="square">
            <a:spAutoFit/>
          </a:bodyPr>
          <a:lstStyle/>
          <a:p>
            <a:pPr algn="just">
              <a:buFont typeface="Arial" pitchFamily="34" charset="0"/>
              <a:buChar char="•"/>
            </a:pPr>
            <a:r>
              <a:rPr lang="en-US" sz="2400" dirty="0" smtClean="0"/>
              <a:t>The primary occupation in India is agriculture. India ranks second in the agricultural output worldwide. Here in India, farmers cultivate a great diversity of crops. Various factors such as climatic conditions, soil conditions, various disease,etc affect the production of the crops. </a:t>
            </a:r>
          </a:p>
          <a:p>
            <a:pPr algn="just">
              <a:buFont typeface="Arial" pitchFamily="34" charset="0"/>
              <a:buChar char="•"/>
            </a:pPr>
            <a:endParaRPr lang="en-US" sz="2400" dirty="0" smtClean="0"/>
          </a:p>
          <a:p>
            <a:pPr algn="just">
              <a:buFont typeface="Arial" pitchFamily="34" charset="0"/>
              <a:buChar char="•"/>
            </a:pPr>
            <a:r>
              <a:rPr lang="en-US" sz="2400" dirty="0" smtClean="0"/>
              <a:t>The proposed system helps in identification of plant disease and provides remedies that can be used as a defense mechanism against the disease.</a:t>
            </a:r>
          </a:p>
          <a:p>
            <a:pPr algn="just">
              <a:buFont typeface="Arial" pitchFamily="34" charset="0"/>
              <a:buChar char="•"/>
            </a:pPr>
            <a:endParaRPr lang="en-IN" sz="2400" dirty="0" smtClean="0"/>
          </a:p>
          <a:p>
            <a:pPr algn="just"/>
            <a:r>
              <a:rPr lang="en-US" sz="2400" dirty="0" smtClean="0"/>
              <a:t>The plant disease detection can be done by observing the spot on the leaves of the affected plant. The method we are adopting to detect plant diseases is image processing using Convolution neural network(CNN).</a:t>
            </a:r>
            <a:endParaRPr lang="en-US" sz="24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4" name="Rectangle 3"/>
          <p:cNvSpPr/>
          <p:nvPr/>
        </p:nvSpPr>
        <p:spPr>
          <a:xfrm>
            <a:off x="1445581" y="141942"/>
            <a:ext cx="1954381"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rgbClr val="FF0000"/>
                </a:solidFill>
                <a:effectLst>
                  <a:outerShdw blurRad="50800" algn="tl" rotWithShape="0">
                    <a:srgbClr val="000000"/>
                  </a:outerShdw>
                </a:effectLst>
              </a:rPr>
              <a:t>Aim:-</a:t>
            </a:r>
          </a:p>
        </p:txBody>
      </p:sp>
      <p:sp>
        <p:nvSpPr>
          <p:cNvPr id="6" name="TextBox 5"/>
          <p:cNvSpPr txBox="1"/>
          <p:nvPr/>
        </p:nvSpPr>
        <p:spPr>
          <a:xfrm>
            <a:off x="369870" y="1058237"/>
            <a:ext cx="10972800" cy="5201424"/>
          </a:xfrm>
          <a:prstGeom prst="rect">
            <a:avLst/>
          </a:prstGeom>
          <a:noFill/>
        </p:spPr>
        <p:txBody>
          <a:bodyPr wrap="square" rtlCol="0">
            <a:spAutoFit/>
          </a:bodyPr>
          <a:lstStyle/>
          <a:p>
            <a:pPr algn="just">
              <a:buFont typeface="Arial" pitchFamily="34" charset="0"/>
              <a:buChar char="•"/>
            </a:pPr>
            <a:r>
              <a:rPr lang="en-IN" sz="2400" dirty="0" smtClean="0"/>
              <a:t>Our Aim of this Project is to help people in various sectors especially Agriculture sector to avoid the plants from getting disease which may lead them drying and dying.</a:t>
            </a:r>
          </a:p>
          <a:p>
            <a:pPr algn="just">
              <a:buFont typeface="Arial" pitchFamily="34" charset="0"/>
              <a:buChar char="•"/>
            </a:pPr>
            <a:endParaRPr lang="en-IN" sz="2400" dirty="0" smtClean="0"/>
          </a:p>
          <a:p>
            <a:pPr algn="just">
              <a:buFont typeface="Arial" pitchFamily="34" charset="0"/>
              <a:buChar char="•"/>
            </a:pPr>
            <a:r>
              <a:rPr lang="en-IN" sz="2400" dirty="0" smtClean="0"/>
              <a:t>Our Project is going to use Convolutional Neural Network (CNN) machine learning model in which we feed the image of the leaf as input  and get output as accuracy along with the disease name and remedy if a plant leaf is not healthy.</a:t>
            </a:r>
          </a:p>
          <a:p>
            <a:pPr algn="just">
              <a:buFont typeface="Arial" pitchFamily="34" charset="0"/>
              <a:buChar char="•"/>
            </a:pPr>
            <a:endParaRPr lang="en-IN" sz="2400" dirty="0" smtClean="0"/>
          </a:p>
          <a:p>
            <a:pPr algn="just">
              <a:buFont typeface="Arial" pitchFamily="34" charset="0"/>
              <a:buChar char="•"/>
            </a:pPr>
            <a:r>
              <a:rPr lang="en-US" sz="2400" dirty="0" smtClean="0"/>
              <a:t>The database obtained from the Internet is properly segregated and the </a:t>
            </a:r>
            <a:r>
              <a:rPr lang="en-US" sz="2400" dirty="0" smtClean="0"/>
              <a:t>different plant </a:t>
            </a:r>
            <a:r>
              <a:rPr lang="en-US" sz="2400" dirty="0" smtClean="0"/>
              <a:t>species are identified and are renamed to form a proper database then obtain test-database which consists </a:t>
            </a:r>
            <a:r>
              <a:rPr lang="en-US" sz="2400" dirty="0" smtClean="0"/>
              <a:t>of various </a:t>
            </a:r>
            <a:r>
              <a:rPr lang="en-US" sz="2400" dirty="0" smtClean="0"/>
              <a:t>plant diseases that are used for checking the accuracy and confidence level of the project</a:t>
            </a:r>
            <a:endParaRPr lang="en-IN" sz="2400" dirty="0" smtClean="0"/>
          </a:p>
          <a:p>
            <a:pPr algn="just">
              <a:buFont typeface="Arial" pitchFamily="34" charset="0"/>
              <a:buChar char="•"/>
            </a:pPr>
            <a:endParaRPr lang="en-US" sz="2000"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
        <p:nvSpPr>
          <p:cNvPr id="4" name="Rectangle 3"/>
          <p:cNvSpPr/>
          <p:nvPr/>
        </p:nvSpPr>
        <p:spPr>
          <a:xfrm>
            <a:off x="613023" y="1051407"/>
            <a:ext cx="11048145" cy="4154984"/>
          </a:xfrm>
          <a:prstGeom prst="rect">
            <a:avLst/>
          </a:prstGeom>
        </p:spPr>
        <p:txBody>
          <a:bodyPr wrap="square">
            <a:spAutoFit/>
          </a:bodyPr>
          <a:lstStyle/>
          <a:p>
            <a:pPr algn="just">
              <a:buFont typeface="Arial" pitchFamily="34" charset="0"/>
              <a:buChar char="•"/>
            </a:pPr>
            <a:r>
              <a:rPr lang="en-US" sz="2400" dirty="0" smtClean="0"/>
              <a:t>The </a:t>
            </a:r>
            <a:r>
              <a:rPr lang="en-US" sz="2400" dirty="0" smtClean="0"/>
              <a:t>main objective </a:t>
            </a:r>
            <a:r>
              <a:rPr lang="en-US" sz="2400" dirty="0" smtClean="0"/>
              <a:t>is to identify the plant diseases using image processing</a:t>
            </a:r>
            <a:r>
              <a:rPr lang="en-US" sz="2400" dirty="0" smtClean="0"/>
              <a:t>.</a:t>
            </a:r>
          </a:p>
          <a:p>
            <a:pPr algn="just">
              <a:buFont typeface="Arial" pitchFamily="34" charset="0"/>
              <a:buChar char="•"/>
            </a:pPr>
            <a:endParaRPr lang="en-US" sz="2400" dirty="0" smtClean="0"/>
          </a:p>
          <a:p>
            <a:pPr algn="just">
              <a:buFont typeface="Arial" pitchFamily="34" charset="0"/>
              <a:buChar char="•"/>
            </a:pPr>
            <a:r>
              <a:rPr lang="en-US" sz="2400" dirty="0" smtClean="0"/>
              <a:t>After the model is </a:t>
            </a:r>
            <a:r>
              <a:rPr lang="en-US" sz="2400" dirty="0" smtClean="0"/>
              <a:t>trained successfully </a:t>
            </a:r>
            <a:r>
              <a:rPr lang="en-US" sz="2400" dirty="0" smtClean="0"/>
              <a:t>,the software can identify the disease if the plant species </a:t>
            </a:r>
            <a:r>
              <a:rPr lang="en-US" sz="2400" dirty="0" smtClean="0"/>
              <a:t>is contained </a:t>
            </a:r>
            <a:r>
              <a:rPr lang="en-US" sz="2400" dirty="0" smtClean="0"/>
              <a:t>in the database. </a:t>
            </a:r>
            <a:endParaRPr lang="en-US" sz="2400" dirty="0" smtClean="0"/>
          </a:p>
          <a:p>
            <a:pPr algn="just">
              <a:buFont typeface="Arial" pitchFamily="34" charset="0"/>
              <a:buChar char="•"/>
            </a:pPr>
            <a:endParaRPr lang="en-US" sz="2400" dirty="0" smtClean="0"/>
          </a:p>
          <a:p>
            <a:pPr algn="just">
              <a:buFont typeface="Arial" pitchFamily="34" charset="0"/>
              <a:buChar char="•"/>
            </a:pPr>
            <a:r>
              <a:rPr lang="en-US" sz="2400" dirty="0" smtClean="0"/>
              <a:t>After successful training </a:t>
            </a:r>
            <a:r>
              <a:rPr lang="en-US" sz="2400" dirty="0" smtClean="0"/>
              <a:t>and preprocessing ,comparison of the test image and trained model takes place to predict the disease.</a:t>
            </a:r>
            <a:r>
              <a:rPr lang="en-US" sz="2400" dirty="0" smtClean="0"/>
              <a:t> </a:t>
            </a:r>
          </a:p>
          <a:p>
            <a:pPr algn="just">
              <a:buFont typeface="Arial" pitchFamily="34" charset="0"/>
              <a:buChar char="•"/>
            </a:pPr>
            <a:endParaRPr lang="en-IN" sz="2400" dirty="0" smtClean="0"/>
          </a:p>
          <a:p>
            <a:pPr algn="just">
              <a:buFont typeface="Arial" pitchFamily="34" charset="0"/>
              <a:buChar char="•"/>
            </a:pPr>
            <a:r>
              <a:rPr lang="en-US" sz="2400" dirty="0" smtClean="0"/>
              <a:t>After the disease is successfully predicted with a good confidence level , the corresponding remedy for the </a:t>
            </a:r>
            <a:r>
              <a:rPr lang="en-US" sz="2400" dirty="0" smtClean="0"/>
              <a:t>disease present </a:t>
            </a:r>
            <a:r>
              <a:rPr lang="en-US" sz="2400" dirty="0" smtClean="0"/>
              <a:t>is displayed that can be taken as a cure.</a:t>
            </a:r>
            <a:endParaRPr lang="en-US" sz="2400"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ChangeArrowheads="1"/>
          </p:cNvSpPr>
          <p:nvPr/>
        </p:nvSpPr>
        <p:spPr bwMode="auto">
          <a:xfrm>
            <a:off x="2484438" y="6581775"/>
            <a:ext cx="8932862" cy="276225"/>
          </a:xfrm>
          <a:prstGeom prst="rect">
            <a:avLst/>
          </a:prstGeom>
          <a:noFill/>
          <a:ln w="9525">
            <a:noFill/>
            <a:miter lim="800000"/>
            <a:headEnd/>
            <a:tailEnd/>
          </a:ln>
        </p:spPr>
        <p:txBody>
          <a:bodyPr anchor="ctr">
            <a:spAutoFit/>
          </a:bodyPr>
          <a:lstStyle/>
          <a:p>
            <a:pPr algn="ctr" eaLnBrk="0" hangingPunct="0"/>
            <a:r>
              <a:rPr lang="en-US" altLang="en-US" sz="1200" b="1">
                <a:solidFill>
                  <a:srgbClr val="C00000"/>
                </a:solidFill>
                <a:latin typeface="Sitka Text"/>
                <a:ea typeface="Times New Roman" pitchFamily="18" charset="0"/>
                <a:cs typeface="Calibri" pitchFamily="34" charset="0"/>
              </a:rPr>
              <a:t>Approved by AICTE |Affiliated to VTU | Recognized by UGC with 2(f) &amp; 12(B) status |Accredited by NBA and NAAC</a:t>
            </a:r>
            <a:endParaRPr lang="en-US" altLang="en-US" sz="3600">
              <a:solidFill>
                <a:srgbClr val="C00000"/>
              </a:solidFill>
              <a:ea typeface="Times New Roman" pitchFamily="18" charset="0"/>
              <a:cs typeface="Calibri" pitchFamily="34" charset="0"/>
            </a:endParaRPr>
          </a:p>
        </p:txBody>
      </p:sp>
      <p:pic>
        <p:nvPicPr>
          <p:cNvPr id="3075" name="Picture 1"/>
          <p:cNvPicPr>
            <a:picLocks noChangeAspect="1" noChangeArrowheads="1"/>
          </p:cNvPicPr>
          <p:nvPr/>
        </p:nvPicPr>
        <p:blipFill>
          <a:blip r:embed="rId2"/>
          <a:srcRect/>
          <a:stretch>
            <a:fillRect/>
          </a:stretch>
        </p:blipFill>
        <p:spPr bwMode="auto">
          <a:xfrm>
            <a:off x="0" y="5715000"/>
            <a:ext cx="1981200" cy="1143000"/>
          </a:xfrm>
          <a:prstGeom prst="rect">
            <a:avLst/>
          </a:prstGeom>
          <a:noFill/>
          <a:ln w="9525">
            <a:noFill/>
            <a:miter lim="800000"/>
            <a:headEnd/>
            <a:tailEnd/>
          </a:ln>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459</Words>
  <Application>Microsoft Office PowerPoint</Application>
  <PresentationFormat>Custom</PresentationFormat>
  <Paragraphs>33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SAHA</dc:creator>
  <cp:lastModifiedBy>Dell</cp:lastModifiedBy>
  <cp:revision>184</cp:revision>
  <dcterms:modified xsi:type="dcterms:W3CDTF">2020-12-14T06:56:24Z</dcterms:modified>
</cp:coreProperties>
</file>