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86" r:id="rId1"/>
  </p:sldMasterIdLst>
  <p:notesMasterIdLst>
    <p:notesMasterId r:id="rId15"/>
  </p:notesMasterIdLst>
  <p:handoutMasterIdLst>
    <p:handoutMasterId r:id="rId16"/>
  </p:handoutMasterIdLst>
  <p:sldIdLst>
    <p:sldId id="1218" r:id="rId2"/>
    <p:sldId id="1090" r:id="rId3"/>
    <p:sldId id="1227" r:id="rId4"/>
    <p:sldId id="1229" r:id="rId5"/>
    <p:sldId id="1230" r:id="rId6"/>
    <p:sldId id="1228" r:id="rId7"/>
    <p:sldId id="1220" r:id="rId8"/>
    <p:sldId id="1221" r:id="rId9"/>
    <p:sldId id="1231" r:id="rId10"/>
    <p:sldId id="1232" r:id="rId11"/>
    <p:sldId id="1233" r:id="rId12"/>
    <p:sldId id="1234" r:id="rId13"/>
    <p:sldId id="1235"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040" userDrawn="1">
          <p15:clr>
            <a:srgbClr val="A4A3A4"/>
          </p15:clr>
        </p15:guide>
        <p15:guide id="2" pos="3901" userDrawn="1">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2F2A96"/>
    <a:srgbClr val="990099"/>
    <a:srgbClr val="3333FF"/>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40" autoAdjust="0"/>
    <p:restoredTop sz="96831" autoAdjust="0"/>
  </p:normalViewPr>
  <p:slideViewPr>
    <p:cSldViewPr>
      <p:cViewPr varScale="1">
        <p:scale>
          <a:sx n="76" d="100"/>
          <a:sy n="76" d="100"/>
        </p:scale>
        <p:origin x="-898" y="-72"/>
      </p:cViewPr>
      <p:guideLst>
        <p:guide orient="horz" pos="2040"/>
        <p:guide pos="3901"/>
      </p:guideLst>
    </p:cSldViewPr>
  </p:slideViewPr>
  <p:outlineViewPr>
    <p:cViewPr>
      <p:scale>
        <a:sx n="33" d="100"/>
        <a:sy n="33" d="100"/>
      </p:scale>
      <p:origin x="0" y="1225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F6ACCF03-A5CB-47D0-9AB4-25B70ACB6065}" type="datetimeFigureOut">
              <a:rPr lang="en-US"/>
              <a:pPr>
                <a:defRPr/>
              </a:pPr>
              <a:t>1/4/2021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E224FC2D-499D-4977-AD6E-DFE5C44AFDBA}" type="slidenum">
              <a:rPr lang="en-US"/>
              <a:pPr>
                <a:defRPr/>
              </a:pPr>
              <a:t>‹#›</a:t>
            </a:fld>
            <a:endParaRPr lang="en-US"/>
          </a:p>
        </p:txBody>
      </p:sp>
    </p:spTree>
    <p:extLst>
      <p:ext uri="{BB962C8B-B14F-4D97-AF65-F5344CB8AC3E}">
        <p14:creationId xmlns:p14="http://schemas.microsoft.com/office/powerpoint/2010/main" xmlns="" val="156734620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AF7606F-A96F-45CA-A7F5-C475331DE1F0}" type="datetimeFigureOut">
              <a:rPr lang="en-US"/>
              <a:pPr>
                <a:defRPr/>
              </a:pPr>
              <a:t>1/4/2021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1F6E767B-C300-4C47-9C50-417379AE6BB8}" type="slidenum">
              <a:rPr lang="en-US"/>
              <a:pPr>
                <a:defRPr/>
              </a:pPr>
              <a:t>‹#›</a:t>
            </a:fld>
            <a:endParaRPr lang="en-US"/>
          </a:p>
        </p:txBody>
      </p:sp>
    </p:spTree>
    <p:extLst>
      <p:ext uri="{BB962C8B-B14F-4D97-AF65-F5344CB8AC3E}">
        <p14:creationId xmlns:p14="http://schemas.microsoft.com/office/powerpoint/2010/main" xmlns="" val="28920510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B8E15B0-26B5-498B-9E65-AE969828653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601923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B961790-A6FA-4346-8134-328253751AB5}" type="slidenum">
              <a:rPr lang="en-US" smtClean="0"/>
              <a:pPr>
                <a:defRPr/>
              </a:pPr>
              <a:t>‹#›</a:t>
            </a:fld>
            <a:endParaRPr lang="en-US"/>
          </a:p>
        </p:txBody>
      </p:sp>
    </p:spTree>
    <p:extLst>
      <p:ext uri="{BB962C8B-B14F-4D97-AF65-F5344CB8AC3E}">
        <p14:creationId xmlns:p14="http://schemas.microsoft.com/office/powerpoint/2010/main" xmlns="" val="3297300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77BD7C0-F0D3-4E33-A2A5-81F6DA404926}" type="slidenum">
              <a:rPr lang="en-US" smtClean="0"/>
              <a:pPr>
                <a:defRPr/>
              </a:pPr>
              <a:t>‹#›</a:t>
            </a:fld>
            <a:endParaRPr lang="en-US"/>
          </a:p>
        </p:txBody>
      </p:sp>
    </p:spTree>
    <p:extLst>
      <p:ext uri="{BB962C8B-B14F-4D97-AF65-F5344CB8AC3E}">
        <p14:creationId xmlns:p14="http://schemas.microsoft.com/office/powerpoint/2010/main" xmlns="" val="658715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897BF3-1834-4A3C-9AA3-D53EBE05A213}" type="slidenum">
              <a:rPr lang="en-US" smtClean="0"/>
              <a:pPr>
                <a:defRPr/>
              </a:pPr>
              <a:t>‹#›</a:t>
            </a:fld>
            <a:endParaRPr lang="en-US"/>
          </a:p>
        </p:txBody>
      </p:sp>
    </p:spTree>
    <p:extLst>
      <p:ext uri="{BB962C8B-B14F-4D97-AF65-F5344CB8AC3E}">
        <p14:creationId xmlns:p14="http://schemas.microsoft.com/office/powerpoint/2010/main" xmlns="" val="1499885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cxnSp>
        <p:nvCxnSpPr>
          <p:cNvPr id="2" name="Straight Connector 1"/>
          <p:cNvCxnSpPr/>
          <p:nvPr userDrawn="1"/>
        </p:nvCxnSpPr>
        <p:spPr>
          <a:xfrm flipH="1">
            <a:off x="914400" y="6492875"/>
            <a:ext cx="1068228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userDrawn="1"/>
        </p:nvSpPr>
        <p:spPr>
          <a:xfrm>
            <a:off x="0" y="4"/>
            <a:ext cx="12192000"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4" name="Freeform 6"/>
          <p:cNvSpPr>
            <a:spLocks noChangeAspect="1"/>
          </p:cNvSpPr>
          <p:nvPr userDrawn="1"/>
        </p:nvSpPr>
        <p:spPr bwMode="auto">
          <a:xfrm>
            <a:off x="3" y="190500"/>
            <a:ext cx="779463"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en-US"/>
          </a:p>
        </p:txBody>
      </p:sp>
      <p:sp>
        <p:nvSpPr>
          <p:cNvPr id="5" name="Freeform 14"/>
          <p:cNvSpPr/>
          <p:nvPr userDrawn="1"/>
        </p:nvSpPr>
        <p:spPr bwMode="auto">
          <a:xfrm>
            <a:off x="574676" y="190500"/>
            <a:ext cx="679451" cy="609600"/>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defRPr/>
            </a:pPr>
            <a:endParaRPr lang="en-IN" dirty="0">
              <a:latin typeface="+mn-lt"/>
            </a:endParaRPr>
          </a:p>
        </p:txBody>
      </p:sp>
      <p:sp>
        <p:nvSpPr>
          <p:cNvPr id="6" name="Freeform 6"/>
          <p:cNvSpPr>
            <a:spLocks noChangeAspect="1"/>
          </p:cNvSpPr>
          <p:nvPr userDrawn="1"/>
        </p:nvSpPr>
        <p:spPr bwMode="auto">
          <a:xfrm>
            <a:off x="11596690" y="6483350"/>
            <a:ext cx="615951"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en-US"/>
          </a:p>
        </p:txBody>
      </p:sp>
    </p:spTree>
    <p:extLst>
      <p:ext uri="{BB962C8B-B14F-4D97-AF65-F5344CB8AC3E}">
        <p14:creationId xmlns:p14="http://schemas.microsoft.com/office/powerpoint/2010/main" xmlns="" val="1457650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5798" y="0"/>
            <a:ext cx="10515600" cy="1325563"/>
          </a:xfrm>
        </p:spPr>
        <p:txBody>
          <a:bodyPr>
            <a:normAutofit/>
          </a:bodyPr>
          <a:lstStyle>
            <a:lvl1pPr>
              <a:defRPr sz="3500" b="1">
                <a:solidFill>
                  <a:srgbClr val="C00000"/>
                </a:solidFill>
                <a:latin typeface="Museo 300" panose="02000000000000000000" pitchFamily="50" charset="0"/>
              </a:defRPr>
            </a:lvl1pPr>
          </a:lstStyle>
          <a:p>
            <a:r>
              <a:rPr lang="en-US" dirty="0"/>
              <a:t>Click to edit Master title style</a:t>
            </a:r>
          </a:p>
        </p:txBody>
      </p:sp>
      <p:sp>
        <p:nvSpPr>
          <p:cNvPr id="3" name="Content Placeholder 2"/>
          <p:cNvSpPr>
            <a:spLocks noGrp="1"/>
          </p:cNvSpPr>
          <p:nvPr>
            <p:ph idx="1"/>
          </p:nvPr>
        </p:nvSpPr>
        <p:spPr>
          <a:xfrm>
            <a:off x="553961" y="1373409"/>
            <a:ext cx="10515600" cy="4351338"/>
          </a:xfrm>
        </p:spPr>
        <p:txBody>
          <a:bodyPr>
            <a:normAutofit/>
          </a:bodyPr>
          <a:lstStyle>
            <a:lvl1pPr>
              <a:defRPr sz="2000">
                <a:solidFill>
                  <a:schemeClr val="tx1">
                    <a:lumMod val="95000"/>
                    <a:lumOff val="5000"/>
                  </a:schemeClr>
                </a:solidFill>
                <a:latin typeface="Museo 300" panose="02000000000000000000" pitchFamily="50" charset="0"/>
              </a:defRPr>
            </a:lvl1pPr>
            <a:lvl2pPr>
              <a:defRPr sz="2000">
                <a:solidFill>
                  <a:schemeClr val="tx1">
                    <a:lumMod val="95000"/>
                    <a:lumOff val="5000"/>
                  </a:schemeClr>
                </a:solidFill>
                <a:latin typeface="Museo 300" panose="02000000000000000000" pitchFamily="50" charset="0"/>
              </a:defRPr>
            </a:lvl2pPr>
            <a:lvl3pPr>
              <a:defRPr sz="2000">
                <a:solidFill>
                  <a:schemeClr val="tx1">
                    <a:lumMod val="95000"/>
                    <a:lumOff val="5000"/>
                  </a:schemeClr>
                </a:solidFill>
                <a:latin typeface="Museo 300" panose="02000000000000000000" pitchFamily="50" charset="0"/>
              </a:defRPr>
            </a:lvl3pPr>
            <a:lvl4pPr>
              <a:defRPr sz="2000">
                <a:solidFill>
                  <a:schemeClr val="tx1">
                    <a:lumMod val="95000"/>
                    <a:lumOff val="5000"/>
                  </a:schemeClr>
                </a:solidFill>
                <a:latin typeface="Museo 300" panose="02000000000000000000" pitchFamily="50" charset="0"/>
              </a:defRPr>
            </a:lvl4pPr>
            <a:lvl5pPr>
              <a:defRPr sz="2000">
                <a:solidFill>
                  <a:schemeClr val="tx1">
                    <a:lumMod val="95000"/>
                    <a:lumOff val="5000"/>
                  </a:schemeClr>
                </a:solidFill>
                <a:latin typeface="Museo 300" panose="02000000000000000000" pitchFamily="50"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7" name="Subtitle 2"/>
          <p:cNvSpPr txBox="1">
            <a:spLocks noChangeArrowheads="1"/>
          </p:cNvSpPr>
          <p:nvPr userDrawn="1"/>
        </p:nvSpPr>
        <p:spPr bwMode="auto">
          <a:xfrm>
            <a:off x="1790590" y="6421413"/>
            <a:ext cx="9563210" cy="187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sz="1050" b="1" dirty="0">
                <a:solidFill>
                  <a:srgbClr val="C00000"/>
                </a:solidFill>
                <a:latin typeface="Museo 300"/>
              </a:rPr>
              <a:t>An Autonomous Institution ,Affiliated to Visvesvaraya Technological University, Belagavi. Approved By AICTE, New Delhi. Recognized by UGC with 2(f) &amp; 12(B) status. Accredited by NBA and NAAC.</a:t>
            </a:r>
          </a:p>
        </p:txBody>
      </p:sp>
      <p:sp>
        <p:nvSpPr>
          <p:cNvPr id="8" name="Slide Number Placeholder 5"/>
          <p:cNvSpPr txBox="1"/>
          <p:nvPr userDrawn="1"/>
        </p:nvSpPr>
        <p:spPr>
          <a:xfrm>
            <a:off x="11069561" y="5598643"/>
            <a:ext cx="541867" cy="365125"/>
          </a:xfrm>
          <a:prstGeom prst="rect">
            <a:avLst/>
          </a:prstGeom>
        </p:spPr>
        <p:txBody>
          <a:bodyPr/>
          <a:lstStyle>
            <a:lvl1pPr defTabSz="913130">
              <a:defRPr>
                <a:solidFill>
                  <a:schemeClr val="tx1"/>
                </a:solidFill>
                <a:latin typeface="Arial" panose="020B0604020202020204" pitchFamily="34" charset="0"/>
              </a:defRPr>
            </a:lvl1pPr>
            <a:lvl2pPr marL="742950" indent="-285750" defTabSz="913130">
              <a:defRPr>
                <a:solidFill>
                  <a:schemeClr val="tx1"/>
                </a:solidFill>
                <a:latin typeface="Arial" panose="020B0604020202020204" pitchFamily="34" charset="0"/>
              </a:defRPr>
            </a:lvl2pPr>
            <a:lvl3pPr marL="1143000" indent="-228600" defTabSz="913130">
              <a:defRPr>
                <a:solidFill>
                  <a:schemeClr val="tx1"/>
                </a:solidFill>
                <a:latin typeface="Arial" panose="020B0604020202020204" pitchFamily="34" charset="0"/>
              </a:defRPr>
            </a:lvl3pPr>
            <a:lvl4pPr marL="1600200" indent="-228600" defTabSz="913130">
              <a:defRPr>
                <a:solidFill>
                  <a:schemeClr val="tx1"/>
                </a:solidFill>
                <a:latin typeface="Arial" panose="020B0604020202020204" pitchFamily="34" charset="0"/>
              </a:defRPr>
            </a:lvl4pPr>
            <a:lvl5pPr marL="2057400" indent="-228600" defTabSz="913130">
              <a:defRPr>
                <a:solidFill>
                  <a:schemeClr val="tx1"/>
                </a:solidFill>
                <a:latin typeface="Arial" panose="020B0604020202020204" pitchFamily="34" charset="0"/>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fld id="{9E723E7A-D6C9-43B1-9EAA-7B8D055CBC94}" type="slidenum">
              <a:rPr lang="en-US" altLang="en-US" sz="1300">
                <a:solidFill>
                  <a:schemeClr val="bg1"/>
                </a:solidFill>
                <a:latin typeface="Calibri" panose="020F0502020204030204" pitchFamily="34" charset="0"/>
              </a:rPr>
              <a:pPr algn="ctr" eaLnBrk="1" hangingPunct="1"/>
              <a:t>‹#›</a:t>
            </a:fld>
            <a:endParaRPr lang="en-US" altLang="en-US" sz="1300">
              <a:solidFill>
                <a:schemeClr val="bg1"/>
              </a:solidFill>
              <a:latin typeface="Calibri" panose="020F0502020204030204" pitchFamily="34" charset="0"/>
            </a:endParaRPr>
          </a:p>
        </p:txBody>
      </p:sp>
      <p:sp>
        <p:nvSpPr>
          <p:cNvPr id="9" name="Freeform 6"/>
          <p:cNvSpPr>
            <a:spLocks noChangeAspect="1"/>
          </p:cNvSpPr>
          <p:nvPr userDrawn="1"/>
        </p:nvSpPr>
        <p:spPr bwMode="auto">
          <a:xfrm>
            <a:off x="11370733" y="6424628"/>
            <a:ext cx="821267"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en-US"/>
          </a:p>
        </p:txBody>
      </p:sp>
      <p:cxnSp>
        <p:nvCxnSpPr>
          <p:cNvPr id="10" name="Straight Connector 9"/>
          <p:cNvCxnSpPr/>
          <p:nvPr userDrawn="1"/>
        </p:nvCxnSpPr>
        <p:spPr>
          <a:xfrm flipH="1" flipV="1">
            <a:off x="1794825" y="6400803"/>
            <a:ext cx="9652635" cy="2855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0" y="1"/>
            <a:ext cx="12192000" cy="50006"/>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12" name="Freeform 6"/>
          <p:cNvSpPr>
            <a:spLocks noChangeAspect="1"/>
          </p:cNvSpPr>
          <p:nvPr userDrawn="1"/>
        </p:nvSpPr>
        <p:spPr bwMode="auto">
          <a:xfrm>
            <a:off x="2" y="190500"/>
            <a:ext cx="1039284"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en-US"/>
          </a:p>
        </p:txBody>
      </p:sp>
      <p:sp>
        <p:nvSpPr>
          <p:cNvPr id="13" name="Freeform 12"/>
          <p:cNvSpPr/>
          <p:nvPr userDrawn="1"/>
        </p:nvSpPr>
        <p:spPr bwMode="auto">
          <a:xfrm>
            <a:off x="766235" y="190500"/>
            <a:ext cx="905933" cy="609600"/>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defRPr/>
            </a:pPr>
            <a:endParaRPr lang="en-IN" dirty="0">
              <a:latin typeface="+mn-lt"/>
            </a:endParaRPr>
          </a:p>
        </p:txBody>
      </p:sp>
      <p:pic>
        <p:nvPicPr>
          <p:cNvPr id="14" name="Picture 13"/>
          <p:cNvPicPr>
            <a:picLocks noChangeAspect="1"/>
          </p:cNvPicPr>
          <p:nvPr userDrawn="1"/>
        </p:nvPicPr>
        <p:blipFill>
          <a:blip r:embed="rId2"/>
          <a:stretch>
            <a:fillRect/>
          </a:stretch>
        </p:blipFill>
        <p:spPr>
          <a:xfrm>
            <a:off x="2" y="6099171"/>
            <a:ext cx="1765796" cy="710487"/>
          </a:xfrm>
          <a:prstGeom prst="rect">
            <a:avLst/>
          </a:prstGeom>
        </p:spPr>
      </p:pic>
      <p:sp>
        <p:nvSpPr>
          <p:cNvPr id="6" name="Slide Number Placeholder 5"/>
          <p:cNvSpPr>
            <a:spLocks noGrp="1"/>
          </p:cNvSpPr>
          <p:nvPr>
            <p:ph type="sldNum" sz="quarter" idx="12"/>
          </p:nvPr>
        </p:nvSpPr>
        <p:spPr>
          <a:xfrm>
            <a:off x="9038166" y="6441651"/>
            <a:ext cx="2743200" cy="365125"/>
          </a:xfrm>
        </p:spPr>
        <p:txBody>
          <a:bodyPr/>
          <a:lstStyle>
            <a:lvl1pPr>
              <a:defRPr>
                <a:solidFill>
                  <a:srgbClr val="FFFFFF"/>
                </a:solidFill>
              </a:defRPr>
            </a:lvl1pPr>
          </a:lstStyle>
          <a:p>
            <a:pPr>
              <a:defRPr/>
            </a:pPr>
            <a:fld id="{7567225B-3001-4770-81AD-EA67E82D7225}" type="slidenum">
              <a:rPr lang="en-US" smtClean="0"/>
              <a:pPr>
                <a:defRPr/>
              </a:pPr>
              <a:t>‹#›</a:t>
            </a:fld>
            <a:endParaRPr lang="en-US" dirty="0"/>
          </a:p>
        </p:txBody>
      </p:sp>
    </p:spTree>
    <p:extLst>
      <p:ext uri="{BB962C8B-B14F-4D97-AF65-F5344CB8AC3E}">
        <p14:creationId xmlns:p14="http://schemas.microsoft.com/office/powerpoint/2010/main" xmlns="" val="4232315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0C95E66-549C-45F3-8760-BF16C91FE33F}" type="slidenum">
              <a:rPr lang="en-US" smtClean="0"/>
              <a:pPr>
                <a:defRPr/>
              </a:pPr>
              <a:t>‹#›</a:t>
            </a:fld>
            <a:endParaRPr lang="en-US"/>
          </a:p>
        </p:txBody>
      </p:sp>
    </p:spTree>
    <p:extLst>
      <p:ext uri="{BB962C8B-B14F-4D97-AF65-F5344CB8AC3E}">
        <p14:creationId xmlns:p14="http://schemas.microsoft.com/office/powerpoint/2010/main" xmlns="" val="959121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90AFBA8-1D03-4536-9D17-6487E477CBB8}" type="slidenum">
              <a:rPr lang="en-US" smtClean="0"/>
              <a:pPr>
                <a:defRPr/>
              </a:pPr>
              <a:t>‹#›</a:t>
            </a:fld>
            <a:endParaRPr lang="en-US"/>
          </a:p>
        </p:txBody>
      </p:sp>
    </p:spTree>
    <p:extLst>
      <p:ext uri="{BB962C8B-B14F-4D97-AF65-F5344CB8AC3E}">
        <p14:creationId xmlns:p14="http://schemas.microsoft.com/office/powerpoint/2010/main" xmlns="" val="1106873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dirty="0"/>
          </a:p>
        </p:txBody>
      </p:sp>
      <p:sp>
        <p:nvSpPr>
          <p:cNvPr id="10" name="Freeform 6"/>
          <p:cNvSpPr>
            <a:spLocks noChangeAspect="1"/>
          </p:cNvSpPr>
          <p:nvPr userDrawn="1"/>
        </p:nvSpPr>
        <p:spPr bwMode="auto">
          <a:xfrm>
            <a:off x="11297845" y="6363588"/>
            <a:ext cx="821267"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en-US"/>
          </a:p>
        </p:txBody>
      </p:sp>
      <p:sp>
        <p:nvSpPr>
          <p:cNvPr id="11" name="Rectangle 10"/>
          <p:cNvSpPr/>
          <p:nvPr userDrawn="1"/>
        </p:nvSpPr>
        <p:spPr>
          <a:xfrm>
            <a:off x="1988235" y="6427116"/>
            <a:ext cx="9278423" cy="430887"/>
          </a:xfrm>
          <a:prstGeom prst="rect">
            <a:avLst/>
          </a:prstGeom>
        </p:spPr>
        <p:txBody>
          <a:bodyPr wrap="square">
            <a:spAutoFit/>
          </a:bodyPr>
          <a:lstStyle/>
          <a:p>
            <a:r>
              <a:rPr lang="en-IN" sz="1050" b="1" dirty="0">
                <a:solidFill>
                  <a:srgbClr val="C00000"/>
                </a:solidFill>
                <a:latin typeface="Museo 300"/>
              </a:rPr>
              <a:t>An Autonomous Institution ,Affiliated to </a:t>
            </a:r>
            <a:r>
              <a:rPr lang="en-IN" sz="1050" b="1" dirty="0" err="1">
                <a:solidFill>
                  <a:srgbClr val="C00000"/>
                </a:solidFill>
                <a:latin typeface="Museo 300"/>
              </a:rPr>
              <a:t>Visvesvaraya</a:t>
            </a:r>
            <a:r>
              <a:rPr lang="en-IN" sz="1050" b="1" dirty="0">
                <a:solidFill>
                  <a:srgbClr val="C00000"/>
                </a:solidFill>
                <a:latin typeface="Museo 300"/>
              </a:rPr>
              <a:t> Technological University, Belagavi. Approved By AICTE, New Delhi. Recognized by UGC with 2(f) &amp; 12(B) status. Accredited by NBA and NAAC.</a:t>
            </a:r>
          </a:p>
        </p:txBody>
      </p:sp>
      <p:cxnSp>
        <p:nvCxnSpPr>
          <p:cNvPr id="12" name="Straight Connector 11"/>
          <p:cNvCxnSpPr/>
          <p:nvPr userDrawn="1"/>
        </p:nvCxnSpPr>
        <p:spPr>
          <a:xfrm flipH="1" flipV="1">
            <a:off x="2133603" y="6372247"/>
            <a:ext cx="8737599" cy="25846"/>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0" y="1"/>
            <a:ext cx="12192000" cy="50006"/>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14" name="Freeform 6"/>
          <p:cNvSpPr>
            <a:spLocks noChangeAspect="1"/>
          </p:cNvSpPr>
          <p:nvPr userDrawn="1"/>
        </p:nvSpPr>
        <p:spPr bwMode="auto">
          <a:xfrm>
            <a:off x="2" y="190500"/>
            <a:ext cx="1039284"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en-US"/>
          </a:p>
        </p:txBody>
      </p:sp>
      <p:sp>
        <p:nvSpPr>
          <p:cNvPr id="15" name="Freeform 14"/>
          <p:cNvSpPr/>
          <p:nvPr userDrawn="1"/>
        </p:nvSpPr>
        <p:spPr bwMode="auto">
          <a:xfrm>
            <a:off x="766235" y="190500"/>
            <a:ext cx="905933" cy="609600"/>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defRPr/>
            </a:pPr>
            <a:endParaRPr lang="en-IN" dirty="0">
              <a:latin typeface="+mn-lt"/>
            </a:endParaRPr>
          </a:p>
        </p:txBody>
      </p:sp>
      <p:pic>
        <p:nvPicPr>
          <p:cNvPr id="16" name="Picture 15"/>
          <p:cNvPicPr>
            <a:picLocks noChangeAspect="1"/>
          </p:cNvPicPr>
          <p:nvPr userDrawn="1"/>
        </p:nvPicPr>
        <p:blipFill>
          <a:blip r:embed="rId2"/>
          <a:stretch>
            <a:fillRect/>
          </a:stretch>
        </p:blipFill>
        <p:spPr>
          <a:xfrm>
            <a:off x="61421" y="6126163"/>
            <a:ext cx="1698704" cy="683492"/>
          </a:xfrm>
          <a:prstGeom prst="rect">
            <a:avLst/>
          </a:prstGeom>
        </p:spPr>
      </p:pic>
    </p:spTree>
    <p:extLst>
      <p:ext uri="{BB962C8B-B14F-4D97-AF65-F5344CB8AC3E}">
        <p14:creationId xmlns:p14="http://schemas.microsoft.com/office/powerpoint/2010/main" xmlns="" val="1414381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AA31B365-2786-4F1C-8EDA-6FD2B746B06E}" type="slidenum">
              <a:rPr lang="en-US" smtClean="0"/>
              <a:pPr>
                <a:defRPr/>
              </a:pPr>
              <a:t>‹#›</a:t>
            </a:fld>
            <a:endParaRPr lang="en-US"/>
          </a:p>
        </p:txBody>
      </p:sp>
      <p:pic>
        <p:nvPicPr>
          <p:cNvPr id="6" name="Picture 5"/>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4892040" y="5918200"/>
            <a:ext cx="2407920" cy="876300"/>
          </a:xfrm>
          <a:prstGeom prst="rect">
            <a:avLst/>
          </a:prstGeom>
          <a:noFill/>
          <a:ln>
            <a:noFill/>
          </a:ln>
        </p:spPr>
      </p:pic>
      <p:sp>
        <p:nvSpPr>
          <p:cNvPr id="7" name="Rectangle 6"/>
          <p:cNvSpPr/>
          <p:nvPr userDrawn="1"/>
        </p:nvSpPr>
        <p:spPr>
          <a:xfrm>
            <a:off x="0" y="1"/>
            <a:ext cx="12192000" cy="50006"/>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8" name="Freeform 6"/>
          <p:cNvSpPr>
            <a:spLocks noChangeAspect="1"/>
          </p:cNvSpPr>
          <p:nvPr userDrawn="1"/>
        </p:nvSpPr>
        <p:spPr bwMode="auto">
          <a:xfrm>
            <a:off x="2" y="190500"/>
            <a:ext cx="1039284"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en-US"/>
          </a:p>
        </p:txBody>
      </p:sp>
      <p:sp>
        <p:nvSpPr>
          <p:cNvPr id="9" name="Freeform 14"/>
          <p:cNvSpPr/>
          <p:nvPr userDrawn="1"/>
        </p:nvSpPr>
        <p:spPr bwMode="auto">
          <a:xfrm>
            <a:off x="766235" y="190500"/>
            <a:ext cx="905933" cy="609600"/>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defRPr/>
            </a:pPr>
            <a:endParaRPr lang="en-IN" dirty="0">
              <a:latin typeface="+mn-lt"/>
            </a:endParaRPr>
          </a:p>
        </p:txBody>
      </p:sp>
    </p:spTree>
    <p:extLst>
      <p:ext uri="{BB962C8B-B14F-4D97-AF65-F5344CB8AC3E}">
        <p14:creationId xmlns:p14="http://schemas.microsoft.com/office/powerpoint/2010/main" xmlns="" val="2016932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A6FD02F-D3CD-4E4F-800F-75D2C3ECA6E5}" type="slidenum">
              <a:rPr lang="en-US" smtClean="0"/>
              <a:pPr>
                <a:defRPr/>
              </a:pPr>
              <a:t>‹#›</a:t>
            </a:fld>
            <a:endParaRPr lang="en-US" dirty="0"/>
          </a:p>
        </p:txBody>
      </p:sp>
      <p:cxnSp>
        <p:nvCxnSpPr>
          <p:cNvPr id="5" name="Straight Connector 4"/>
          <p:cNvCxnSpPr/>
          <p:nvPr userDrawn="1"/>
        </p:nvCxnSpPr>
        <p:spPr>
          <a:xfrm flipH="1">
            <a:off x="2244878" y="6400800"/>
            <a:ext cx="862632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1988235" y="6400800"/>
            <a:ext cx="9278423" cy="400110"/>
          </a:xfrm>
          <a:prstGeom prst="rect">
            <a:avLst/>
          </a:prstGeom>
        </p:spPr>
        <p:txBody>
          <a:bodyPr wrap="square">
            <a:spAutoFit/>
          </a:bodyPr>
          <a:lstStyle/>
          <a:p>
            <a:r>
              <a:rPr lang="en-IN" sz="1000" b="1" dirty="0">
                <a:solidFill>
                  <a:srgbClr val="C00000"/>
                </a:solidFill>
                <a:latin typeface="Museo 300"/>
              </a:rPr>
              <a:t>An Autonomous Institution ,Affiliated to </a:t>
            </a:r>
            <a:r>
              <a:rPr lang="en-IN" sz="1000" b="1" dirty="0" err="1">
                <a:solidFill>
                  <a:srgbClr val="C00000"/>
                </a:solidFill>
                <a:latin typeface="Museo 300"/>
              </a:rPr>
              <a:t>Visvesvaraya</a:t>
            </a:r>
            <a:r>
              <a:rPr lang="en-IN" sz="1000" b="1" dirty="0">
                <a:solidFill>
                  <a:srgbClr val="C00000"/>
                </a:solidFill>
                <a:latin typeface="Museo 300"/>
              </a:rPr>
              <a:t> Technological University, Belagavi. Approved By AICTE, New Delhi. Recognized by UGC with 2(f) &amp; 12(B) status. Accredited by NBA and NAAC.</a:t>
            </a:r>
          </a:p>
        </p:txBody>
      </p:sp>
      <p:sp>
        <p:nvSpPr>
          <p:cNvPr id="7" name="Freeform 6"/>
          <p:cNvSpPr>
            <a:spLocks noChangeAspect="1"/>
          </p:cNvSpPr>
          <p:nvPr userDrawn="1"/>
        </p:nvSpPr>
        <p:spPr bwMode="auto">
          <a:xfrm>
            <a:off x="11348781" y="6400800"/>
            <a:ext cx="821267" cy="3746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en-US"/>
          </a:p>
        </p:txBody>
      </p:sp>
      <p:sp>
        <p:nvSpPr>
          <p:cNvPr id="8" name="Rectangle 7"/>
          <p:cNvSpPr/>
          <p:nvPr userDrawn="1"/>
        </p:nvSpPr>
        <p:spPr>
          <a:xfrm>
            <a:off x="0" y="1"/>
            <a:ext cx="12192000" cy="50006"/>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9" name="Freeform 6"/>
          <p:cNvSpPr>
            <a:spLocks noChangeAspect="1"/>
          </p:cNvSpPr>
          <p:nvPr userDrawn="1"/>
        </p:nvSpPr>
        <p:spPr bwMode="auto">
          <a:xfrm>
            <a:off x="2" y="190500"/>
            <a:ext cx="1039284" cy="476250"/>
          </a:xfrm>
          <a:custGeom>
            <a:avLst/>
            <a:gdLst>
              <a:gd name="T0" fmla="*/ 2147483646 w 708"/>
              <a:gd name="T1" fmla="*/ 0 h 432"/>
              <a:gd name="T2" fmla="*/ 0 w 708"/>
              <a:gd name="T3" fmla="*/ 0 h 432"/>
              <a:gd name="T4" fmla="*/ 0 w 708"/>
              <a:gd name="T5" fmla="*/ 2147483646 h 432"/>
              <a:gd name="T6" fmla="*/ 0 w 708"/>
              <a:gd name="T7" fmla="*/ 2147483646 h 432"/>
              <a:gd name="T8" fmla="*/ 2147483646 w 708"/>
              <a:gd name="T9" fmla="*/ 2147483646 h 432"/>
              <a:gd name="T10" fmla="*/ 2147483646 w 708"/>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en-US"/>
          </a:p>
        </p:txBody>
      </p:sp>
      <p:sp>
        <p:nvSpPr>
          <p:cNvPr id="10" name="Freeform 14"/>
          <p:cNvSpPr/>
          <p:nvPr userDrawn="1"/>
        </p:nvSpPr>
        <p:spPr bwMode="auto">
          <a:xfrm>
            <a:off x="766235" y="190500"/>
            <a:ext cx="905933" cy="609600"/>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a:lstStyle/>
          <a:p>
            <a:pPr eaLnBrk="1" fontAlgn="auto" hangingPunct="1">
              <a:spcBef>
                <a:spcPts val="0"/>
              </a:spcBef>
              <a:spcAft>
                <a:spcPts val="0"/>
              </a:spcAft>
              <a:defRPr/>
            </a:pPr>
            <a:endParaRPr lang="en-IN" dirty="0">
              <a:latin typeface="+mn-lt"/>
            </a:endParaRPr>
          </a:p>
        </p:txBody>
      </p:sp>
      <p:pic>
        <p:nvPicPr>
          <p:cNvPr id="11" name="Picture 10"/>
          <p:cNvPicPr>
            <a:picLocks noChangeAspect="1"/>
          </p:cNvPicPr>
          <p:nvPr userDrawn="1"/>
        </p:nvPicPr>
        <p:blipFill>
          <a:blip r:embed="rId2"/>
          <a:stretch>
            <a:fillRect/>
          </a:stretch>
        </p:blipFill>
        <p:spPr>
          <a:xfrm>
            <a:off x="53313" y="6085431"/>
            <a:ext cx="1744061" cy="701742"/>
          </a:xfrm>
          <a:prstGeom prst="rect">
            <a:avLst/>
          </a:prstGeom>
        </p:spPr>
      </p:pic>
    </p:spTree>
    <p:extLst>
      <p:ext uri="{BB962C8B-B14F-4D97-AF65-F5344CB8AC3E}">
        <p14:creationId xmlns:p14="http://schemas.microsoft.com/office/powerpoint/2010/main" xmlns="" val="1840125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D75708D-340D-43AA-B254-1DB4180647C9}" type="slidenum">
              <a:rPr lang="en-US" smtClean="0"/>
              <a:pPr>
                <a:defRPr/>
              </a:pPr>
              <a:t>‹#›</a:t>
            </a:fld>
            <a:endParaRPr lang="en-US"/>
          </a:p>
        </p:txBody>
      </p:sp>
    </p:spTree>
    <p:extLst>
      <p:ext uri="{BB962C8B-B14F-4D97-AF65-F5344CB8AC3E}">
        <p14:creationId xmlns:p14="http://schemas.microsoft.com/office/powerpoint/2010/main" xmlns="" val="1652166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C8C3591-FF6B-435A-AE90-3407BB231590}" type="slidenum">
              <a:rPr lang="en-US" smtClean="0"/>
              <a:pPr>
                <a:defRPr/>
              </a:pPr>
              <a:t>‹#›</a:t>
            </a:fld>
            <a:endParaRPr lang="en-US"/>
          </a:p>
        </p:txBody>
      </p:sp>
    </p:spTree>
    <p:extLst>
      <p:ext uri="{BB962C8B-B14F-4D97-AF65-F5344CB8AC3E}">
        <p14:creationId xmlns:p14="http://schemas.microsoft.com/office/powerpoint/2010/main" xmlns="" val="207838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1C53C67-9027-4435-B66D-757D18D7790B}" type="slidenum">
              <a:rPr lang="en-US" smtClean="0"/>
              <a:pPr>
                <a:defRPr/>
              </a:pPr>
              <a:t>‹#›</a:t>
            </a:fld>
            <a:endParaRPr lang="en-US"/>
          </a:p>
        </p:txBody>
      </p:sp>
    </p:spTree>
    <p:extLst>
      <p:ext uri="{BB962C8B-B14F-4D97-AF65-F5344CB8AC3E}">
        <p14:creationId xmlns:p14="http://schemas.microsoft.com/office/powerpoint/2010/main" xmlns="" val="283302870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3278949" y="1061442"/>
            <a:ext cx="5122069" cy="3000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defRPr>
            </a:lvl1pPr>
            <a:lvl2pPr marL="742950" indent="-285750">
              <a:defRPr sz="2400">
                <a:solidFill>
                  <a:schemeClr val="tx1"/>
                </a:solidFill>
                <a:latin typeface="Calibri" panose="020F0502020204030204" pitchFamily="34" charset="0"/>
              </a:defRPr>
            </a:lvl2pPr>
            <a:lvl3pPr>
              <a:defRPr sz="2000">
                <a:solidFill>
                  <a:schemeClr val="tx1"/>
                </a:solidFill>
                <a:latin typeface="Calibri" panose="020F0502020204030204" pitchFamily="34" charset="0"/>
              </a:defRPr>
            </a:lvl3pPr>
            <a:lvl4pPr>
              <a:defRPr sz="2000">
                <a:solidFill>
                  <a:schemeClr val="tx1"/>
                </a:solidFill>
                <a:latin typeface="Calibri" panose="020F0502020204030204" pitchFamily="34" charset="0"/>
              </a:defRPr>
            </a:lvl4pPr>
            <a:lvl5pPr>
              <a:defRPr sz="2000">
                <a:solidFill>
                  <a:schemeClr val="tx1"/>
                </a:solidFill>
                <a:latin typeface="Calibri" panose="020F0502020204030204" pitchFamily="34" charset="0"/>
              </a:defRPr>
            </a:lvl5pPr>
            <a:lvl6pPr eaLnBrk="0" fontAlgn="base" hangingPunct="0">
              <a:spcAft>
                <a:spcPct val="0"/>
              </a:spcAft>
              <a:defRPr sz="2000">
                <a:solidFill>
                  <a:schemeClr val="tx1"/>
                </a:solidFill>
                <a:latin typeface="Calibri" panose="020F0502020204030204" pitchFamily="34" charset="0"/>
              </a:defRPr>
            </a:lvl6pPr>
            <a:lvl7pPr eaLnBrk="0" fontAlgn="base" hangingPunct="0">
              <a:spcAft>
                <a:spcPct val="0"/>
              </a:spcAft>
              <a:defRPr sz="2000">
                <a:solidFill>
                  <a:schemeClr val="tx1"/>
                </a:solidFill>
                <a:latin typeface="Calibri" panose="020F0502020204030204" pitchFamily="34" charset="0"/>
              </a:defRPr>
            </a:lvl7pPr>
            <a:lvl8pPr eaLnBrk="0" fontAlgn="base" hangingPunct="0">
              <a:spcAft>
                <a:spcPct val="0"/>
              </a:spcAft>
              <a:defRPr sz="2000">
                <a:solidFill>
                  <a:schemeClr val="tx1"/>
                </a:solidFill>
                <a:latin typeface="Calibri" panose="020F0502020204030204" pitchFamily="34" charset="0"/>
              </a:defRPr>
            </a:lvl8pPr>
            <a:lvl9pPr eaLnBrk="0" fontAlgn="base" hangingPunct="0">
              <a:spcAft>
                <a:spcPct val="0"/>
              </a:spcAft>
              <a:defRPr sz="2000">
                <a:solidFill>
                  <a:schemeClr val="tx1"/>
                </a:solidFill>
                <a:latin typeface="Calibri" panose="020F0502020204030204" pitchFamily="34" charset="0"/>
              </a:defRPr>
            </a:lvl9pPr>
          </a:lstStyle>
          <a:p>
            <a:pPr defTabSz="685800" eaLnBrk="1" fontAlgn="auto" hangingPunct="1">
              <a:spcBef>
                <a:spcPts val="0"/>
              </a:spcBef>
              <a:spcAft>
                <a:spcPts val="0"/>
              </a:spcAft>
            </a:pPr>
            <a:endParaRPr lang="en-US" altLang="en-US" sz="1350">
              <a:solidFill>
                <a:prstClr val="black"/>
              </a:solidFill>
            </a:endParaRPr>
          </a:p>
        </p:txBody>
      </p:sp>
      <p:sp>
        <p:nvSpPr>
          <p:cNvPr id="7" name="Subtitle 2"/>
          <p:cNvSpPr txBox="1">
            <a:spLocks noChangeArrowheads="1"/>
          </p:cNvSpPr>
          <p:nvPr/>
        </p:nvSpPr>
        <p:spPr bwMode="auto">
          <a:xfrm>
            <a:off x="1447800" y="6476999"/>
            <a:ext cx="10058400" cy="355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685800" eaLnBrk="1" fontAlgn="auto" hangingPunct="1">
              <a:spcBef>
                <a:spcPts val="0"/>
              </a:spcBef>
              <a:spcAft>
                <a:spcPts val="0"/>
              </a:spcAft>
            </a:pPr>
            <a:r>
              <a:rPr lang="en-IN" sz="1050" b="1" dirty="0">
                <a:solidFill>
                  <a:srgbClr val="C00000"/>
                </a:solidFill>
                <a:latin typeface="Museo 300"/>
              </a:rPr>
              <a:t>An Autonomous Institution ,Affiliated to Visvesvaraya Technological University, Belagavi. Approved By AICTE, New Delhi. Recognized by UGC with 2(f) &amp; 12(B) status. Accredited by NBA and NAAC.</a:t>
            </a:r>
          </a:p>
        </p:txBody>
      </p:sp>
      <p:pic>
        <p:nvPicPr>
          <p:cNvPr id="13" name="Picture 1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48469" y="-531802"/>
            <a:ext cx="5653293" cy="2460980"/>
          </a:xfrm>
          <a:prstGeom prst="rect">
            <a:avLst/>
          </a:prstGeom>
        </p:spPr>
      </p:pic>
      <p:sp>
        <p:nvSpPr>
          <p:cNvPr id="14" name="Google Shape;151;p27"/>
          <p:cNvSpPr/>
          <p:nvPr/>
        </p:nvSpPr>
        <p:spPr>
          <a:xfrm>
            <a:off x="4194527" y="1536410"/>
            <a:ext cx="4042606" cy="1172233"/>
          </a:xfrm>
          <a:custGeom>
            <a:avLst/>
            <a:gdLst/>
            <a:ahLst/>
            <a:cxnLst/>
            <a:rect l="l" t="t" r="r" b="b"/>
            <a:pathLst>
              <a:path w="4583" h="727" extrusionOk="0">
                <a:moveTo>
                  <a:pt x="0" y="0"/>
                </a:moveTo>
                <a:lnTo>
                  <a:pt x="0" y="727"/>
                </a:lnTo>
                <a:lnTo>
                  <a:pt x="4583" y="727"/>
                </a:lnTo>
                <a:lnTo>
                  <a:pt x="4028" y="0"/>
                </a:lnTo>
                <a:lnTo>
                  <a:pt x="0" y="0"/>
                </a:lnTo>
                <a:close/>
              </a:path>
            </a:pathLst>
          </a:custGeom>
          <a:solidFill>
            <a:srgbClr val="F18B17">
              <a:alpha val="84705"/>
            </a:srgbClr>
          </a:solidFill>
          <a:ln>
            <a:noFill/>
          </a:ln>
        </p:spPr>
        <p:txBody>
          <a:bodyPr spcFirstLastPara="1" wrap="square" lIns="59400" tIns="29681" rIns="59400" bIns="29681" anchor="t" anchorCtr="0">
            <a:noAutofit/>
          </a:bodyPr>
          <a:lstStyle/>
          <a:p>
            <a:pPr algn="ctr" defTabSz="685800" eaLnBrk="1" fontAlgn="auto" hangingPunct="1">
              <a:spcBef>
                <a:spcPts val="0"/>
              </a:spcBef>
              <a:spcAft>
                <a:spcPts val="0"/>
              </a:spcAft>
            </a:pPr>
            <a:r>
              <a:rPr lang="en-GB" sz="1400" b="1" dirty="0">
                <a:solidFill>
                  <a:srgbClr val="E7E6E6"/>
                </a:solidFill>
                <a:latin typeface="Museo 300" panose="02000000000000000000" pitchFamily="50" charset="0"/>
                <a:sym typeface="Arial" panose="020B0604020202020204"/>
              </a:rPr>
              <a:t>An Autonomous Institute</a:t>
            </a:r>
            <a:endParaRPr sz="1400" dirty="0">
              <a:solidFill>
                <a:prstClr val="black"/>
              </a:solidFill>
              <a:latin typeface="Museo 300" panose="02000000000000000000" pitchFamily="50" charset="0"/>
            </a:endParaRPr>
          </a:p>
          <a:p>
            <a:pPr algn="ctr" defTabSz="685800" eaLnBrk="1" fontAlgn="auto" hangingPunct="1">
              <a:spcBef>
                <a:spcPts val="0"/>
              </a:spcBef>
              <a:spcAft>
                <a:spcPts val="0"/>
              </a:spcAft>
            </a:pPr>
            <a:r>
              <a:rPr lang="en-GB" sz="1400" b="1" dirty="0">
                <a:solidFill>
                  <a:srgbClr val="E7E6E6"/>
                </a:solidFill>
                <a:latin typeface="Museo 300" panose="02000000000000000000" pitchFamily="50" charset="0"/>
                <a:sym typeface="Arial" panose="020B0604020202020204"/>
              </a:rPr>
              <a:t>Affiliated to VTU, Belagavi,</a:t>
            </a:r>
            <a:endParaRPr sz="1400" b="1" dirty="0">
              <a:solidFill>
                <a:srgbClr val="E7E6E6"/>
              </a:solidFill>
              <a:latin typeface="Museo 300" panose="02000000000000000000" pitchFamily="50" charset="0"/>
              <a:sym typeface="Arial" panose="020B0604020202020204"/>
            </a:endParaRPr>
          </a:p>
          <a:p>
            <a:pPr algn="ctr" defTabSz="685800" eaLnBrk="1" fontAlgn="auto" hangingPunct="1">
              <a:spcBef>
                <a:spcPts val="0"/>
              </a:spcBef>
              <a:spcAft>
                <a:spcPts val="0"/>
              </a:spcAft>
            </a:pPr>
            <a:r>
              <a:rPr lang="en-GB" sz="1400" b="1" dirty="0">
                <a:solidFill>
                  <a:srgbClr val="E7E6E6"/>
                </a:solidFill>
                <a:latin typeface="Museo 300" panose="02000000000000000000" pitchFamily="50" charset="0"/>
                <a:sym typeface="Arial" panose="020B0604020202020204"/>
              </a:rPr>
              <a:t>Approved by AICTE, New Delhi,</a:t>
            </a:r>
            <a:endParaRPr sz="1400" b="1" dirty="0">
              <a:solidFill>
                <a:srgbClr val="E7E6E6"/>
              </a:solidFill>
              <a:latin typeface="Museo 300" panose="02000000000000000000" pitchFamily="50" charset="0"/>
              <a:sym typeface="Arial" panose="020B0604020202020204"/>
            </a:endParaRPr>
          </a:p>
          <a:p>
            <a:pPr algn="ctr" defTabSz="685800" eaLnBrk="1" fontAlgn="auto" hangingPunct="1">
              <a:spcBef>
                <a:spcPts val="0"/>
              </a:spcBef>
              <a:spcAft>
                <a:spcPts val="0"/>
              </a:spcAft>
            </a:pPr>
            <a:r>
              <a:rPr lang="en-GB" sz="1400" b="1" dirty="0">
                <a:solidFill>
                  <a:srgbClr val="E7E6E6"/>
                </a:solidFill>
                <a:latin typeface="Museo 300" panose="02000000000000000000" pitchFamily="50" charset="0"/>
                <a:sym typeface="Arial" panose="020B0604020202020204"/>
              </a:rPr>
              <a:t>Recognized by UGC with 2(f) &amp; 12(B)</a:t>
            </a:r>
            <a:endParaRPr sz="1400" b="1" dirty="0">
              <a:solidFill>
                <a:srgbClr val="E7E6E6"/>
              </a:solidFill>
              <a:latin typeface="Museo 300" panose="02000000000000000000" pitchFamily="50" charset="0"/>
              <a:sym typeface="Arial" panose="020B0604020202020204"/>
            </a:endParaRPr>
          </a:p>
          <a:p>
            <a:pPr algn="ctr" defTabSz="685800" eaLnBrk="1" fontAlgn="auto" hangingPunct="1">
              <a:spcBef>
                <a:spcPts val="0"/>
              </a:spcBef>
              <a:spcAft>
                <a:spcPts val="0"/>
              </a:spcAft>
            </a:pPr>
            <a:r>
              <a:rPr lang="en-GB" sz="1400" b="1" dirty="0">
                <a:solidFill>
                  <a:srgbClr val="E7E6E6"/>
                </a:solidFill>
                <a:latin typeface="Museo 300" panose="02000000000000000000" pitchFamily="50" charset="0"/>
                <a:sym typeface="Arial" panose="020B0604020202020204"/>
              </a:rPr>
              <a:t>Accredited by NBA &amp; NAAC</a:t>
            </a:r>
            <a:endParaRPr sz="1400" dirty="0">
              <a:solidFill>
                <a:prstClr val="black"/>
              </a:solidFill>
              <a:latin typeface="Museo 300" panose="02000000000000000000" pitchFamily="50" charset="0"/>
            </a:endParaRPr>
          </a:p>
        </p:txBody>
      </p:sp>
      <p:sp>
        <p:nvSpPr>
          <p:cNvPr id="15" name="Google Shape;149;p27"/>
          <p:cNvSpPr/>
          <p:nvPr/>
        </p:nvSpPr>
        <p:spPr>
          <a:xfrm>
            <a:off x="0" y="2743200"/>
            <a:ext cx="12192000" cy="1988390"/>
          </a:xfrm>
          <a:custGeom>
            <a:avLst/>
            <a:gdLst/>
            <a:ahLst/>
            <a:cxnLst/>
            <a:rect l="l" t="t" r="r" b="b"/>
            <a:pathLst>
              <a:path w="4583" h="727" extrusionOk="0">
                <a:moveTo>
                  <a:pt x="0" y="0"/>
                </a:moveTo>
                <a:lnTo>
                  <a:pt x="0" y="727"/>
                </a:lnTo>
                <a:lnTo>
                  <a:pt x="4583" y="727"/>
                </a:lnTo>
                <a:lnTo>
                  <a:pt x="4028" y="0"/>
                </a:lnTo>
                <a:lnTo>
                  <a:pt x="0" y="0"/>
                </a:lnTo>
                <a:close/>
              </a:path>
            </a:pathLst>
          </a:custGeom>
          <a:solidFill>
            <a:srgbClr val="F18B17">
              <a:alpha val="84705"/>
            </a:srgbClr>
          </a:solidFill>
          <a:ln>
            <a:noFill/>
          </a:ln>
        </p:spPr>
        <p:txBody>
          <a:bodyPr spcFirstLastPara="1" wrap="square" lIns="59400" tIns="29681" rIns="59400" bIns="29681" anchor="t" anchorCtr="0">
            <a:noAutofit/>
          </a:bodyPr>
          <a:lstStyle/>
          <a:p>
            <a:pPr algn="ctr" defTabSz="685800" eaLnBrk="1" fontAlgn="auto" hangingPunct="1">
              <a:lnSpc>
                <a:spcPct val="150000"/>
              </a:lnSpc>
              <a:spcBef>
                <a:spcPts val="0"/>
              </a:spcBef>
              <a:spcAft>
                <a:spcPts val="0"/>
              </a:spcAft>
            </a:pPr>
            <a:r>
              <a:rPr lang="en-US" sz="1600" b="1" dirty="0">
                <a:latin typeface="Museo 300" panose="02000000000000000000" pitchFamily="50" charset="0"/>
                <a:cs typeface="Arial" panose="020B0604020202020204" pitchFamily="34" charset="0"/>
              </a:rPr>
              <a:t> </a:t>
            </a:r>
            <a:r>
              <a:rPr lang="en-US" sz="2000" b="1" dirty="0">
                <a:solidFill>
                  <a:srgbClr val="2F2A96"/>
                </a:solidFill>
                <a:latin typeface="Museo 300" panose="02000000000000000000" pitchFamily="50" charset="0"/>
                <a:cs typeface="Arial" panose="020B0604020202020204" pitchFamily="34" charset="0"/>
              </a:rPr>
              <a:t>DEPARTMENT OF COMPUTER SCIENCE AND ENGINEERING</a:t>
            </a:r>
          </a:p>
          <a:p>
            <a:pPr algn="ctr" defTabSz="685800" eaLnBrk="1" fontAlgn="auto" hangingPunct="1">
              <a:lnSpc>
                <a:spcPct val="150000"/>
              </a:lnSpc>
              <a:spcBef>
                <a:spcPts val="0"/>
              </a:spcBef>
              <a:spcAft>
                <a:spcPts val="0"/>
              </a:spcAft>
            </a:pPr>
            <a:r>
              <a:rPr lang="en-IN" b="1" dirty="0">
                <a:latin typeface="Museo 300" panose="02000000000000000000" pitchFamily="50" charset="0"/>
                <a:ea typeface="Calibri" panose="020F0502020204030204"/>
                <a:cs typeface="Calibri" panose="020F0502020204030204"/>
                <a:sym typeface="Calibri" panose="020F0502020204030204"/>
              </a:rPr>
              <a:t>SUBJECT CODE :  </a:t>
            </a:r>
            <a:r>
              <a:rPr lang="en-US" b="1" dirty="0">
                <a:latin typeface="Museo 300" panose="02000000000000000000" pitchFamily="50" charset="0"/>
                <a:ea typeface="Calibri" panose="020F0502020204030204"/>
                <a:cs typeface="Calibri" panose="020F0502020204030204"/>
              </a:rPr>
              <a:t>17CSP78</a:t>
            </a:r>
            <a:endParaRPr lang="en-IN" b="1" dirty="0">
              <a:latin typeface="Museo 300" panose="02000000000000000000" pitchFamily="50" charset="0"/>
              <a:ea typeface="Calibri" panose="020F0502020204030204"/>
              <a:cs typeface="Calibri" panose="020F0502020204030204"/>
              <a:sym typeface="Calibri" panose="020F0502020204030204"/>
            </a:endParaRPr>
          </a:p>
          <a:p>
            <a:pPr algn="ctr" defTabSz="685800" eaLnBrk="1" fontAlgn="auto" hangingPunct="1">
              <a:lnSpc>
                <a:spcPct val="150000"/>
              </a:lnSpc>
              <a:spcBef>
                <a:spcPts val="0"/>
              </a:spcBef>
              <a:spcAft>
                <a:spcPts val="0"/>
              </a:spcAft>
            </a:pPr>
            <a:r>
              <a:rPr lang="en-IN" b="1" dirty="0">
                <a:latin typeface="Museo 300" panose="02000000000000000000" pitchFamily="50" charset="0"/>
                <a:ea typeface="Calibri" panose="020F0502020204030204"/>
                <a:cs typeface="Calibri" panose="020F0502020204030204"/>
                <a:sym typeface="Calibri" panose="020F0502020204030204"/>
              </a:rPr>
              <a:t>SUBJECT NAME: </a:t>
            </a:r>
            <a:r>
              <a:rPr lang="en-US" b="1" dirty="0">
                <a:latin typeface="Museo 300" panose="02000000000000000000" pitchFamily="50" charset="0"/>
                <a:ea typeface="Calibri" panose="020F0502020204030204"/>
                <a:cs typeface="Calibri" panose="020F0502020204030204"/>
              </a:rPr>
              <a:t>Project Work Phase–I </a:t>
            </a:r>
            <a:endParaRPr lang="en-IN" b="1" dirty="0">
              <a:latin typeface="Museo 300" panose="02000000000000000000" pitchFamily="50" charset="0"/>
              <a:ea typeface="Calibri" panose="020F0502020204030204"/>
              <a:cs typeface="Calibri" panose="020F0502020204030204"/>
              <a:sym typeface="Calibri" panose="020F0502020204030204"/>
            </a:endParaRPr>
          </a:p>
          <a:p>
            <a:pPr algn="ctr" defTabSz="685800" eaLnBrk="1" fontAlgn="auto" hangingPunct="1">
              <a:lnSpc>
                <a:spcPct val="150000"/>
              </a:lnSpc>
              <a:spcBef>
                <a:spcPts val="0"/>
              </a:spcBef>
              <a:spcAft>
                <a:spcPts val="0"/>
              </a:spcAft>
            </a:pPr>
            <a:r>
              <a:rPr lang="en-IN" b="1" dirty="0">
                <a:latin typeface="Museo 300" panose="02000000000000000000" pitchFamily="50" charset="0"/>
                <a:cs typeface="Calibri" panose="020F0502020204030204"/>
                <a:sym typeface="Calibri" panose="020F0502020204030204"/>
              </a:rPr>
              <a:t>1</a:t>
            </a:r>
            <a:r>
              <a:rPr lang="en-IN" b="1" baseline="30000" dirty="0">
                <a:latin typeface="Museo 300" panose="02000000000000000000" pitchFamily="50" charset="0"/>
                <a:cs typeface="Calibri" panose="020F0502020204030204"/>
                <a:sym typeface="Calibri" panose="020F0502020204030204"/>
              </a:rPr>
              <a:t>st</a:t>
            </a:r>
            <a:r>
              <a:rPr lang="en-IN" b="1" dirty="0">
                <a:latin typeface="Museo 300" panose="02000000000000000000" pitchFamily="50" charset="0"/>
                <a:cs typeface="Calibri" panose="020F0502020204030204"/>
                <a:sym typeface="Calibri" panose="020F0502020204030204"/>
              </a:rPr>
              <a:t> LEVEL PROJECT REVIEW ON </a:t>
            </a:r>
            <a:r>
              <a:rPr lang="en-IN" b="1" dirty="0" smtClean="0">
                <a:latin typeface="Museo 300" panose="02000000000000000000" pitchFamily="50" charset="0"/>
                <a:cs typeface="Calibri" panose="020F0502020204030204"/>
                <a:sym typeface="Calibri" panose="020F0502020204030204"/>
              </a:rPr>
              <a:t>“Debility in Plants and Fruit Quality Detection ”</a:t>
            </a:r>
            <a:endParaRPr sz="1600" b="1" dirty="0">
              <a:latin typeface="Museo 300" panose="02000000000000000000" pitchFamily="50" charset="0"/>
              <a:sym typeface="Arial" panose="020B0604020202020204"/>
            </a:endParaRPr>
          </a:p>
        </p:txBody>
      </p:sp>
      <p:pic>
        <p:nvPicPr>
          <p:cNvPr id="10" name="Picture 9"/>
          <p:cNvPicPr>
            <a:picLocks noChangeAspect="1"/>
          </p:cNvPicPr>
          <p:nvPr/>
        </p:nvPicPr>
        <p:blipFill>
          <a:blip r:embed="rId4"/>
          <a:stretch>
            <a:fillRect/>
          </a:stretch>
        </p:blipFill>
        <p:spPr>
          <a:xfrm>
            <a:off x="0" y="6121756"/>
            <a:ext cx="1524000" cy="710487"/>
          </a:xfrm>
          <a:prstGeom prst="rect">
            <a:avLst/>
          </a:prstGeom>
        </p:spPr>
      </p:pic>
      <p:sp>
        <p:nvSpPr>
          <p:cNvPr id="11" name="TextBox 7"/>
          <p:cNvSpPr txBox="1">
            <a:spLocks noChangeArrowheads="1"/>
          </p:cNvSpPr>
          <p:nvPr/>
        </p:nvSpPr>
        <p:spPr bwMode="auto">
          <a:xfrm>
            <a:off x="765527" y="4962616"/>
            <a:ext cx="4035074" cy="1338828"/>
          </a:xfrm>
          <a:prstGeom prst="rect">
            <a:avLst/>
          </a:prstGeom>
          <a:noFill/>
          <a:ln w="9525">
            <a:noFill/>
            <a:miter lim="800000"/>
          </a:ln>
        </p:spPr>
        <p:txBody>
          <a:bodyPr wrap="square">
            <a:spAutoFit/>
          </a:bodyPr>
          <a:lstStyle/>
          <a:p>
            <a:pPr marL="400050" indent="-400050" eaLnBrk="1" hangingPunct="1">
              <a:lnSpc>
                <a:spcPct val="150000"/>
              </a:lnSpc>
            </a:pPr>
            <a:r>
              <a:rPr lang="en-US" b="1" dirty="0">
                <a:solidFill>
                  <a:srgbClr val="002060"/>
                </a:solidFill>
                <a:latin typeface="Times New Roman" panose="02020603050405020304" pitchFamily="18" charset="0"/>
                <a:cs typeface="Times New Roman" panose="02020603050405020304" pitchFamily="18" charset="0"/>
              </a:rPr>
              <a:t>Under the guidance of,</a:t>
            </a:r>
          </a:p>
          <a:p>
            <a:pPr marL="400050" indent="-400050" eaLnBrk="1" hangingPunct="1">
              <a:lnSpc>
                <a:spcPct val="150000"/>
              </a:lnSpc>
            </a:pPr>
            <a:r>
              <a:rPr lang="en-US" b="1" dirty="0" err="1" smtClean="0">
                <a:solidFill>
                  <a:srgbClr val="002060"/>
                </a:solidFill>
                <a:latin typeface="Times New Roman" panose="02020603050405020304" pitchFamily="18" charset="0"/>
                <a:cs typeface="Times New Roman" panose="02020603050405020304" pitchFamily="18" charset="0"/>
              </a:rPr>
              <a:t>Vidyas</a:t>
            </a:r>
            <a:r>
              <a:rPr lang="en-US" b="1" dirty="0" err="1" smtClean="0">
                <a:solidFill>
                  <a:srgbClr val="002060"/>
                </a:solidFill>
                <a:latin typeface="Times New Roman" panose="02020603050405020304" pitchFamily="18" charset="0"/>
                <a:cs typeface="Times New Roman" panose="02020603050405020304" pitchFamily="18" charset="0"/>
              </a:rPr>
              <a:t>hree</a:t>
            </a:r>
            <a:r>
              <a:rPr lang="en-US" b="1" smtClean="0">
                <a:solidFill>
                  <a:srgbClr val="002060"/>
                </a:solidFill>
                <a:latin typeface="Times New Roman" panose="02020603050405020304" pitchFamily="18" charset="0"/>
                <a:cs typeface="Times New Roman" panose="02020603050405020304" pitchFamily="18" charset="0"/>
              </a:rPr>
              <a:t> DM,</a:t>
            </a:r>
            <a:endParaRPr lang="en-US" b="1" dirty="0">
              <a:solidFill>
                <a:srgbClr val="002060"/>
              </a:solidFill>
              <a:latin typeface="Times New Roman" panose="02020603050405020304" pitchFamily="18" charset="0"/>
              <a:cs typeface="Times New Roman" panose="02020603050405020304" pitchFamily="18" charset="0"/>
            </a:endParaRPr>
          </a:p>
          <a:p>
            <a:pPr marL="400050" indent="-400050" eaLnBrk="1" hangingPunct="1">
              <a:lnSpc>
                <a:spcPct val="150000"/>
              </a:lnSpc>
            </a:pPr>
            <a:r>
              <a:rPr lang="en-US" b="1" dirty="0" smtClean="0">
                <a:solidFill>
                  <a:srgbClr val="002060"/>
                </a:solidFill>
                <a:latin typeface="Times New Roman" panose="02020603050405020304" pitchFamily="18" charset="0"/>
                <a:cs typeface="Times New Roman" panose="02020603050405020304" pitchFamily="18" charset="0"/>
              </a:rPr>
              <a:t>Assistant </a:t>
            </a:r>
            <a:r>
              <a:rPr lang="en-US" b="1" dirty="0">
                <a:solidFill>
                  <a:srgbClr val="002060"/>
                </a:solidFill>
                <a:latin typeface="Times New Roman" panose="02020603050405020304" pitchFamily="18" charset="0"/>
                <a:cs typeface="Times New Roman" panose="02020603050405020304" pitchFamily="18" charset="0"/>
              </a:rPr>
              <a:t>Prof, Dept. of CSE, MVJCE                 </a:t>
            </a:r>
          </a:p>
        </p:txBody>
      </p:sp>
      <p:sp>
        <p:nvSpPr>
          <p:cNvPr id="2" name="TextBox 1"/>
          <p:cNvSpPr txBox="1"/>
          <p:nvPr/>
        </p:nvSpPr>
        <p:spPr>
          <a:xfrm>
            <a:off x="6477000" y="4962616"/>
            <a:ext cx="4035074" cy="1477328"/>
          </a:xfrm>
          <a:prstGeom prst="rect">
            <a:avLst/>
          </a:prstGeom>
          <a:noFill/>
        </p:spPr>
        <p:txBody>
          <a:bodyPr wrap="square" rtlCol="0">
            <a:spAutoFit/>
          </a:bodyPr>
          <a:lstStyle/>
          <a:p>
            <a:r>
              <a:rPr lang="en-US" dirty="0">
                <a:solidFill>
                  <a:srgbClr val="002060"/>
                </a:solidFill>
                <a:latin typeface="Times New Roman" panose="02020603050405020304" pitchFamily="18" charset="0"/>
                <a:cs typeface="Times New Roman" panose="02020603050405020304" pitchFamily="18" charset="0"/>
              </a:rPr>
              <a:t>Presented By,</a:t>
            </a:r>
          </a:p>
          <a:p>
            <a:r>
              <a:rPr lang="en-US" dirty="0" smtClean="0">
                <a:solidFill>
                  <a:srgbClr val="002060"/>
                </a:solidFill>
                <a:latin typeface="Times New Roman" panose="02020603050405020304" pitchFamily="18" charset="0"/>
                <a:cs typeface="Times New Roman" panose="02020603050405020304" pitchFamily="18" charset="0"/>
              </a:rPr>
              <a:t>Kola </a:t>
            </a:r>
            <a:r>
              <a:rPr lang="en-US" dirty="0" err="1" smtClean="0">
                <a:solidFill>
                  <a:srgbClr val="002060"/>
                </a:solidFill>
                <a:latin typeface="Times New Roman" panose="02020603050405020304" pitchFamily="18" charset="0"/>
                <a:cs typeface="Times New Roman" panose="02020603050405020304" pitchFamily="18" charset="0"/>
              </a:rPr>
              <a:t>Ganesh</a:t>
            </a:r>
            <a:r>
              <a:rPr lang="en-US" dirty="0" smtClean="0">
                <a:solidFill>
                  <a:srgbClr val="002060"/>
                </a:solidFill>
                <a:latin typeface="Times New Roman" panose="02020603050405020304" pitchFamily="18" charset="0"/>
                <a:cs typeface="Times New Roman" panose="02020603050405020304" pitchFamily="18" charset="0"/>
              </a:rPr>
              <a:t> 1MJ17CS078</a:t>
            </a:r>
          </a:p>
          <a:p>
            <a:r>
              <a:rPr lang="en-US" dirty="0" err="1" smtClean="0">
                <a:solidFill>
                  <a:srgbClr val="002060"/>
                </a:solidFill>
                <a:latin typeface="Times New Roman" panose="02020603050405020304" pitchFamily="18" charset="0"/>
                <a:cs typeface="Times New Roman" panose="02020603050405020304" pitchFamily="18" charset="0"/>
              </a:rPr>
              <a:t>Kundan</a:t>
            </a:r>
            <a:r>
              <a:rPr lang="en-US" dirty="0" smtClean="0">
                <a:solidFill>
                  <a:srgbClr val="002060"/>
                </a:solidFill>
                <a:latin typeface="Times New Roman" panose="02020603050405020304" pitchFamily="18" charset="0"/>
                <a:cs typeface="Times New Roman" panose="02020603050405020304" pitchFamily="18" charset="0"/>
              </a:rPr>
              <a:t> Kumar 1MJ17CS084</a:t>
            </a:r>
          </a:p>
          <a:p>
            <a:r>
              <a:rPr lang="en-US" dirty="0" err="1" smtClean="0">
                <a:solidFill>
                  <a:srgbClr val="002060"/>
                </a:solidFill>
                <a:latin typeface="Times New Roman" panose="02020603050405020304" pitchFamily="18" charset="0"/>
                <a:cs typeface="Times New Roman" panose="02020603050405020304" pitchFamily="18" charset="0"/>
              </a:rPr>
              <a:t>Kavindra</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Yadav</a:t>
            </a:r>
            <a:r>
              <a:rPr lang="en-US" dirty="0" smtClean="0">
                <a:solidFill>
                  <a:srgbClr val="002060"/>
                </a:solidFill>
                <a:latin typeface="Times New Roman" panose="02020603050405020304" pitchFamily="18" charset="0"/>
                <a:cs typeface="Times New Roman" panose="02020603050405020304" pitchFamily="18" charset="0"/>
              </a:rPr>
              <a:t> 1MJ17CS181</a:t>
            </a:r>
          </a:p>
          <a:p>
            <a:endParaRPr lang="en-US" dirty="0">
              <a:solidFill>
                <a:srgbClr val="002060"/>
              </a:solidFill>
            </a:endParaRPr>
          </a:p>
        </p:txBody>
      </p:sp>
    </p:spTree>
    <p:extLst>
      <p:ext uri="{BB962C8B-B14F-4D97-AF65-F5344CB8AC3E}">
        <p14:creationId xmlns:p14="http://schemas.microsoft.com/office/powerpoint/2010/main" xmlns="" val="3972916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Scope of Project</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765798" y="1342980"/>
            <a:ext cx="9359402" cy="4351338"/>
          </a:xfrm>
        </p:spPr>
        <p:txBody>
          <a:bodyPr>
            <a:normAutofit/>
          </a:bodyPr>
          <a:lstStyle/>
          <a:p>
            <a:pPr algn="just">
              <a:lnSpc>
                <a:spcPct val="150000"/>
              </a:lnSpc>
            </a:pPr>
            <a:r>
              <a:rPr lang="en-US" sz="1800" dirty="0" smtClean="0">
                <a:latin typeface="Times New Roman" pitchFamily="18" charset="0"/>
                <a:cs typeface="Times New Roman" pitchFamily="18" charset="0"/>
              </a:rPr>
              <a:t>Scope is for working on development of innovative, efficient and fast interpreting algorithms which will help in detecting diseases in plants and would also help in detecting  quality of fruits.</a:t>
            </a:r>
          </a:p>
          <a:p>
            <a:pPr algn="just">
              <a:lnSpc>
                <a:spcPct val="150000"/>
              </a:lnSpc>
            </a:pPr>
            <a:r>
              <a:rPr lang="en-US" sz="1800" dirty="0" smtClean="0">
                <a:latin typeface="Times New Roman" pitchFamily="18" charset="0"/>
                <a:cs typeface="Times New Roman" pitchFamily="18" charset="0"/>
              </a:rPr>
              <a:t>The proposed system is a software solution for automatic detection and computation of texture statistics for plant leaf diseases.</a:t>
            </a:r>
          </a:p>
          <a:p>
            <a:pPr algn="just">
              <a:lnSpc>
                <a:spcPct val="150000"/>
              </a:lnSpc>
            </a:pPr>
            <a:r>
              <a:rPr lang="en-US" sz="1800" dirty="0" smtClean="0">
                <a:latin typeface="Times New Roman" pitchFamily="18" charset="0"/>
                <a:cs typeface="Times New Roman" pitchFamily="18" charset="0"/>
              </a:rPr>
              <a:t>Identification of plants leaves and fruit quality and finding out the disease which play a key role in successful cultivation of plants.</a:t>
            </a:r>
          </a:p>
          <a:p>
            <a:pPr algn="just">
              <a:lnSpc>
                <a:spcPct val="150000"/>
              </a:lnSpc>
            </a:pPr>
            <a:r>
              <a:rPr lang="en-US" sz="1800" dirty="0" smtClean="0">
                <a:latin typeface="Times New Roman" pitchFamily="18" charset="0"/>
                <a:cs typeface="Times New Roman" pitchFamily="18" charset="0"/>
              </a:rPr>
              <a:t>To prevent diseases on plants and to inspect the quality of fruits.</a:t>
            </a:r>
          </a:p>
          <a:p>
            <a:pPr marL="342900" indent="-342900" algn="just"/>
            <a:endParaRPr lang="en-US" dirty="0" smtClean="0"/>
          </a:p>
          <a:p>
            <a:pPr marL="457200" indent="-457200"/>
            <a:endParaRPr lang="en-US" dirty="0" smtClean="0"/>
          </a:p>
          <a:p>
            <a:pPr marL="457200" indent="-457200"/>
            <a:endParaRPr lang="en-US" dirty="0"/>
          </a:p>
          <a:p>
            <a:pPr>
              <a:buFont typeface="Courier New" panose="02070309020205020404" pitchFamily="49" charset="0"/>
              <a:buChar char="o"/>
            </a:pPr>
            <a:endParaRPr lang="en-US" dirty="0"/>
          </a:p>
        </p:txBody>
      </p:sp>
      <p:sp>
        <p:nvSpPr>
          <p:cNvPr id="4" name="Slide Number Placeholder 3"/>
          <p:cNvSpPr>
            <a:spLocks noGrp="1"/>
          </p:cNvSpPr>
          <p:nvPr>
            <p:ph type="sldNum" sz="quarter" idx="12"/>
          </p:nvPr>
        </p:nvSpPr>
        <p:spPr/>
        <p:txBody>
          <a:bodyPr/>
          <a:lstStyle/>
          <a:p>
            <a:pPr>
              <a:defRPr/>
            </a:pPr>
            <a:fld id="{7567225B-3001-4770-81AD-EA67E82D7225}" type="slidenum">
              <a:rPr lang="en-US" smtClean="0"/>
              <a:pPr>
                <a:defRPr/>
              </a:pPr>
              <a:t>10</a:t>
            </a:fld>
            <a:endParaRPr lang="en-US" dirty="0"/>
          </a:p>
        </p:txBody>
      </p:sp>
    </p:spTree>
    <p:extLst>
      <p:ext uri="{BB962C8B-B14F-4D97-AF65-F5344CB8AC3E}">
        <p14:creationId xmlns:p14="http://schemas.microsoft.com/office/powerpoint/2010/main" xmlns="" val="497569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Conclusion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765798" y="1342980"/>
            <a:ext cx="9359402" cy="4351338"/>
          </a:xfrm>
        </p:spPr>
        <p:txBody>
          <a:bodyPr>
            <a:normAutofit/>
          </a:bodyPr>
          <a:lstStyle/>
          <a:p>
            <a:pPr marL="457200" indent="-457200" algn="just"/>
            <a:r>
              <a:rPr lang="en-US" sz="1900" dirty="0" smtClean="0">
                <a:latin typeface="Times New Roman" pitchFamily="18" charset="0"/>
                <a:cs typeface="Times New Roman" pitchFamily="18" charset="0"/>
              </a:rPr>
              <a:t>The main approach of this system is to recognize the diseases and </a:t>
            </a:r>
            <a:r>
              <a:rPr lang="en-US" sz="1900" dirty="0" err="1" smtClean="0">
                <a:latin typeface="Times New Roman" pitchFamily="18" charset="0"/>
                <a:cs typeface="Times New Roman" pitchFamily="18" charset="0"/>
              </a:rPr>
              <a:t>setect</a:t>
            </a:r>
            <a:r>
              <a:rPr lang="en-US" sz="1900" dirty="0" smtClean="0">
                <a:latin typeface="Times New Roman" pitchFamily="18" charset="0"/>
                <a:cs typeface="Times New Roman" pitchFamily="18" charset="0"/>
              </a:rPr>
              <a:t> quality of fruit on different plant in agriculture environment where Speed and accuracy are the main characteristics of disease detection.</a:t>
            </a:r>
          </a:p>
          <a:p>
            <a:pPr marL="457200" indent="-457200" algn="just"/>
            <a:r>
              <a:rPr lang="en-US" sz="1900" dirty="0" smtClean="0">
                <a:latin typeface="Times New Roman" pitchFamily="18" charset="0"/>
                <a:cs typeface="Times New Roman" pitchFamily="18" charset="0"/>
              </a:rPr>
              <a:t>After reviewing all above mentioned techniques and methods we can conclude that there are number of ways by which we can detect disease of plants. Each has some advantages as well as limitations.</a:t>
            </a:r>
          </a:p>
          <a:p>
            <a:pPr marL="457200" indent="-457200" algn="just"/>
            <a:r>
              <a:rPr lang="en-US" sz="1900" dirty="0" smtClean="0">
                <a:latin typeface="Times New Roman" pitchFamily="18" charset="0"/>
                <a:cs typeface="Times New Roman" pitchFamily="18" charset="0"/>
              </a:rPr>
              <a:t>Plant diseases detection and fruit quality detection using CNN is best technique which gives fast and accurate result of plant diseases and fruit quality. </a:t>
            </a:r>
          </a:p>
          <a:p>
            <a:pPr marL="457200" indent="-457200" algn="just"/>
            <a:r>
              <a:rPr lang="en-US" sz="1900" dirty="0" smtClean="0">
                <a:latin typeface="Times New Roman" pitchFamily="18" charset="0"/>
                <a:cs typeface="Times New Roman" pitchFamily="18" charset="0"/>
              </a:rPr>
              <a:t>To prevent losses, small holder farmers are dependent on a timely and accurate crop disease diagnosis. A </a:t>
            </a:r>
            <a:r>
              <a:rPr lang="en-US" sz="1900" dirty="0" err="1" smtClean="0">
                <a:latin typeface="Times New Roman" pitchFamily="18" charset="0"/>
                <a:cs typeface="Times New Roman" pitchFamily="18" charset="0"/>
              </a:rPr>
              <a:t>a</a:t>
            </a:r>
            <a:r>
              <a:rPr lang="en-US" sz="1900" dirty="0" smtClean="0">
                <a:latin typeface="Times New Roman" pitchFamily="18" charset="0"/>
                <a:cs typeface="Times New Roman" pitchFamily="18" charset="0"/>
              </a:rPr>
              <a:t> pre-trained </a:t>
            </a:r>
            <a:r>
              <a:rPr lang="en-US" sz="1900" dirty="0" err="1" smtClean="0">
                <a:latin typeface="Times New Roman" pitchFamily="18" charset="0"/>
                <a:cs typeface="Times New Roman" pitchFamily="18" charset="0"/>
              </a:rPr>
              <a:t>Convolutional</a:t>
            </a:r>
            <a:r>
              <a:rPr lang="en-US" sz="1900" dirty="0" smtClean="0">
                <a:latin typeface="Times New Roman" pitchFamily="18" charset="0"/>
                <a:cs typeface="Times New Roman" pitchFamily="18" charset="0"/>
              </a:rPr>
              <a:t> Neural Network is free, easy to use.</a:t>
            </a:r>
          </a:p>
          <a:p>
            <a:pPr marL="457200" indent="-457200" algn="just"/>
            <a:r>
              <a:rPr lang="en-US" sz="1900" dirty="0" smtClean="0">
                <a:latin typeface="Times New Roman" pitchFamily="18" charset="0"/>
                <a:cs typeface="Times New Roman" pitchFamily="18" charset="0"/>
              </a:rPr>
              <a:t>Overall, this demonstrates how CNNs may be applied to empower small-holder farmers in their fight against plant disease and fruit quality detection.</a:t>
            </a:r>
            <a:r>
              <a:rPr lang="en-US" dirty="0" smtClean="0"/>
              <a:t> </a:t>
            </a:r>
          </a:p>
          <a:p>
            <a:endParaRPr lang="en-US" dirty="0" smtClean="0"/>
          </a:p>
          <a:p>
            <a:endParaRPr lang="en-US" dirty="0" smtClean="0"/>
          </a:p>
          <a:p>
            <a:pPr marL="457200" indent="-457200" algn="just"/>
            <a:endParaRPr lang="en-US" dirty="0" smtClean="0"/>
          </a:p>
          <a:p>
            <a:pPr marL="457200" indent="-457200"/>
            <a:endParaRPr lang="en-US" dirty="0" smtClean="0"/>
          </a:p>
          <a:p>
            <a:pPr marL="457200" indent="-457200"/>
            <a:endParaRPr lang="en-US" dirty="0"/>
          </a:p>
          <a:p>
            <a:pPr>
              <a:buFont typeface="Courier New" panose="02070309020205020404" pitchFamily="49" charset="0"/>
              <a:buChar char="o"/>
            </a:pPr>
            <a:endParaRPr lang="en-US" dirty="0"/>
          </a:p>
        </p:txBody>
      </p:sp>
      <p:sp>
        <p:nvSpPr>
          <p:cNvPr id="4" name="Slide Number Placeholder 3"/>
          <p:cNvSpPr>
            <a:spLocks noGrp="1"/>
          </p:cNvSpPr>
          <p:nvPr>
            <p:ph type="sldNum" sz="quarter" idx="12"/>
          </p:nvPr>
        </p:nvSpPr>
        <p:spPr/>
        <p:txBody>
          <a:bodyPr/>
          <a:lstStyle/>
          <a:p>
            <a:pPr>
              <a:defRPr/>
            </a:pPr>
            <a:fld id="{7567225B-3001-4770-81AD-EA67E82D7225}" type="slidenum">
              <a:rPr lang="en-US" smtClean="0"/>
              <a:pPr>
                <a:defRPr/>
              </a:pPr>
              <a:t>11</a:t>
            </a:fld>
            <a:endParaRPr lang="en-US" dirty="0"/>
          </a:p>
        </p:txBody>
      </p:sp>
    </p:spTree>
    <p:extLst>
      <p:ext uri="{BB962C8B-B14F-4D97-AF65-F5344CB8AC3E}">
        <p14:creationId xmlns:p14="http://schemas.microsoft.com/office/powerpoint/2010/main" xmlns="" val="497569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Conclusion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765798" y="1342980"/>
            <a:ext cx="9359402" cy="4351338"/>
          </a:xfrm>
        </p:spPr>
        <p:txBody>
          <a:bodyPr>
            <a:normAutofit/>
          </a:bodyPr>
          <a:lstStyle/>
          <a:p>
            <a:pPr marL="457200" indent="-457200" algn="just"/>
            <a:r>
              <a:rPr lang="en-US" sz="1900" dirty="0" smtClean="0">
                <a:latin typeface="Times New Roman" pitchFamily="18" charset="0"/>
                <a:cs typeface="Times New Roman" pitchFamily="18" charset="0"/>
              </a:rPr>
              <a:t>In this work, specialized deep learning models are </a:t>
            </a:r>
            <a:r>
              <a:rPr lang="en-US" sz="1900" dirty="0" err="1" smtClean="0">
                <a:latin typeface="Times New Roman" pitchFamily="18" charset="0"/>
                <a:cs typeface="Times New Roman" pitchFamily="18" charset="0"/>
              </a:rPr>
              <a:t>developed,based</a:t>
            </a:r>
            <a:r>
              <a:rPr lang="en-US" sz="1900" dirty="0" smtClean="0">
                <a:latin typeface="Times New Roman" pitchFamily="18" charset="0"/>
                <a:cs typeface="Times New Roman" pitchFamily="18" charset="0"/>
              </a:rPr>
              <a:t> on </a:t>
            </a:r>
            <a:r>
              <a:rPr lang="en-US" sz="1900" dirty="0" err="1" smtClean="0">
                <a:latin typeface="Times New Roman" pitchFamily="18" charset="0"/>
                <a:cs typeface="Times New Roman" pitchFamily="18" charset="0"/>
              </a:rPr>
              <a:t>speciﬁc</a:t>
            </a:r>
            <a:r>
              <a:rPr lang="en-US" sz="1900" dirty="0" smtClean="0">
                <a:latin typeface="Times New Roman" pitchFamily="18" charset="0"/>
                <a:cs typeface="Times New Roman" pitchFamily="18" charset="0"/>
              </a:rPr>
              <a:t> </a:t>
            </a:r>
            <a:r>
              <a:rPr lang="en-US" sz="1900" dirty="0" err="1" smtClean="0">
                <a:latin typeface="Times New Roman" pitchFamily="18" charset="0"/>
                <a:cs typeface="Times New Roman" pitchFamily="18" charset="0"/>
              </a:rPr>
              <a:t>convolutional</a:t>
            </a:r>
            <a:r>
              <a:rPr lang="en-US" sz="1900" dirty="0" smtClean="0">
                <a:latin typeface="Times New Roman" pitchFamily="18" charset="0"/>
                <a:cs typeface="Times New Roman" pitchFamily="18" charset="0"/>
              </a:rPr>
              <a:t> neural networks architectures, for the </a:t>
            </a:r>
            <a:r>
              <a:rPr lang="en-US" sz="1900" dirty="0" err="1" smtClean="0">
                <a:latin typeface="Times New Roman" pitchFamily="18" charset="0"/>
                <a:cs typeface="Times New Roman" pitchFamily="18" charset="0"/>
              </a:rPr>
              <a:t>identiﬁcation</a:t>
            </a:r>
            <a:r>
              <a:rPr lang="en-US" sz="1900" dirty="0" smtClean="0">
                <a:latin typeface="Times New Roman" pitchFamily="18" charset="0"/>
                <a:cs typeface="Times New Roman" pitchFamily="18" charset="0"/>
              </a:rPr>
              <a:t> of plant diseases and fruit quality detection through simple leaves images of healthy or diseased plants and by using common fruits. </a:t>
            </a:r>
          </a:p>
          <a:p>
            <a:pPr marL="457200" indent="-457200" algn="just"/>
            <a:r>
              <a:rPr lang="en-US" sz="1900" dirty="0" smtClean="0">
                <a:latin typeface="Times New Roman" pitchFamily="18" charset="0"/>
                <a:cs typeface="Times New Roman" pitchFamily="18" charset="0"/>
              </a:rPr>
              <a:t>The training of the models will be performed using an openly available database of 87,848 photographs, taken in both laboratory conditions and real conditions in cultivation </a:t>
            </a:r>
            <a:r>
              <a:rPr lang="en-US" sz="1900" dirty="0" err="1" smtClean="0">
                <a:latin typeface="Times New Roman" pitchFamily="18" charset="0"/>
                <a:cs typeface="Times New Roman" pitchFamily="18" charset="0"/>
              </a:rPr>
              <a:t>ﬁelds</a:t>
            </a:r>
            <a:r>
              <a:rPr lang="en-US" sz="1900" dirty="0" smtClean="0">
                <a:latin typeface="Times New Roman" pitchFamily="18" charset="0"/>
                <a:cs typeface="Times New Roman" pitchFamily="18" charset="0"/>
              </a:rPr>
              <a:t>.</a:t>
            </a:r>
          </a:p>
          <a:p>
            <a:pPr marL="457200" indent="-457200" algn="just"/>
            <a:r>
              <a:rPr lang="en-US" sz="1900" dirty="0" smtClean="0">
                <a:latin typeface="Times New Roman" pitchFamily="18" charset="0"/>
                <a:cs typeface="Times New Roman" pitchFamily="18" charset="0"/>
              </a:rPr>
              <a:t>Based on that high level of </a:t>
            </a:r>
            <a:r>
              <a:rPr lang="en-US" sz="1900" dirty="0" err="1" smtClean="0">
                <a:latin typeface="Times New Roman" pitchFamily="18" charset="0"/>
                <a:cs typeface="Times New Roman" pitchFamily="18" charset="0"/>
              </a:rPr>
              <a:t>performance,it</a:t>
            </a:r>
            <a:r>
              <a:rPr lang="en-US" sz="1900" dirty="0" smtClean="0">
                <a:latin typeface="Times New Roman" pitchFamily="18" charset="0"/>
                <a:cs typeface="Times New Roman" pitchFamily="18" charset="0"/>
              </a:rPr>
              <a:t> becomes evident that </a:t>
            </a:r>
            <a:r>
              <a:rPr lang="en-US" sz="1900" dirty="0" err="1" smtClean="0">
                <a:latin typeface="Times New Roman" pitchFamily="18" charset="0"/>
                <a:cs typeface="Times New Roman" pitchFamily="18" charset="0"/>
              </a:rPr>
              <a:t>convolutional</a:t>
            </a:r>
            <a:r>
              <a:rPr lang="en-US" sz="1900" dirty="0" smtClean="0">
                <a:latin typeface="Times New Roman" pitchFamily="18" charset="0"/>
                <a:cs typeface="Times New Roman" pitchFamily="18" charset="0"/>
              </a:rPr>
              <a:t> neural networks are highly suitable for the automated detection and diagnosis of plant diseases through the analysis of simple leaves images. </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marL="457200" indent="-457200" algn="just"/>
            <a:endParaRPr lang="en-US" dirty="0" smtClean="0"/>
          </a:p>
          <a:p>
            <a:pPr marL="457200" indent="-457200"/>
            <a:endParaRPr lang="en-US" dirty="0" smtClean="0"/>
          </a:p>
          <a:p>
            <a:pPr marL="457200" indent="-457200"/>
            <a:endParaRPr lang="en-US" dirty="0"/>
          </a:p>
          <a:p>
            <a:pPr>
              <a:buFont typeface="Courier New" panose="02070309020205020404" pitchFamily="49" charset="0"/>
              <a:buChar char="o"/>
            </a:pPr>
            <a:endParaRPr lang="en-US" dirty="0"/>
          </a:p>
        </p:txBody>
      </p:sp>
      <p:sp>
        <p:nvSpPr>
          <p:cNvPr id="4" name="Slide Number Placeholder 3"/>
          <p:cNvSpPr>
            <a:spLocks noGrp="1"/>
          </p:cNvSpPr>
          <p:nvPr>
            <p:ph type="sldNum" sz="quarter" idx="12"/>
          </p:nvPr>
        </p:nvSpPr>
        <p:spPr/>
        <p:txBody>
          <a:bodyPr/>
          <a:lstStyle/>
          <a:p>
            <a:pPr>
              <a:defRPr/>
            </a:pPr>
            <a:fld id="{7567225B-3001-4770-81AD-EA67E82D7225}" type="slidenum">
              <a:rPr lang="en-US" smtClean="0"/>
              <a:pPr>
                <a:defRPr/>
              </a:pPr>
              <a:t>12</a:t>
            </a:fld>
            <a:endParaRPr lang="en-US" dirty="0"/>
          </a:p>
        </p:txBody>
      </p:sp>
    </p:spTree>
    <p:extLst>
      <p:ext uri="{BB962C8B-B14F-4D97-AF65-F5344CB8AC3E}">
        <p14:creationId xmlns:p14="http://schemas.microsoft.com/office/powerpoint/2010/main" xmlns="" val="497569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References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765798" y="1342980"/>
            <a:ext cx="9359402" cy="4351338"/>
          </a:xfrm>
        </p:spPr>
        <p:txBody>
          <a:bodyPr>
            <a:normAutofit/>
          </a:bodyPr>
          <a:lstStyle/>
          <a:p>
            <a:pPr marL="457200" indent="-457200" algn="just"/>
            <a:endParaRPr lang="en-US" sz="1900" dirty="0" smtClean="0">
              <a:latin typeface="Times New Roman" pitchFamily="18" charset="0"/>
              <a:cs typeface="Times New Roman" pitchFamily="18" charset="0"/>
            </a:endParaRPr>
          </a:p>
          <a:p>
            <a:pPr marL="457200" indent="-457200" algn="just"/>
            <a:r>
              <a:rPr lang="en-US" sz="1800" dirty="0" smtClean="0">
                <a:latin typeface="Times New Roman" pitchFamily="18" charset="0"/>
                <a:cs typeface="Times New Roman" pitchFamily="18" charset="0"/>
              </a:rPr>
              <a:t>C. </a:t>
            </a:r>
            <a:r>
              <a:rPr lang="en-US" sz="1800" dirty="0" err="1" smtClean="0">
                <a:latin typeface="Times New Roman" pitchFamily="18" charset="0"/>
                <a:cs typeface="Times New Roman" pitchFamily="18" charset="0"/>
              </a:rPr>
              <a:t>Szegedy</a:t>
            </a:r>
            <a:r>
              <a:rPr lang="en-US" sz="1800" dirty="0" smtClean="0">
                <a:latin typeface="Times New Roman" pitchFamily="18" charset="0"/>
                <a:cs typeface="Times New Roman" pitchFamily="18" charset="0"/>
              </a:rPr>
              <a:t>, W. Liu, Y. </a:t>
            </a:r>
            <a:r>
              <a:rPr lang="en-US" sz="1800" dirty="0" err="1" smtClean="0">
                <a:latin typeface="Times New Roman" pitchFamily="18" charset="0"/>
                <a:cs typeface="Times New Roman" pitchFamily="18" charset="0"/>
              </a:rPr>
              <a:t>Jia</a:t>
            </a:r>
            <a:r>
              <a:rPr lang="en-US" sz="1800" dirty="0" smtClean="0">
                <a:latin typeface="Times New Roman" pitchFamily="18" charset="0"/>
                <a:cs typeface="Times New Roman" pitchFamily="18" charset="0"/>
              </a:rPr>
              <a:t> et al., “Going deeper with convolutions,” in Proceedings of 2015 IEEE Conference on Computer Vision and Pattern Recognition (CVPR), pp. 1–9, 2015.</a:t>
            </a:r>
          </a:p>
          <a:p>
            <a:pPr marL="457200" indent="-457200" algn="just"/>
            <a:r>
              <a:rPr lang="en-US" sz="1800" dirty="0" smtClean="0">
                <a:latin typeface="Times New Roman" pitchFamily="18" charset="0"/>
                <a:cs typeface="Times New Roman" pitchFamily="18" charset="0"/>
              </a:rPr>
              <a:t>K. He, X. Zhang, S. </a:t>
            </a:r>
            <a:r>
              <a:rPr lang="en-US" sz="1800" dirty="0" err="1" smtClean="0">
                <a:latin typeface="Times New Roman" pitchFamily="18" charset="0"/>
                <a:cs typeface="Times New Roman" pitchFamily="18" charset="0"/>
              </a:rPr>
              <a:t>Ren</a:t>
            </a:r>
            <a:r>
              <a:rPr lang="en-US" sz="1800" dirty="0" smtClean="0">
                <a:latin typeface="Times New Roman" pitchFamily="18" charset="0"/>
                <a:cs typeface="Times New Roman" pitchFamily="18" charset="0"/>
              </a:rPr>
              <a:t>, and J. Sun, “Deep residual learning for image recognition,” in Proceedings of 2016 IEEE Conference on Computer Vision and Pattern Recognition (CVPR), pp. 770–778, 2016.</a:t>
            </a:r>
          </a:p>
          <a:p>
            <a:pPr marL="457200" indent="-457200"/>
            <a:endParaRPr lang="en-US" dirty="0" smtClean="0"/>
          </a:p>
          <a:p>
            <a:endParaRPr lang="en-US" dirty="0" smtClean="0"/>
          </a:p>
          <a:p>
            <a:endParaRPr lang="en-US" dirty="0" smtClean="0"/>
          </a:p>
          <a:p>
            <a:endParaRPr lang="en-US" dirty="0" smtClean="0"/>
          </a:p>
          <a:p>
            <a:endParaRPr lang="en-US" dirty="0" smtClean="0"/>
          </a:p>
          <a:p>
            <a:endParaRPr lang="en-US" dirty="0" smtClean="0"/>
          </a:p>
          <a:p>
            <a:pPr marL="457200" indent="-457200" algn="just"/>
            <a:endParaRPr lang="en-US" dirty="0" smtClean="0"/>
          </a:p>
          <a:p>
            <a:pPr marL="457200" indent="-457200"/>
            <a:endParaRPr lang="en-US" dirty="0" smtClean="0"/>
          </a:p>
          <a:p>
            <a:pPr marL="457200" indent="-457200"/>
            <a:endParaRPr lang="en-US" dirty="0"/>
          </a:p>
          <a:p>
            <a:pPr>
              <a:buFont typeface="Courier New" panose="02070309020205020404" pitchFamily="49" charset="0"/>
              <a:buChar char="o"/>
            </a:pPr>
            <a:endParaRPr lang="en-US" dirty="0"/>
          </a:p>
        </p:txBody>
      </p:sp>
      <p:sp>
        <p:nvSpPr>
          <p:cNvPr id="4" name="Slide Number Placeholder 3"/>
          <p:cNvSpPr>
            <a:spLocks noGrp="1"/>
          </p:cNvSpPr>
          <p:nvPr>
            <p:ph type="sldNum" sz="quarter" idx="12"/>
          </p:nvPr>
        </p:nvSpPr>
        <p:spPr/>
        <p:txBody>
          <a:bodyPr/>
          <a:lstStyle/>
          <a:p>
            <a:pPr>
              <a:defRPr/>
            </a:pPr>
            <a:fld id="{7567225B-3001-4770-81AD-EA67E82D7225}" type="slidenum">
              <a:rPr lang="en-US" smtClean="0"/>
              <a:pPr>
                <a:defRPr/>
              </a:pPr>
              <a:t>13</a:t>
            </a:fld>
            <a:endParaRPr lang="en-US" dirty="0"/>
          </a:p>
        </p:txBody>
      </p:sp>
    </p:spTree>
    <p:extLst>
      <p:ext uri="{BB962C8B-B14F-4D97-AF65-F5344CB8AC3E}">
        <p14:creationId xmlns:p14="http://schemas.microsoft.com/office/powerpoint/2010/main" xmlns="" val="497569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798" y="0"/>
            <a:ext cx="10273802" cy="1325563"/>
          </a:xfrm>
        </p:spPr>
        <p:txBody>
          <a:bodyPr>
            <a:normAutofit/>
          </a:bodyPr>
          <a:lstStyle/>
          <a:p>
            <a:r>
              <a:rPr lang="en-IN" sz="28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765797" y="1373409"/>
            <a:ext cx="9588003" cy="4351338"/>
          </a:xfrm>
        </p:spPr>
        <p:txBody>
          <a:bodyPr>
            <a:noAutofit/>
          </a:bodyPr>
          <a:lstStyle/>
          <a:p>
            <a:pPr marL="457200" indent="-457200" algn="just"/>
            <a:r>
              <a:rPr lang="en-US" sz="1800" dirty="0" smtClean="0">
                <a:latin typeface="Times New Roman" pitchFamily="18" charset="0"/>
                <a:cs typeface="Times New Roman" pitchFamily="18" charset="0"/>
              </a:rPr>
              <a:t>Agriculture has much more importance than simply a means to nourish ever growing populations.</a:t>
            </a:r>
          </a:p>
          <a:p>
            <a:pPr marL="457200" indent="-457200" algn="just"/>
            <a:r>
              <a:rPr lang="en-US" sz="1800" dirty="0" smtClean="0">
                <a:latin typeface="Times New Roman" pitchFamily="18" charset="0"/>
                <a:cs typeface="Times New Roman" pitchFamily="18" charset="0"/>
              </a:rPr>
              <a:t>They make important nutritional contribution to human well-being because of their high nutritive value.</a:t>
            </a:r>
          </a:p>
          <a:p>
            <a:pPr marL="457200" indent="-457200" algn="just"/>
            <a:r>
              <a:rPr lang="en-US" sz="1800" dirty="0" smtClean="0">
                <a:latin typeface="Times New Roman" pitchFamily="18" charset="0"/>
                <a:cs typeface="Times New Roman" pitchFamily="18" charset="0"/>
              </a:rPr>
              <a:t>Due to the plant diseases there are major economic losses in agriculture and forestry.</a:t>
            </a:r>
          </a:p>
          <a:p>
            <a:pPr marL="457200" indent="-457200" algn="just"/>
            <a:r>
              <a:rPr lang="en-US" sz="1800" dirty="0" smtClean="0">
                <a:latin typeface="Times New Roman" pitchFamily="18" charset="0"/>
                <a:cs typeface="Times New Roman" pitchFamily="18" charset="0"/>
              </a:rPr>
              <a:t>It is need to ensure the quality of fruits that are consumed at very places.</a:t>
            </a:r>
          </a:p>
          <a:p>
            <a:pPr marL="457200" indent="-457200" algn="just"/>
            <a:r>
              <a:rPr lang="en-US" sz="1800" dirty="0" smtClean="0">
                <a:latin typeface="Times New Roman" pitchFamily="18" charset="0"/>
                <a:cs typeface="Times New Roman" pitchFamily="18" charset="0"/>
              </a:rPr>
              <a:t>Therefore, early detection and identification of plant diseases plays the utmost important role to take timely measures.</a:t>
            </a:r>
          </a:p>
          <a:p>
            <a:pPr marL="457200" indent="-457200" algn="just"/>
            <a:r>
              <a:rPr lang="en-US" sz="1800" dirty="0" smtClean="0">
                <a:latin typeface="Times New Roman" pitchFamily="18" charset="0"/>
                <a:cs typeface="Times New Roman" pitchFamily="18" charset="0"/>
              </a:rPr>
              <a:t>To do this, a fruit and plant disease detection system can be established that can recognize various types of fruits and plant leaves from images.</a:t>
            </a:r>
          </a:p>
          <a:p>
            <a:pPr marL="457200" indent="-457200" algn="just"/>
            <a:r>
              <a:rPr lang="en-US" sz="1800" dirty="0" smtClean="0">
                <a:latin typeface="Times New Roman" pitchFamily="18" charset="0"/>
                <a:cs typeface="Times New Roman" pitchFamily="18" charset="0"/>
              </a:rPr>
              <a:t>The development of computer vision models offers a quick,standardised and accurate solution to this issue.</a:t>
            </a:r>
          </a:p>
          <a:p>
            <a:pPr marL="457200" indent="-457200" algn="just"/>
            <a:r>
              <a:rPr lang="en-US" sz="1800" dirty="0" smtClean="0">
                <a:latin typeface="Times New Roman" pitchFamily="18" charset="0"/>
                <a:cs typeface="Times New Roman" pitchFamily="18" charset="0"/>
              </a:rPr>
              <a:t>The convolution neural network is used for classifying the diseases in plants and also as fruit detection system.</a:t>
            </a:r>
          </a:p>
          <a:p>
            <a:pPr marL="457200" indent="-457200" algn="just"/>
            <a:endParaRPr lang="en-US" sz="1600" dirty="0" smtClean="0">
              <a:latin typeface="Times New Roman" pitchFamily="18" charset="0"/>
              <a:cs typeface="Times New Roman" pitchFamily="18" charset="0"/>
            </a:endParaRPr>
          </a:p>
          <a:p>
            <a:pPr marL="457200" indent="-457200"/>
            <a:endParaRPr lang="en-US" sz="1600" dirty="0" smtClean="0">
              <a:latin typeface="Times New Roman" pitchFamily="18" charset="0"/>
              <a:cs typeface="Times New Roman" pitchFamily="18" charset="0"/>
            </a:endParaRPr>
          </a:p>
          <a:p>
            <a:pPr marL="457200" indent="-457200"/>
            <a:endParaRPr lang="en-US" sz="1700" dirty="0" smtClean="0">
              <a:latin typeface="Times New Roman" pitchFamily="18" charset="0"/>
              <a:cs typeface="Times New Roman" pitchFamily="18" charset="0"/>
            </a:endParaRPr>
          </a:p>
          <a:p>
            <a:pPr marL="457200" indent="-457200">
              <a:buNone/>
            </a:pPr>
            <a:endParaRPr lang="en-US" sz="1700" dirty="0" smtClean="0">
              <a:latin typeface="Times New Roman" pitchFamily="18" charset="0"/>
              <a:cs typeface="Times New Roman" pitchFamily="18" charset="0"/>
            </a:endParaRPr>
          </a:p>
          <a:p>
            <a:pPr marL="457200" indent="-457200">
              <a:buNone/>
            </a:pPr>
            <a:r>
              <a:rPr lang="en-IN" dirty="0" smtClean="0"/>
              <a:t>									</a:t>
            </a:r>
            <a:endParaRPr lang="en-IN" dirty="0"/>
          </a:p>
        </p:txBody>
      </p:sp>
      <p:sp>
        <p:nvSpPr>
          <p:cNvPr id="4" name="Slide Number Placeholder 3"/>
          <p:cNvSpPr>
            <a:spLocks noGrp="1"/>
          </p:cNvSpPr>
          <p:nvPr>
            <p:ph type="sldNum" sz="quarter" idx="12"/>
          </p:nvPr>
        </p:nvSpPr>
        <p:spPr/>
        <p:txBody>
          <a:bodyPr/>
          <a:lstStyle/>
          <a:p>
            <a:pPr>
              <a:defRPr/>
            </a:pPr>
            <a:fld id="{7567225B-3001-4770-81AD-EA67E82D7225}" type="slidenum">
              <a:rPr lang="en-US" smtClean="0"/>
              <a:pPr>
                <a:defRPr/>
              </a:pPr>
              <a:t>2</a:t>
            </a:fld>
            <a:endParaRPr lang="en-US" dirty="0"/>
          </a:p>
        </p:txBody>
      </p:sp>
    </p:spTree>
    <p:extLst>
      <p:ext uri="{BB962C8B-B14F-4D97-AF65-F5344CB8AC3E}">
        <p14:creationId xmlns:p14="http://schemas.microsoft.com/office/powerpoint/2010/main" xmlns="" val="1395482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798" y="0"/>
            <a:ext cx="10273802" cy="1325563"/>
          </a:xfrm>
        </p:spPr>
        <p:txBody>
          <a:bodyPr>
            <a:normAutofit/>
          </a:bodyPr>
          <a:lstStyle/>
          <a:p>
            <a:r>
              <a:rPr lang="en-IN" sz="2800" dirty="0" smtClean="0">
                <a:latin typeface="Times New Roman" panose="02020603050405020304" pitchFamily="18" charset="0"/>
                <a:cs typeface="Times New Roman" panose="02020603050405020304" pitchFamily="18" charset="0"/>
              </a:rPr>
              <a:t>Aim &amp; Objective</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65797" y="1373409"/>
            <a:ext cx="9588003" cy="4351338"/>
          </a:xfrm>
        </p:spPr>
        <p:txBody>
          <a:bodyPr>
            <a:noAutofit/>
          </a:bodyPr>
          <a:lstStyle/>
          <a:p>
            <a:pPr marL="457200" indent="-457200" algn="just"/>
            <a:r>
              <a:rPr lang="en-US" sz="1800" dirty="0" smtClean="0">
                <a:latin typeface="Times New Roman" pitchFamily="18" charset="0"/>
                <a:cs typeface="Times New Roman" pitchFamily="18" charset="0"/>
              </a:rPr>
              <a:t>To develop a high-performance fruit quality and plant leaf diseases detection system that can be quickly trained with a small number of images using a </a:t>
            </a:r>
            <a:r>
              <a:rPr lang="en-US" sz="1800" dirty="0" err="1" smtClean="0">
                <a:latin typeface="Times New Roman" pitchFamily="18" charset="0"/>
                <a:cs typeface="Times New Roman" pitchFamily="18" charset="0"/>
              </a:rPr>
              <a:t>convolutional</a:t>
            </a:r>
            <a:r>
              <a:rPr lang="en-US" sz="1800" dirty="0" smtClean="0">
                <a:latin typeface="Times New Roman" pitchFamily="18" charset="0"/>
                <a:cs typeface="Times New Roman" pitchFamily="18" charset="0"/>
              </a:rPr>
              <a:t> neural networks .</a:t>
            </a:r>
          </a:p>
          <a:p>
            <a:pPr marL="457200" indent="-457200" algn="just"/>
            <a:r>
              <a:rPr lang="en-US" sz="1800" dirty="0" smtClean="0">
                <a:latin typeface="Times New Roman" pitchFamily="18" charset="0"/>
                <a:cs typeface="Times New Roman" pitchFamily="18" charset="0"/>
              </a:rPr>
              <a:t>This system would help us to study the performance of the </a:t>
            </a:r>
            <a:r>
              <a:rPr lang="en-US" sz="1800" dirty="0" err="1" smtClean="0">
                <a:latin typeface="Times New Roman" pitchFamily="18" charset="0"/>
                <a:cs typeface="Times New Roman" pitchFamily="18" charset="0"/>
              </a:rPr>
              <a:t>convolutional</a:t>
            </a:r>
            <a:r>
              <a:rPr lang="en-US" sz="1800" dirty="0" smtClean="0">
                <a:latin typeface="Times New Roman" pitchFamily="18" charset="0"/>
                <a:cs typeface="Times New Roman" pitchFamily="18" charset="0"/>
              </a:rPr>
              <a:t> neural networks for detecting objects of images. </a:t>
            </a:r>
          </a:p>
          <a:p>
            <a:pPr marL="457200" indent="-457200" algn="just"/>
            <a:r>
              <a:rPr lang="en-US" sz="1800" dirty="0" smtClean="0">
                <a:latin typeface="Times New Roman" pitchFamily="18" charset="0"/>
                <a:cs typeface="Times New Roman" pitchFamily="18" charset="0"/>
              </a:rPr>
              <a:t>To improve the detection quality using deep </a:t>
            </a:r>
            <a:r>
              <a:rPr lang="en-US" sz="1800" dirty="0" err="1" smtClean="0">
                <a:latin typeface="Times New Roman" pitchFamily="18" charset="0"/>
                <a:cs typeface="Times New Roman" pitchFamily="18" charset="0"/>
              </a:rPr>
              <a:t>convolutional</a:t>
            </a:r>
            <a:r>
              <a:rPr lang="en-US" sz="1800" dirty="0" smtClean="0">
                <a:latin typeface="Times New Roman" pitchFamily="18" charset="0"/>
                <a:cs typeface="Times New Roman" pitchFamily="18" charset="0"/>
              </a:rPr>
              <a:t> neural networks compared to support vector  machine.</a:t>
            </a:r>
          </a:p>
          <a:p>
            <a:pPr marL="457200" indent="-457200" algn="just"/>
            <a:r>
              <a:rPr lang="en-US" sz="1800" dirty="0" smtClean="0">
                <a:latin typeface="Times New Roman" pitchFamily="18" charset="0"/>
                <a:cs typeface="Times New Roman" pitchFamily="18" charset="0"/>
              </a:rPr>
              <a:t>An ideal fruit and leaf disease detection system is accurate, can be trained on obtainable data sets, produces its predictions in real time, adapts to different types of various fruits and works using different modalities, such as infrared images and color images.</a:t>
            </a:r>
            <a:r>
              <a:rPr lang="en-US" sz="1800" dirty="0" smtClean="0"/>
              <a:t> </a:t>
            </a:r>
          </a:p>
          <a:p>
            <a:pPr marL="457200" indent="-457200" algn="just"/>
            <a:r>
              <a:rPr lang="en-US" sz="1800" dirty="0" smtClean="0">
                <a:latin typeface="Times New Roman" pitchFamily="18" charset="0"/>
                <a:cs typeface="Times New Roman" pitchFamily="18" charset="0"/>
              </a:rPr>
              <a:t>The aim of this project is to develop a user friendly system for the farmers that will help farmers in finding out diseases of plant and detect the quality of fruits without bringing an expert to the field. </a:t>
            </a:r>
            <a:r>
              <a:rPr lang="en-IN" sz="1800" dirty="0" smtClean="0">
                <a:latin typeface="Times New Roman" pitchFamily="18" charset="0"/>
                <a:cs typeface="Times New Roman" pitchFamily="18" charset="0"/>
              </a:rPr>
              <a:t>									</a:t>
            </a:r>
          </a:p>
          <a:p>
            <a:endParaRPr lang="en-IN" dirty="0" smtClean="0"/>
          </a:p>
          <a:p>
            <a:pPr>
              <a:buNone/>
            </a:pPr>
            <a:endParaRPr lang="en-IN" dirty="0"/>
          </a:p>
        </p:txBody>
      </p:sp>
      <p:sp>
        <p:nvSpPr>
          <p:cNvPr id="4" name="Slide Number Placeholder 3"/>
          <p:cNvSpPr>
            <a:spLocks noGrp="1"/>
          </p:cNvSpPr>
          <p:nvPr>
            <p:ph type="sldNum" sz="quarter" idx="12"/>
          </p:nvPr>
        </p:nvSpPr>
        <p:spPr/>
        <p:txBody>
          <a:bodyPr/>
          <a:lstStyle/>
          <a:p>
            <a:pPr>
              <a:defRPr/>
            </a:pPr>
            <a:fld id="{7567225B-3001-4770-81AD-EA67E82D7225}" type="slidenum">
              <a:rPr lang="en-US" smtClean="0"/>
              <a:pPr>
                <a:defRPr/>
              </a:pPr>
              <a:t>3</a:t>
            </a:fld>
            <a:endParaRPr lang="en-US" dirty="0"/>
          </a:p>
        </p:txBody>
      </p:sp>
    </p:spTree>
    <p:extLst>
      <p:ext uri="{BB962C8B-B14F-4D97-AF65-F5344CB8AC3E}">
        <p14:creationId xmlns:p14="http://schemas.microsoft.com/office/powerpoint/2010/main" xmlns="" val="1395482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798" y="0"/>
            <a:ext cx="10273802" cy="1325563"/>
          </a:xfrm>
        </p:spPr>
        <p:txBody>
          <a:bodyPr>
            <a:normAutofit/>
          </a:bodyPr>
          <a:lstStyle/>
          <a:p>
            <a:r>
              <a:rPr lang="en-IN" sz="2800" dirty="0" smtClean="0">
                <a:latin typeface="Times New Roman" panose="02020603050405020304" pitchFamily="18" charset="0"/>
                <a:cs typeface="Times New Roman" panose="02020603050405020304" pitchFamily="18" charset="0"/>
              </a:rPr>
              <a:t>Block Diagram</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7567225B-3001-4770-81AD-EA67E82D7225}" type="slidenum">
              <a:rPr lang="en-US" smtClean="0"/>
              <a:pPr>
                <a:defRPr/>
              </a:pPr>
              <a:t>4</a:t>
            </a:fld>
            <a:endParaRPr lang="en-US" dirty="0"/>
          </a:p>
        </p:txBody>
      </p:sp>
      <p:sp>
        <p:nvSpPr>
          <p:cNvPr id="6" name="TextBox 5"/>
          <p:cNvSpPr txBox="1"/>
          <p:nvPr/>
        </p:nvSpPr>
        <p:spPr>
          <a:xfrm>
            <a:off x="3657600" y="5791200"/>
            <a:ext cx="5257800" cy="369332"/>
          </a:xfrm>
          <a:prstGeom prst="rect">
            <a:avLst/>
          </a:prstGeom>
          <a:noFill/>
        </p:spPr>
        <p:txBody>
          <a:bodyPr wrap="square" rtlCol="0">
            <a:spAutoFit/>
          </a:bodyPr>
          <a:lstStyle/>
          <a:p>
            <a:pPr algn="ctr"/>
            <a:r>
              <a:rPr lang="en-US" dirty="0" smtClean="0"/>
              <a:t>Fig 1:-  Block Diagram of system</a:t>
            </a:r>
            <a:endParaRPr lang="en-US"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3657600" y="838200"/>
            <a:ext cx="4327731" cy="4953000"/>
          </a:xfrm>
          <a:prstGeom prst="rect">
            <a:avLst/>
          </a:prstGeom>
          <a:noFill/>
          <a:ln w="9525">
            <a:noFill/>
            <a:miter lim="800000"/>
            <a:headEnd/>
            <a:tailEnd/>
          </a:ln>
          <a:effectLst/>
        </p:spPr>
      </p:pic>
    </p:spTree>
    <p:extLst>
      <p:ext uri="{BB962C8B-B14F-4D97-AF65-F5344CB8AC3E}">
        <p14:creationId xmlns:p14="http://schemas.microsoft.com/office/powerpoint/2010/main" xmlns="" val="1395482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5797" y="1373409"/>
            <a:ext cx="9588003" cy="4351338"/>
          </a:xfrm>
        </p:spPr>
        <p:txBody>
          <a:bodyPr>
            <a:noAutofit/>
          </a:bodyPr>
          <a:lstStyle/>
          <a:p>
            <a:pPr marL="457200" indent="-457200" algn="just"/>
            <a:r>
              <a:rPr lang="en-US" sz="1800" dirty="0" smtClean="0">
                <a:latin typeface="Times New Roman" pitchFamily="18" charset="0"/>
                <a:cs typeface="Times New Roman" pitchFamily="18" charset="0"/>
              </a:rPr>
              <a:t>A block diagram is a short road map which graphically represents how the data moves through the system. </a:t>
            </a:r>
          </a:p>
          <a:p>
            <a:pPr marL="457200" indent="-457200" algn="just"/>
            <a:r>
              <a:rPr lang="en-US" sz="1800" dirty="0" smtClean="0">
                <a:latin typeface="Times New Roman" pitchFamily="18" charset="0"/>
                <a:cs typeface="Times New Roman" pitchFamily="18" charset="0"/>
              </a:rPr>
              <a:t>The block diagram shown in figure 1 is used in design process. </a:t>
            </a:r>
          </a:p>
          <a:p>
            <a:pPr marL="457200" indent="-457200" algn="just"/>
            <a:r>
              <a:rPr lang="en-US" sz="1800" dirty="0" smtClean="0">
                <a:latin typeface="Times New Roman" pitchFamily="18" charset="0"/>
                <a:cs typeface="Times New Roman" pitchFamily="18" charset="0"/>
              </a:rPr>
              <a:t>The block diagram provides facilitating communication between us and user. </a:t>
            </a:r>
          </a:p>
          <a:p>
            <a:pPr marL="457200" indent="-457200" algn="just"/>
            <a:r>
              <a:rPr lang="en-US" sz="1800" dirty="0" smtClean="0">
                <a:latin typeface="Times New Roman" pitchFamily="18" charset="0"/>
                <a:cs typeface="Times New Roman" pitchFamily="18" charset="0"/>
              </a:rPr>
              <a:t>It shows the input and output information i.e. what kinds of information will be input to and output from the system, where the data will come from and go to, and where the data will be stored.</a:t>
            </a:r>
          </a:p>
          <a:p>
            <a:pPr marL="457200" indent="-457200" algn="just"/>
            <a:r>
              <a:rPr lang="en-US" sz="1800" dirty="0" smtClean="0">
                <a:latin typeface="Times New Roman" pitchFamily="18" charset="0"/>
                <a:cs typeface="Times New Roman" pitchFamily="18" charset="0"/>
              </a:rPr>
              <a:t>However it does not show information about the timing of processes but shows the work procedure of the processes. </a:t>
            </a:r>
            <a:endParaRPr lang="en-IN" sz="1800" dirty="0" smtClean="0">
              <a:latin typeface="Times New Roman" pitchFamily="18" charset="0"/>
              <a:cs typeface="Times New Roman" pitchFamily="18" charset="0"/>
            </a:endParaRPr>
          </a:p>
          <a:p>
            <a:pPr>
              <a:buNone/>
            </a:pPr>
            <a:endParaRPr lang="en-IN" dirty="0"/>
          </a:p>
        </p:txBody>
      </p:sp>
      <p:sp>
        <p:nvSpPr>
          <p:cNvPr id="4" name="Slide Number Placeholder 3"/>
          <p:cNvSpPr>
            <a:spLocks noGrp="1"/>
          </p:cNvSpPr>
          <p:nvPr>
            <p:ph type="sldNum" sz="quarter" idx="12"/>
          </p:nvPr>
        </p:nvSpPr>
        <p:spPr/>
        <p:txBody>
          <a:bodyPr/>
          <a:lstStyle/>
          <a:p>
            <a:pPr>
              <a:defRPr/>
            </a:pPr>
            <a:fld id="{7567225B-3001-4770-81AD-EA67E82D7225}" type="slidenum">
              <a:rPr lang="en-US" smtClean="0"/>
              <a:pPr>
                <a:defRPr/>
              </a:pPr>
              <a:t>5</a:t>
            </a:fld>
            <a:endParaRPr lang="en-US" dirty="0"/>
          </a:p>
        </p:txBody>
      </p:sp>
    </p:spTree>
    <p:extLst>
      <p:ext uri="{BB962C8B-B14F-4D97-AF65-F5344CB8AC3E}">
        <p14:creationId xmlns:p14="http://schemas.microsoft.com/office/powerpoint/2010/main" xmlns="" val="139548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5798" y="0"/>
            <a:ext cx="10273802" cy="1325563"/>
          </a:xfrm>
        </p:spPr>
        <p:txBody>
          <a:bodyPr>
            <a:normAutofit/>
          </a:bodyPr>
          <a:lstStyle/>
          <a:p>
            <a:r>
              <a:rPr lang="en-IN" sz="2800" dirty="0" smtClean="0">
                <a:latin typeface="Times New Roman" panose="02020603050405020304" pitchFamily="18" charset="0"/>
                <a:cs typeface="Times New Roman" panose="02020603050405020304" pitchFamily="18" charset="0"/>
              </a:rPr>
              <a:t>Architecture</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7567225B-3001-4770-81AD-EA67E82D7225}" type="slidenum">
              <a:rPr lang="en-US" smtClean="0"/>
              <a:pPr>
                <a:defRPr/>
              </a:pPr>
              <a:t>6</a:t>
            </a:fld>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765300" y="1371600"/>
            <a:ext cx="9207500" cy="3962400"/>
          </a:xfrm>
          <a:prstGeom prst="rect">
            <a:avLst/>
          </a:prstGeom>
          <a:noFill/>
          <a:ln w="9525">
            <a:noFill/>
            <a:miter lim="800000"/>
            <a:headEnd/>
            <a:tailEnd/>
          </a:ln>
          <a:effectLst/>
        </p:spPr>
      </p:pic>
      <p:sp>
        <p:nvSpPr>
          <p:cNvPr id="6" name="TextBox 5"/>
          <p:cNvSpPr txBox="1"/>
          <p:nvPr/>
        </p:nvSpPr>
        <p:spPr>
          <a:xfrm>
            <a:off x="3886200" y="5562600"/>
            <a:ext cx="5334000" cy="369332"/>
          </a:xfrm>
          <a:prstGeom prst="rect">
            <a:avLst/>
          </a:prstGeom>
          <a:noFill/>
        </p:spPr>
        <p:txBody>
          <a:bodyPr wrap="square" rtlCol="0">
            <a:spAutoFit/>
          </a:bodyPr>
          <a:lstStyle/>
          <a:p>
            <a:r>
              <a:rPr lang="en-US" dirty="0" smtClean="0"/>
              <a:t>Fig 2:- </a:t>
            </a:r>
            <a:r>
              <a:rPr lang="en-US" dirty="0" err="1" smtClean="0">
                <a:latin typeface="Times New Roman" pitchFamily="18" charset="0"/>
                <a:cs typeface="Times New Roman" pitchFamily="18" charset="0"/>
              </a:rPr>
              <a:t>Convolutional</a:t>
            </a:r>
            <a:r>
              <a:rPr lang="en-US" dirty="0" smtClean="0">
                <a:latin typeface="Times New Roman" pitchFamily="18" charset="0"/>
                <a:cs typeface="Times New Roman" pitchFamily="18" charset="0"/>
              </a:rPr>
              <a:t> Neural Networks architecture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395482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Architecture</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65797" y="1373409"/>
            <a:ext cx="9303763" cy="4351338"/>
          </a:xfrm>
        </p:spPr>
        <p:txBody>
          <a:bodyPr>
            <a:noAutofit/>
          </a:bodyPr>
          <a:lstStyle/>
          <a:p>
            <a:pPr marL="457200" indent="-457200" algn="just">
              <a:lnSpc>
                <a:spcPct val="100000"/>
              </a:lnSpc>
            </a:pPr>
            <a:r>
              <a:rPr lang="en-US" sz="1800" b="1" dirty="0" smtClean="0">
                <a:latin typeface="Times New Roman" pitchFamily="18" charset="0"/>
                <a:cs typeface="Times New Roman" pitchFamily="18" charset="0"/>
              </a:rPr>
              <a:t>Feature Extraction</a:t>
            </a:r>
          </a:p>
          <a:p>
            <a:pPr marL="457200" indent="-457200" algn="just">
              <a:lnSpc>
                <a:spcPct val="100000"/>
              </a:lnSpc>
              <a:buNone/>
            </a:pPr>
            <a:r>
              <a:rPr lang="en-US" sz="1800" dirty="0" smtClean="0">
                <a:latin typeface="Times New Roman" pitchFamily="18" charset="0"/>
                <a:cs typeface="Times New Roman" pitchFamily="18" charset="0"/>
              </a:rPr>
              <a:t>	In feature extraction part, the network will perform a series of convolutions and pooling operations during which the features are detected.</a:t>
            </a:r>
          </a:p>
          <a:p>
            <a:pPr marL="457200" indent="-457200" algn="just">
              <a:lnSpc>
                <a:spcPct val="100000"/>
              </a:lnSpc>
            </a:pPr>
            <a:r>
              <a:rPr lang="en-US" sz="1800" b="1" dirty="0" smtClean="0">
                <a:latin typeface="Times New Roman" pitchFamily="18" charset="0"/>
                <a:cs typeface="Times New Roman" pitchFamily="18" charset="0"/>
              </a:rPr>
              <a:t>Classification</a:t>
            </a:r>
          </a:p>
          <a:p>
            <a:pPr marL="457200" indent="-457200" algn="just">
              <a:lnSpc>
                <a:spcPct val="100000"/>
              </a:lnSpc>
              <a:buNone/>
            </a:pPr>
            <a:r>
              <a:rPr lang="en-US" sz="1800" dirty="0" smtClean="0">
                <a:latin typeface="Times New Roman" pitchFamily="18" charset="0"/>
                <a:cs typeface="Times New Roman" pitchFamily="18" charset="0"/>
              </a:rPr>
              <a:t>	In the case of classification, the fully connected layers will serve as a classifier on top of these extracted features. Here, they will assign a probability for the object on the image being what the algorithm predicts it is. </a:t>
            </a:r>
          </a:p>
          <a:p>
            <a:pPr marL="457200" indent="-457200" algn="just">
              <a:lnSpc>
                <a:spcPct val="100000"/>
              </a:lnSpc>
            </a:pPr>
            <a:r>
              <a:rPr lang="en-US" sz="1800" b="1" dirty="0" smtClean="0">
                <a:latin typeface="Times New Roman" pitchFamily="18" charset="0"/>
                <a:cs typeface="Times New Roman" pitchFamily="18" charset="0"/>
              </a:rPr>
              <a:t>Fully Connected Layer (FC Layer) of Classification</a:t>
            </a:r>
          </a:p>
          <a:p>
            <a:pPr marL="457200" indent="-457200" algn="just">
              <a:lnSpc>
                <a:spcPct val="100000"/>
              </a:lnSpc>
              <a:buNone/>
            </a:pPr>
            <a:r>
              <a:rPr lang="en-US" sz="1800" dirty="0" smtClean="0">
                <a:latin typeface="Times New Roman" pitchFamily="18" charset="0"/>
                <a:cs typeface="Times New Roman" pitchFamily="18" charset="0"/>
              </a:rPr>
              <a:t>	Adding a Fully-Connected layer is a cheap way of learning non-linear combinations of the high-level features as represented by the output of the </a:t>
            </a:r>
            <a:r>
              <a:rPr lang="en-US" sz="1800" dirty="0" err="1" smtClean="0">
                <a:latin typeface="Times New Roman" pitchFamily="18" charset="0"/>
                <a:cs typeface="Times New Roman" pitchFamily="18" charset="0"/>
              </a:rPr>
              <a:t>convolutional</a:t>
            </a:r>
            <a:r>
              <a:rPr lang="en-US" sz="1800" dirty="0" smtClean="0">
                <a:latin typeface="Times New Roman" pitchFamily="18" charset="0"/>
                <a:cs typeface="Times New Roman" pitchFamily="18" charset="0"/>
              </a:rPr>
              <a:t> layer.</a:t>
            </a:r>
          </a:p>
          <a:p>
            <a:pPr marL="457200" indent="-457200">
              <a:lnSpc>
                <a:spcPct val="150000"/>
              </a:lnSpc>
            </a:pP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7567225B-3001-4770-81AD-EA67E82D7225}" type="slidenum">
              <a:rPr lang="en-US" smtClean="0"/>
              <a:pPr>
                <a:defRPr/>
              </a:pPr>
              <a:t>7</a:t>
            </a:fld>
            <a:endParaRPr lang="en-US" dirty="0"/>
          </a:p>
        </p:txBody>
      </p:sp>
    </p:spTree>
    <p:extLst>
      <p:ext uri="{BB962C8B-B14F-4D97-AF65-F5344CB8AC3E}">
        <p14:creationId xmlns:p14="http://schemas.microsoft.com/office/powerpoint/2010/main" xmlns="" val="172812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Why CNN and not SVM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765798" y="1342980"/>
            <a:ext cx="9359402" cy="4351338"/>
          </a:xfrm>
        </p:spPr>
        <p:txBody>
          <a:bodyPr>
            <a:normAutofit/>
          </a:bodyPr>
          <a:lstStyle/>
          <a:p>
            <a:pPr marL="0" indent="0">
              <a:lnSpc>
                <a:spcPct val="150000"/>
              </a:lnSpc>
              <a:buNone/>
            </a:pPr>
            <a:r>
              <a:rPr lang="en-US" sz="2200" b="1" dirty="0" smtClean="0">
                <a:latin typeface="Times New Roman" panose="02020603050405020304" pitchFamily="18" charset="0"/>
                <a:cs typeface="Times New Roman" panose="02020603050405020304" pitchFamily="18" charset="0"/>
              </a:rPr>
              <a:t>Support Vector Machine (SVM)</a:t>
            </a:r>
          </a:p>
          <a:p>
            <a:pPr marL="342900" indent="-342900" algn="just">
              <a:lnSpc>
                <a:spcPct val="100000"/>
              </a:lnSpc>
            </a:pPr>
            <a:r>
              <a:rPr lang="en-US" sz="1800" dirty="0" smtClean="0">
                <a:latin typeface="Times New Roman" pitchFamily="18" charset="0"/>
                <a:cs typeface="Times New Roman" pitchFamily="18" charset="0"/>
              </a:rPr>
              <a:t>Support Vector Machine (SVM) can be used for both regression and classification tasks.</a:t>
            </a:r>
          </a:p>
          <a:p>
            <a:pPr marL="342900" indent="-342900" algn="just">
              <a:lnSpc>
                <a:spcPct val="100000"/>
              </a:lnSpc>
            </a:pPr>
            <a:r>
              <a:rPr lang="en-US" sz="1800" dirty="0" smtClean="0">
                <a:latin typeface="Times New Roman" pitchFamily="18" charset="0"/>
                <a:cs typeface="Times New Roman" pitchFamily="18" charset="0"/>
              </a:rPr>
              <a:t>But, it is widely used in classification objectives.</a:t>
            </a:r>
          </a:p>
          <a:p>
            <a:pPr marL="342900" indent="-342900" algn="just">
              <a:lnSpc>
                <a:spcPct val="100000"/>
              </a:lnSpc>
            </a:pPr>
            <a:r>
              <a:rPr lang="en-US" sz="1800" dirty="0" smtClean="0">
                <a:latin typeface="Times New Roman" pitchFamily="18" charset="0"/>
                <a:cs typeface="Times New Roman" pitchFamily="18" charset="0"/>
              </a:rPr>
              <a:t>However SVM algorithm has several key parameters that need to be set correctly to achieve the best classification results for any given problem.</a:t>
            </a:r>
          </a:p>
          <a:p>
            <a:pPr marL="342900" indent="-342900" algn="just">
              <a:lnSpc>
                <a:spcPct val="100000"/>
              </a:lnSpc>
            </a:pPr>
            <a:r>
              <a:rPr lang="en-US" sz="1800" dirty="0" smtClean="0">
                <a:latin typeface="Times New Roman" pitchFamily="18" charset="0"/>
                <a:cs typeface="Times New Roman" pitchFamily="18" charset="0"/>
              </a:rPr>
              <a:t>It is effective in that cases where number of dimensions is greater than the number of samples.</a:t>
            </a:r>
          </a:p>
          <a:p>
            <a:pPr marL="342900" indent="-342900" algn="just">
              <a:lnSpc>
                <a:spcPct val="100000"/>
              </a:lnSpc>
            </a:pPr>
            <a:r>
              <a:rPr lang="en-US" sz="1800" dirty="0" smtClean="0">
                <a:latin typeface="Times New Roman" pitchFamily="18" charset="0"/>
                <a:cs typeface="Times New Roman" pitchFamily="18" charset="0"/>
              </a:rPr>
              <a:t>But this algorithm is not suitable for large data sets. Because it needs much time for training.</a:t>
            </a:r>
          </a:p>
          <a:p>
            <a:pPr marL="342900" indent="-342900" algn="just">
              <a:lnSpc>
                <a:spcPct val="100000"/>
              </a:lnSpc>
            </a:pPr>
            <a:r>
              <a:rPr lang="en-US" sz="1800" dirty="0" smtClean="0">
                <a:latin typeface="Times New Roman" pitchFamily="18" charset="0"/>
                <a:cs typeface="Times New Roman" pitchFamily="18" charset="0"/>
              </a:rPr>
              <a:t>It does not perform very well, when the data set has more noise.</a:t>
            </a:r>
            <a:r>
              <a:rPr lang="en-US" sz="1800" dirty="0" smtClean="0"/>
              <a:t> </a:t>
            </a:r>
          </a:p>
          <a:p>
            <a:pPr marL="342900" indent="-342900" algn="just">
              <a:lnSpc>
                <a:spcPct val="100000"/>
              </a:lnSpc>
            </a:pPr>
            <a:r>
              <a:rPr lang="en-US" sz="1800" dirty="0" smtClean="0">
                <a:latin typeface="Times New Roman" pitchFamily="18" charset="0"/>
                <a:cs typeface="Times New Roman" pitchFamily="18" charset="0"/>
              </a:rPr>
              <a:t>So SVM is not worked very well for data prediction.</a:t>
            </a:r>
            <a:endParaRPr lang="en-US" sz="1800" dirty="0">
              <a:latin typeface="Times New Roman" pitchFamily="18" charset="0"/>
              <a:cs typeface="Times New Roman" pitchFamily="18" charset="0"/>
            </a:endParaRPr>
          </a:p>
          <a:p>
            <a:endParaRPr lang="en-US" dirty="0"/>
          </a:p>
          <a:p>
            <a:pPr>
              <a:buFont typeface="Courier New" panose="02070309020205020404" pitchFamily="49" charset="0"/>
              <a:buChar char="o"/>
            </a:pPr>
            <a:endParaRPr lang="en-US" dirty="0"/>
          </a:p>
        </p:txBody>
      </p:sp>
      <p:sp>
        <p:nvSpPr>
          <p:cNvPr id="4" name="Slide Number Placeholder 3"/>
          <p:cNvSpPr>
            <a:spLocks noGrp="1"/>
          </p:cNvSpPr>
          <p:nvPr>
            <p:ph type="sldNum" sz="quarter" idx="12"/>
          </p:nvPr>
        </p:nvSpPr>
        <p:spPr/>
        <p:txBody>
          <a:bodyPr/>
          <a:lstStyle/>
          <a:p>
            <a:pPr>
              <a:defRPr/>
            </a:pPr>
            <a:fld id="{7567225B-3001-4770-81AD-EA67E82D7225}" type="slidenum">
              <a:rPr lang="en-US" smtClean="0"/>
              <a:pPr>
                <a:defRPr/>
              </a:pPr>
              <a:t>8</a:t>
            </a:fld>
            <a:endParaRPr lang="en-US" dirty="0"/>
          </a:p>
        </p:txBody>
      </p:sp>
    </p:spTree>
    <p:extLst>
      <p:ext uri="{BB962C8B-B14F-4D97-AF65-F5344CB8AC3E}">
        <p14:creationId xmlns:p14="http://schemas.microsoft.com/office/powerpoint/2010/main" xmlns="" val="497569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Why CNN and not SVM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765798" y="1342980"/>
            <a:ext cx="9359402" cy="4351338"/>
          </a:xfrm>
        </p:spPr>
        <p:txBody>
          <a:bodyPr>
            <a:normAutofit/>
          </a:bodyPr>
          <a:lstStyle/>
          <a:p>
            <a:pPr marL="0" indent="0">
              <a:lnSpc>
                <a:spcPct val="150000"/>
              </a:lnSpc>
              <a:buNone/>
            </a:pPr>
            <a:r>
              <a:rPr lang="en-US" sz="2400" b="1" dirty="0" err="1" smtClean="0">
                <a:latin typeface="Times New Roman" pitchFamily="18" charset="0"/>
                <a:cs typeface="Times New Roman" pitchFamily="18" charset="0"/>
              </a:rPr>
              <a:t>Convolutional</a:t>
            </a:r>
            <a:r>
              <a:rPr lang="en-US" sz="2400" b="1" dirty="0" smtClean="0">
                <a:latin typeface="Times New Roman" pitchFamily="18" charset="0"/>
                <a:cs typeface="Times New Roman" pitchFamily="18" charset="0"/>
              </a:rPr>
              <a:t> Neural Network(CNN)</a:t>
            </a:r>
            <a:endParaRPr lang="en-US" sz="2200" b="1" dirty="0" smtClean="0">
              <a:latin typeface="Times New Roman" pitchFamily="18" charset="0"/>
              <a:cs typeface="Times New Roman" pitchFamily="18" charset="0"/>
            </a:endParaRPr>
          </a:p>
          <a:p>
            <a:pPr marL="342900" indent="-342900" algn="just">
              <a:lnSpc>
                <a:spcPct val="100000"/>
              </a:lnSpc>
            </a:pPr>
            <a:r>
              <a:rPr lang="en-US" sz="1800" dirty="0" smtClean="0">
                <a:latin typeface="Times New Roman" pitchFamily="18" charset="0"/>
                <a:cs typeface="Times New Roman" pitchFamily="18" charset="0"/>
              </a:rPr>
              <a:t>CNN (</a:t>
            </a:r>
            <a:r>
              <a:rPr lang="en-US" sz="1800" dirty="0" err="1" smtClean="0">
                <a:latin typeface="Times New Roman" pitchFamily="18" charset="0"/>
                <a:cs typeface="Times New Roman" pitchFamily="18" charset="0"/>
              </a:rPr>
              <a:t>Convolutional</a:t>
            </a:r>
            <a:r>
              <a:rPr lang="en-US" sz="1800" dirty="0" smtClean="0">
                <a:latin typeface="Times New Roman" pitchFamily="18" charset="0"/>
                <a:cs typeface="Times New Roman" pitchFamily="18" charset="0"/>
              </a:rPr>
              <a:t> Neural Network) algorithm is more powerful algorithm for classifications.</a:t>
            </a:r>
          </a:p>
          <a:p>
            <a:pPr marL="342900" indent="-342900" algn="just">
              <a:lnSpc>
                <a:spcPct val="100000"/>
              </a:lnSpc>
            </a:pPr>
            <a:r>
              <a:rPr lang="en-US" sz="1800" dirty="0" smtClean="0">
                <a:latin typeface="Times New Roman" pitchFamily="18" charset="0"/>
                <a:cs typeface="Times New Roman" pitchFamily="18" charset="0"/>
              </a:rPr>
              <a:t>CNN involves various classes for classifications compared to SVM where classification results are also so good.</a:t>
            </a:r>
          </a:p>
          <a:p>
            <a:pPr marL="342900" indent="-342900" algn="just">
              <a:lnSpc>
                <a:spcPct val="100000"/>
              </a:lnSpc>
            </a:pPr>
            <a:r>
              <a:rPr lang="en-US" sz="1800" dirty="0" smtClean="0">
                <a:latin typeface="Times New Roman" pitchFamily="18" charset="0"/>
                <a:cs typeface="Times New Roman" pitchFamily="18" charset="0"/>
              </a:rPr>
              <a:t>Besides CNN minimizes the hyper parameters used in the algorithm.</a:t>
            </a:r>
          </a:p>
          <a:p>
            <a:pPr marL="342900" indent="-342900" algn="just">
              <a:lnSpc>
                <a:spcPct val="100000"/>
              </a:lnSpc>
            </a:pPr>
            <a:r>
              <a:rPr lang="en-US" sz="1800" dirty="0" smtClean="0">
                <a:latin typeface="Times New Roman" pitchFamily="18" charset="0"/>
                <a:cs typeface="Times New Roman" pitchFamily="18" charset="0"/>
              </a:rPr>
              <a:t>As a result it needs not much time for training. The training and testing accuracy of CNN is very high compared to SVM method.</a:t>
            </a:r>
          </a:p>
          <a:p>
            <a:pPr marL="342900" indent="-342900" algn="just">
              <a:lnSpc>
                <a:spcPct val="100000"/>
              </a:lnSpc>
            </a:pPr>
            <a:r>
              <a:rPr lang="en-US" sz="1800" dirty="0" smtClean="0">
                <a:latin typeface="Times New Roman" pitchFamily="18" charset="0"/>
                <a:cs typeface="Times New Roman" pitchFamily="18" charset="0"/>
              </a:rPr>
              <a:t>That means it is relatively simple, quick to train, and easy to understand.</a:t>
            </a:r>
          </a:p>
          <a:p>
            <a:pPr marL="342900" indent="-342900" algn="just">
              <a:lnSpc>
                <a:spcPct val="100000"/>
              </a:lnSpc>
            </a:pPr>
            <a:r>
              <a:rPr lang="en-US" sz="1800" dirty="0" smtClean="0">
                <a:latin typeface="Times New Roman" pitchFamily="18" charset="0"/>
                <a:cs typeface="Times New Roman" pitchFamily="18" charset="0"/>
              </a:rPr>
              <a:t>So we have decided to use </a:t>
            </a:r>
            <a:r>
              <a:rPr lang="en-US" sz="1800" dirty="0" err="1" smtClean="0">
                <a:latin typeface="Times New Roman" pitchFamily="18" charset="0"/>
                <a:cs typeface="Times New Roman" pitchFamily="18" charset="0"/>
              </a:rPr>
              <a:t>Convolutional</a:t>
            </a:r>
            <a:r>
              <a:rPr lang="en-US" sz="1800" dirty="0" smtClean="0">
                <a:latin typeface="Times New Roman" pitchFamily="18" charset="0"/>
                <a:cs typeface="Times New Roman" pitchFamily="18" charset="0"/>
              </a:rPr>
              <a:t> Neural Network and not Support Vector Machine.</a:t>
            </a:r>
          </a:p>
          <a:p>
            <a:endParaRPr lang="en-US" dirty="0"/>
          </a:p>
          <a:p>
            <a:pPr>
              <a:buFont typeface="Courier New" panose="02070309020205020404" pitchFamily="49" charset="0"/>
              <a:buChar char="o"/>
            </a:pPr>
            <a:endParaRPr lang="en-US" dirty="0"/>
          </a:p>
        </p:txBody>
      </p:sp>
      <p:sp>
        <p:nvSpPr>
          <p:cNvPr id="4" name="Slide Number Placeholder 3"/>
          <p:cNvSpPr>
            <a:spLocks noGrp="1"/>
          </p:cNvSpPr>
          <p:nvPr>
            <p:ph type="sldNum" sz="quarter" idx="12"/>
          </p:nvPr>
        </p:nvSpPr>
        <p:spPr/>
        <p:txBody>
          <a:bodyPr/>
          <a:lstStyle/>
          <a:p>
            <a:pPr>
              <a:defRPr/>
            </a:pPr>
            <a:fld id="{7567225B-3001-4770-81AD-EA67E82D7225}" type="slidenum">
              <a:rPr lang="en-US" smtClean="0"/>
              <a:pPr>
                <a:defRPr/>
              </a:pPr>
              <a:t>9</a:t>
            </a:fld>
            <a:endParaRPr lang="en-US" dirty="0"/>
          </a:p>
        </p:txBody>
      </p:sp>
    </p:spTree>
    <p:extLst>
      <p:ext uri="{BB962C8B-B14F-4D97-AF65-F5344CB8AC3E}">
        <p14:creationId xmlns:p14="http://schemas.microsoft.com/office/powerpoint/2010/main" xmlns="" val="4975697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1170</TotalTime>
  <Words>1149</Words>
  <Application>Microsoft Office PowerPoint</Application>
  <PresentationFormat>Custom</PresentationFormat>
  <Paragraphs>126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Introduction</vt:lpstr>
      <vt:lpstr>Aim &amp; Objective</vt:lpstr>
      <vt:lpstr>Block Diagram</vt:lpstr>
      <vt:lpstr>Slide 5</vt:lpstr>
      <vt:lpstr>Architecture</vt:lpstr>
      <vt:lpstr>Architecture</vt:lpstr>
      <vt:lpstr>Why CNN and not SVM ?</vt:lpstr>
      <vt:lpstr>Why CNN and not SVM ?</vt:lpstr>
      <vt:lpstr>Scope of Project</vt:lpstr>
      <vt:lpstr>Conclusion</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infosys</dc:creator>
  <cp:lastModifiedBy>Dell</cp:lastModifiedBy>
  <cp:revision>796</cp:revision>
  <dcterms:created xsi:type="dcterms:W3CDTF">2014-08-08T05:56:00Z</dcterms:created>
  <dcterms:modified xsi:type="dcterms:W3CDTF">2021-01-04T09:00:46Z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1033-11.2.0.9169</vt:lpwstr>
  </property>
</Properties>
</file>