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media/image14.jpg" ContentType="image/jpg"/>
  <Override PartName="/ppt/media/image15.jpg" ContentType="image/jpg"/>
  <Override PartName="/ppt/theme/themeOverride15.xml" ContentType="application/vnd.openxmlformats-officedocument.themeOverride+xml"/>
  <Override PartName="/ppt/ink/ink15.xml" ContentType="application/inkml+xml"/>
  <Override PartName="/ppt/theme/themeOverride16.xml" ContentType="application/vnd.openxmlformats-officedocument.themeOverride+xml"/>
  <Override PartName="/ppt/ink/ink16.xml" ContentType="application/inkml+xml"/>
  <Override PartName="/ppt/theme/themeOverride17.xml" ContentType="application/vnd.openxmlformats-officedocument.themeOverride+xml"/>
  <Override PartName="/ppt/ink/ink17.xml" ContentType="application/inkml+xml"/>
  <Override PartName="/ppt/theme/themeOverride18.xml" ContentType="application/vnd.openxmlformats-officedocument.themeOverride+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256" r:id="rId2"/>
    <p:sldId id="273" r:id="rId3"/>
    <p:sldId id="284" r:id="rId4"/>
    <p:sldId id="286" r:id="rId5"/>
    <p:sldId id="301" r:id="rId6"/>
    <p:sldId id="302" r:id="rId7"/>
    <p:sldId id="303" r:id="rId8"/>
    <p:sldId id="288" r:id="rId9"/>
    <p:sldId id="309" r:id="rId10"/>
    <p:sldId id="304" r:id="rId11"/>
    <p:sldId id="289" r:id="rId12"/>
    <p:sldId id="287" r:id="rId13"/>
    <p:sldId id="305" r:id="rId14"/>
    <p:sldId id="298" r:id="rId15"/>
    <p:sldId id="299" r:id="rId16"/>
    <p:sldId id="300" r:id="rId17"/>
    <p:sldId id="257" r:id="rId18"/>
    <p:sldId id="291" r:id="rId19"/>
    <p:sldId id="295" r:id="rId20"/>
    <p:sldId id="294" r:id="rId21"/>
    <p:sldId id="293" r:id="rId22"/>
    <p:sldId id="290" r:id="rId23"/>
    <p:sldId id="307" r:id="rId24"/>
    <p:sldId id="308" r:id="rId25"/>
    <p:sldId id="279" r:id="rId26"/>
    <p:sldId id="278"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varScale="1">
        <p:scale>
          <a:sx n="111" d="100"/>
          <a:sy n="111" d="100"/>
        </p:scale>
        <p:origin x="67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customXml" Target="../ink/ink14.xml"/><Relationship Id="rId7"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00.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github.com/KanamaGreeshma"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5.png"/><Relationship Id="rId5" Type="http://schemas.openxmlformats.org/officeDocument/2006/relationships/image" Target="../media/image200.png"/><Relationship Id="rId4" Type="http://schemas.openxmlformats.org/officeDocument/2006/relationships/customXml" Target="../ink/ink1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K.GREESHMA</a:t>
            </a:r>
          </a:p>
          <a:p>
            <a:pPr>
              <a:spcBef>
                <a:spcPts val="300"/>
              </a:spcBef>
            </a:pPr>
            <a:r>
              <a:rPr lang="en-US" sz="1200" b="0" dirty="0"/>
              <a:t>Roll No. 214G1A3220</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Main Components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IN" sz="2400" kern="0" dirty="0">
                <a:solidFill>
                  <a:srgbClr val="1F1F1F"/>
                </a:solidFill>
                <a:effectLst/>
                <a:latin typeface="Times New Roman" panose="02020603050405020304" pitchFamily="18" charset="0"/>
                <a:ea typeface="Times New Roman" panose="02020603050405020304" pitchFamily="18" charset="0"/>
              </a:rPr>
              <a:t>P</a:t>
            </a:r>
            <a:r>
              <a:rPr lang="en-IN" sz="2400" b="1" kern="0" dirty="0">
                <a:solidFill>
                  <a:srgbClr val="1F1F1F"/>
                </a:solidFill>
                <a:effectLst/>
                <a:latin typeface="Times New Roman" panose="02020603050405020304" pitchFamily="18" charset="0"/>
                <a:ea typeface="Times New Roman" panose="02020603050405020304" pitchFamily="18" charset="0"/>
              </a:rPr>
              <a:t>rocess discovery: </a:t>
            </a:r>
            <a:r>
              <a:rPr lang="en-IN" sz="2400" kern="0" dirty="0">
                <a:solidFill>
                  <a:srgbClr val="1F1F1F"/>
                </a:solidFill>
                <a:effectLst/>
                <a:latin typeface="Times New Roman" panose="02020603050405020304" pitchFamily="18" charset="0"/>
                <a:ea typeface="Times New Roman" panose="02020603050405020304" pitchFamily="18" charset="0"/>
              </a:rPr>
              <a:t>There are a variety of process discovery techniques available. Some of the most common techniques include token-based discovery, event-based discovery, and rule-based discovery.</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Conformance checking: </a:t>
            </a:r>
            <a:r>
              <a:rPr lang="en-IN" sz="2400" kern="0" dirty="0">
                <a:solidFill>
                  <a:srgbClr val="1F1F1F"/>
                </a:solidFill>
                <a:effectLst/>
                <a:latin typeface="Times New Roman" panose="02020603050405020304" pitchFamily="18" charset="0"/>
                <a:ea typeface="Times New Roman" panose="02020603050405020304" pitchFamily="18" charset="0"/>
              </a:rPr>
              <a:t>Conformance checking can be done manually or automatically. Manual conformance checking involves comparing the actual process to the as-designed process using a checklist. Automatic conformance checking uses process mining techniques to identify deviations from the standard process.</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enhancement: </a:t>
            </a:r>
            <a:r>
              <a:rPr lang="en-IN" sz="2400" kern="0" dirty="0">
                <a:solidFill>
                  <a:srgbClr val="1F1F1F"/>
                </a:solidFill>
                <a:effectLst/>
                <a:latin typeface="Times New Roman" panose="02020603050405020304" pitchFamily="18" charset="0"/>
                <a:ea typeface="Times New Roman" panose="02020603050405020304" pitchFamily="18" charset="0"/>
              </a:rPr>
              <a:t>Process enhancement can be done using a variety of techniques, such as process redesign, process automation, and process optimization</a:t>
            </a:r>
            <a:r>
              <a:rPr lang="en-IN" sz="1800" kern="0" dirty="0">
                <a:solidFill>
                  <a:srgbClr val="1F1F1F"/>
                </a:solidFill>
                <a:effectLst/>
                <a:latin typeface="Times New Roman" panose="02020603050405020304" pitchFamily="18" charset="0"/>
                <a:ea typeface="Times New Roman" panose="02020603050405020304" pitchFamily="18" charset="0"/>
              </a:rPr>
              <a:t>.</a:t>
            </a:r>
            <a:endParaRPr lang="en-IN" sz="18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206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Setting</a:t>
            </a:r>
            <a:r>
              <a:rPr lang="en-IN" sz="2400" b="1" spc="170" dirty="0">
                <a:latin typeface="Times New Roman"/>
                <a:cs typeface="Times New Roman"/>
              </a:rPr>
              <a:t> </a:t>
            </a:r>
            <a:r>
              <a:rPr lang="en-IN" sz="2400" b="1" spc="-5" dirty="0">
                <a:latin typeface="Times New Roman"/>
                <a:cs typeface="Times New Roman"/>
              </a:rPr>
              <a:t>Pilot</a:t>
            </a:r>
            <a:r>
              <a:rPr lang="en-IN" sz="2400" b="1" spc="165" dirty="0">
                <a:latin typeface="Times New Roman"/>
                <a:cs typeface="Times New Roman"/>
              </a:rPr>
              <a:t> </a:t>
            </a:r>
            <a:r>
              <a:rPr lang="en-IN" sz="2400" b="1" spc="-5" dirty="0">
                <a:latin typeface="Times New Roman"/>
                <a:cs typeface="Times New Roman"/>
              </a:rPr>
              <a:t>Project</a:t>
            </a:r>
            <a:r>
              <a:rPr lang="en-IN" sz="2400" spc="-5" dirty="0">
                <a:latin typeface="Times New Roman"/>
                <a:cs typeface="Times New Roman"/>
              </a:rPr>
              <a:t>:</a:t>
            </a:r>
            <a:r>
              <a:rPr lang="en-IN" sz="2400" spc="165" dirty="0">
                <a:latin typeface="Times New Roman"/>
                <a:cs typeface="Times New Roman"/>
              </a:rPr>
              <a:t> </a:t>
            </a:r>
            <a:r>
              <a:rPr lang="en-IN" sz="2400" spc="-5" dirty="0">
                <a:latin typeface="Times New Roman"/>
                <a:cs typeface="Times New Roman"/>
              </a:rPr>
              <a:t>Set</a:t>
            </a:r>
            <a:r>
              <a:rPr lang="en-IN" sz="2400" spc="170" dirty="0">
                <a:latin typeface="Times New Roman"/>
                <a:cs typeface="Times New Roman"/>
              </a:rPr>
              <a:t> </a:t>
            </a:r>
            <a:r>
              <a:rPr lang="en-IN" sz="2400" dirty="0">
                <a:latin typeface="Times New Roman"/>
                <a:cs typeface="Times New Roman"/>
              </a:rPr>
              <a:t>up</a:t>
            </a:r>
            <a:r>
              <a:rPr lang="en-IN" sz="2400" spc="170" dirty="0">
                <a:latin typeface="Times New Roman"/>
                <a:cs typeface="Times New Roman"/>
              </a:rPr>
              <a:t> </a:t>
            </a:r>
            <a:r>
              <a:rPr lang="en-IN" sz="2400" dirty="0">
                <a:latin typeface="Times New Roman"/>
                <a:cs typeface="Times New Roman"/>
              </a:rPr>
              <a:t>a</a:t>
            </a:r>
            <a:r>
              <a:rPr lang="en-IN" sz="2400" spc="165" dirty="0">
                <a:latin typeface="Times New Roman"/>
                <a:cs typeface="Times New Roman"/>
              </a:rPr>
              <a:t> </a:t>
            </a:r>
            <a:r>
              <a:rPr lang="en-IN" sz="2400" dirty="0">
                <a:latin typeface="Times New Roman"/>
                <a:cs typeface="Times New Roman"/>
              </a:rPr>
              <a:t>pilot</a:t>
            </a:r>
            <a:r>
              <a:rPr lang="en-IN" sz="2400" spc="175" dirty="0">
                <a:latin typeface="Times New Roman"/>
                <a:cs typeface="Times New Roman"/>
              </a:rPr>
              <a:t> </a:t>
            </a:r>
            <a:r>
              <a:rPr lang="en-IN" sz="2400" dirty="0">
                <a:latin typeface="Times New Roman"/>
                <a:cs typeface="Times New Roman"/>
              </a:rPr>
              <a:t>project</a:t>
            </a:r>
            <a:r>
              <a:rPr lang="en-IN" sz="2400" spc="170" dirty="0">
                <a:latin typeface="Times New Roman"/>
                <a:cs typeface="Times New Roman"/>
              </a:rPr>
              <a:t> </a:t>
            </a:r>
            <a:r>
              <a:rPr lang="en-IN" sz="2400" spc="-5" dirty="0">
                <a:latin typeface="Times New Roman"/>
                <a:cs typeface="Times New Roman"/>
              </a:rPr>
              <a:t>to</a:t>
            </a:r>
            <a:r>
              <a:rPr lang="en-IN" sz="2400" spc="165" dirty="0">
                <a:latin typeface="Times New Roman"/>
                <a:cs typeface="Times New Roman"/>
              </a:rPr>
              <a:t> </a:t>
            </a:r>
            <a:r>
              <a:rPr lang="en-IN" sz="2400" dirty="0">
                <a:latin typeface="Times New Roman"/>
                <a:cs typeface="Times New Roman"/>
              </a:rPr>
              <a:t>prove</a:t>
            </a:r>
            <a:r>
              <a:rPr lang="en-IN" sz="2400" spc="170" dirty="0">
                <a:latin typeface="Times New Roman"/>
                <a:cs typeface="Times New Roman"/>
              </a:rPr>
              <a:t> </a:t>
            </a:r>
            <a:r>
              <a:rPr lang="en-IN" sz="2400" spc="-5" dirty="0">
                <a:latin typeface="Times New Roman"/>
                <a:cs typeface="Times New Roman"/>
              </a:rPr>
              <a:t>the</a:t>
            </a:r>
            <a:r>
              <a:rPr lang="en-IN" sz="2400" spc="165" dirty="0">
                <a:latin typeface="Times New Roman"/>
                <a:cs typeface="Times New Roman"/>
              </a:rPr>
              <a:t> </a:t>
            </a:r>
            <a:r>
              <a:rPr lang="en-IN" sz="2400" dirty="0">
                <a:latin typeface="Times New Roman"/>
                <a:cs typeface="Times New Roman"/>
              </a:rPr>
              <a:t>potential</a:t>
            </a:r>
            <a:r>
              <a:rPr lang="en-IN" sz="2400" spc="170" dirty="0">
                <a:latin typeface="Times New Roman"/>
                <a:cs typeface="Times New Roman"/>
              </a:rPr>
              <a:t> </a:t>
            </a:r>
            <a:r>
              <a:rPr lang="en-IN" sz="2400" dirty="0">
                <a:latin typeface="Times New Roman"/>
                <a:cs typeface="Times New Roman"/>
              </a:rPr>
              <a:t>value</a:t>
            </a:r>
            <a:r>
              <a:rPr lang="en-IN" sz="2400" spc="170" dirty="0">
                <a:latin typeface="Times New Roman"/>
                <a:cs typeface="Times New Roman"/>
              </a:rPr>
              <a:t> </a:t>
            </a:r>
            <a:r>
              <a:rPr lang="en-IN" sz="2400" dirty="0">
                <a:latin typeface="Times New Roman"/>
                <a:cs typeface="Times New Roman"/>
              </a:rPr>
              <a:t>of</a:t>
            </a:r>
            <a:r>
              <a:rPr lang="en-IN" sz="2400" spc="175" dirty="0">
                <a:latin typeface="Times New Roman"/>
                <a:cs typeface="Times New Roman"/>
              </a:rPr>
              <a:t> </a:t>
            </a:r>
            <a:r>
              <a:rPr lang="en-IN" sz="2400" dirty="0">
                <a:latin typeface="Times New Roman"/>
                <a:cs typeface="Times New Roman"/>
              </a:rPr>
              <a:t>a </a:t>
            </a:r>
            <a:r>
              <a:rPr lang="en-IN" sz="2400" spc="-685" dirty="0">
                <a:latin typeface="Times New Roman"/>
                <a:cs typeface="Times New Roman"/>
              </a:rPr>
              <a:t> </a:t>
            </a:r>
            <a:r>
              <a:rPr lang="en-IN" sz="2400" dirty="0">
                <a:latin typeface="Times New Roman"/>
                <a:cs typeface="Times New Roman"/>
              </a:rPr>
              <a:t>process</a:t>
            </a:r>
            <a:r>
              <a:rPr lang="en-IN" sz="2400" spc="-5" dirty="0">
                <a:latin typeface="Times New Roman"/>
                <a:cs typeface="Times New Roman"/>
              </a:rPr>
              <a:t> mining solution.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342900" marR="135890" lvl="0" indent="-342900">
              <a:lnSpc>
                <a:spcPct val="100000"/>
              </a:lnSpc>
              <a:spcBef>
                <a:spcPts val="500"/>
              </a:spcBef>
              <a:spcAft>
                <a:spcPts val="500"/>
              </a:spcAft>
              <a:buFont typeface="+mj-lt"/>
              <a:buAutoNum type="arabicPeriod"/>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Visibility:</a:t>
            </a:r>
            <a:r>
              <a:rPr lang="en-IN" sz="2400" kern="100" dirty="0">
                <a:solidFill>
                  <a:srgbClr val="000000"/>
                </a:solidFill>
                <a:effectLst/>
                <a:latin typeface="Times New Roman" panose="02020603050405020304" pitchFamily="18" charset="0"/>
                <a:ea typeface="Times New Roman" panose="02020603050405020304" pitchFamily="18" charset="0"/>
              </a:rPr>
              <a:t> Process mining provides a clear, visual representation of how processes are executed, revealing the true sequence of activities and interactions.</a:t>
            </a:r>
          </a:p>
          <a:p>
            <a:pPr marL="342900" marR="135890" lvl="0" indent="-342900">
              <a:lnSpc>
                <a:spcPct val="100000"/>
              </a:lnSpc>
              <a:spcBef>
                <a:spcPts val="500"/>
              </a:spcBef>
              <a:spcAft>
                <a:spcPts val="500"/>
              </a:spcAft>
              <a:buFont typeface="+mj-lt"/>
              <a:buAutoNum type="arabicPeriod"/>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Performance Analysis:</a:t>
            </a:r>
            <a:r>
              <a:rPr lang="en-IN" sz="2400" kern="100" dirty="0">
                <a:solidFill>
                  <a:srgbClr val="000000"/>
                </a:solidFill>
                <a:effectLst/>
                <a:latin typeface="Times New Roman" panose="02020603050405020304" pitchFamily="18" charset="0"/>
                <a:ea typeface="Times New Roman" panose="02020603050405020304" pitchFamily="18" charset="0"/>
              </a:rPr>
              <a:t> It allows for the measurement of process performance metrics, aiding in monitoring and continuous improvement efforts.</a:t>
            </a:r>
          </a:p>
          <a:p>
            <a:pPr marL="342900" marR="135890" lvl="0" indent="-342900">
              <a:lnSpc>
                <a:spcPct val="100000"/>
              </a:lnSpc>
              <a:spcBef>
                <a:spcPts val="500"/>
              </a:spcBef>
              <a:spcAft>
                <a:spcPts val="500"/>
              </a:spcAft>
              <a:buFont typeface="+mj-lt"/>
              <a:buAutoNum type="arabicPeriod"/>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Efficiency and Cost Savings:</a:t>
            </a:r>
            <a:r>
              <a:rPr lang="en-IN" sz="2400" kern="100" dirty="0">
                <a:solidFill>
                  <a:srgbClr val="000000"/>
                </a:solidFill>
                <a:effectLst/>
                <a:latin typeface="Times New Roman" panose="02020603050405020304" pitchFamily="18" charset="0"/>
                <a:ea typeface="Times New Roman" panose="02020603050405020304" pitchFamily="18" charset="0"/>
              </a:rPr>
              <a:t> Through process optimization, companies can reduce operational costs and enhance overall efficiency.</a:t>
            </a:r>
          </a:p>
          <a:p>
            <a:pPr marL="342900" marR="135890" lvl="0" indent="-342900">
              <a:lnSpc>
                <a:spcPct val="100000"/>
              </a:lnSpc>
              <a:spcBef>
                <a:spcPts val="500"/>
              </a:spcBef>
              <a:spcAft>
                <a:spcPts val="500"/>
              </a:spcAft>
              <a:buFont typeface="+mj-lt"/>
              <a:buAutoNum type="arabicPeriod"/>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Root Cause Analysis: </a:t>
            </a:r>
            <a:r>
              <a:rPr lang="en-IN" sz="2400" kern="100" dirty="0">
                <a:solidFill>
                  <a:srgbClr val="000000"/>
                </a:solidFill>
                <a:effectLst/>
                <a:latin typeface="Times New Roman" panose="02020603050405020304" pitchFamily="18" charset="0"/>
                <a:ea typeface="Times New Roman" panose="02020603050405020304" pitchFamily="18" charset="0"/>
              </a:rPr>
              <a:t>Process mining helps uncover the underlying causes of process issues, enabling companies to address problems at their source.</a:t>
            </a:r>
          </a:p>
          <a:p>
            <a:pPr marL="342900" marR="135890" lvl="0" indent="-342900">
              <a:lnSpc>
                <a:spcPct val="100000"/>
              </a:lnSpc>
              <a:spcBef>
                <a:spcPts val="500"/>
              </a:spcBef>
              <a:spcAft>
                <a:spcPts val="500"/>
              </a:spcAft>
              <a:buFont typeface="+mj-lt"/>
              <a:buAutoNum type="arabicPeriod"/>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Risk Mitigation: </a:t>
            </a:r>
            <a:r>
              <a:rPr lang="en-IN" sz="2400" kern="100" dirty="0">
                <a:solidFill>
                  <a:srgbClr val="000000"/>
                </a:solidFill>
                <a:effectLst/>
                <a:latin typeface="Times New Roman" panose="02020603050405020304" pitchFamily="18" charset="0"/>
                <a:ea typeface="Times New Roman" panose="02020603050405020304" pitchFamily="18" charset="0"/>
              </a:rPr>
              <a:t>By identifying process deviations and non-compliance, process mining helps companies mitigate risks related to fraud, errors, and other issues.</a:t>
            </a: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Loan Approval in Banking:</a:t>
            </a:r>
            <a:r>
              <a:rPr lang="en-IN" sz="2400" kern="100" dirty="0">
                <a:solidFill>
                  <a:srgbClr val="000000"/>
                </a:solidFill>
                <a:effectLst/>
                <a:latin typeface="Times New Roman" panose="02020603050405020304" pitchFamily="18" charset="0"/>
                <a:ea typeface="Times New Roman" panose="02020603050405020304" pitchFamily="18" charset="0"/>
              </a:rPr>
              <a:t> </a:t>
            </a:r>
          </a:p>
          <a:p>
            <a:pPr marL="0" marR="135890" indent="0" algn="just">
              <a:lnSpc>
                <a:spcPct val="100000"/>
              </a:lnSpc>
              <a:spcBef>
                <a:spcPts val="500"/>
              </a:spcBef>
              <a:spcAft>
                <a:spcPts val="500"/>
              </a:spcAft>
              <a:buNone/>
            </a:pPr>
            <a:r>
              <a:rPr lang="en-IN" sz="2400" kern="100" dirty="0">
                <a:solidFill>
                  <a:srgbClr val="000000"/>
                </a:solidFill>
                <a:effectLst/>
                <a:latin typeface="Times New Roman" panose="02020603050405020304" pitchFamily="18" charset="0"/>
                <a:ea typeface="Times New Roman" panose="02020603050405020304" pitchFamily="18" charset="0"/>
              </a:rPr>
              <a:t> Banks can analyze the loan approval process using process mining. By tracking each step, from application submission to final decision, they can pinpoint delays, redundant steps, or areas where customers drop out of the process. This can lead to quicker loan processing and improved customer satisfaction.</a:t>
            </a: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descr="A diagram of a bank&#10;&#10;Description automatically generated">
            <a:extLst>
              <a:ext uri="{FF2B5EF4-FFF2-40B4-BE49-F238E27FC236}">
                <a16:creationId xmlns:a16="http://schemas.microsoft.com/office/drawing/2014/main" id="{FA129ACF-41F5-47AE-A05A-AB03E694E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6233" y="1765738"/>
            <a:ext cx="6249017" cy="3247696"/>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Best Process Mining Software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97279"/>
            <a:ext cx="8813670" cy="5394960"/>
          </a:xfrm>
        </p:spPr>
        <p:txBody>
          <a:bodyPr>
            <a:noAutofit/>
          </a:bodyPr>
          <a:lstStyle/>
          <a:p>
            <a:pPr>
              <a:lnSpc>
                <a:spcPct val="100000"/>
              </a:lnSpc>
              <a:spcBef>
                <a:spcPts val="500"/>
              </a:spcBef>
              <a:spcAft>
                <a:spcPts val="500"/>
              </a:spcAft>
            </a:pPr>
            <a:r>
              <a:rPr lang="en-IN" sz="2400" spc="15" dirty="0">
                <a:latin typeface="Times New Roman"/>
                <a:cs typeface="Times New Roman"/>
              </a:rPr>
              <a:t> Good</a:t>
            </a:r>
            <a:r>
              <a:rPr lang="en-IN" sz="2400" spc="10" dirty="0">
                <a:latin typeface="Times New Roman"/>
                <a:cs typeface="Times New Roman"/>
              </a:rPr>
              <a:t> </a:t>
            </a:r>
            <a:r>
              <a:rPr lang="en-IN" sz="2400" spc="15" dirty="0">
                <a:latin typeface="Times New Roman"/>
                <a:cs typeface="Times New Roman"/>
              </a:rPr>
              <a:t>process</a:t>
            </a:r>
            <a:r>
              <a:rPr lang="en-IN" sz="2400" spc="10" dirty="0">
                <a:latin typeface="Times New Roman"/>
                <a:cs typeface="Times New Roman"/>
              </a:rPr>
              <a:t> mining software solutions are characterized </a:t>
            </a:r>
            <a:r>
              <a:rPr lang="en-IN" sz="2400" spc="15" dirty="0">
                <a:latin typeface="Times New Roman"/>
                <a:cs typeface="Times New Roman"/>
              </a:rPr>
              <a:t>by</a:t>
            </a:r>
            <a:r>
              <a:rPr lang="en-IN" sz="2400" spc="10" dirty="0">
                <a:latin typeface="Times New Roman"/>
                <a:cs typeface="Times New Roman"/>
              </a:rPr>
              <a:t> three </a:t>
            </a:r>
            <a:r>
              <a:rPr lang="en-IN" sz="2400" spc="15" dirty="0">
                <a:latin typeface="Times New Roman"/>
                <a:cs typeface="Times New Roman"/>
              </a:rPr>
              <a:t>functions.</a:t>
            </a:r>
          </a:p>
          <a:p>
            <a:pPr marL="354966" indent="-342900">
              <a:lnSpc>
                <a:spcPct val="100000"/>
              </a:lnSpc>
              <a:spcBef>
                <a:spcPts val="500"/>
              </a:spcBef>
              <a:spcAft>
                <a:spcPts val="500"/>
              </a:spcAft>
              <a:tabLst>
                <a:tab pos="438150" algn="l"/>
                <a:tab pos="438784" algn="l"/>
                <a:tab pos="852805" algn="l"/>
                <a:tab pos="2148205" algn="l"/>
                <a:tab pos="2688590" algn="l"/>
                <a:tab pos="3888104" algn="l"/>
                <a:tab pos="4905375" algn="l"/>
                <a:tab pos="5666740" algn="l"/>
                <a:tab pos="6629400" algn="l"/>
                <a:tab pos="8480425" algn="l"/>
                <a:tab pos="9803130" algn="l"/>
                <a:tab pos="10434955" algn="l"/>
              </a:tabLst>
              <a:defRPr/>
            </a:pP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process mining solution should have strong detection capabilities. It should be able to search event logs to track what employees are  doing and then create an appropriate process model by generating process maps of the entire business flow.</a:t>
            </a:r>
          </a:p>
          <a:p>
            <a:pPr marL="354966" indent="-342900">
              <a:lnSpc>
                <a:spcPct val="100000"/>
              </a:lnSpc>
              <a:spcBef>
                <a:spcPts val="500"/>
              </a:spcBef>
              <a:spcAft>
                <a:spcPts val="500"/>
              </a:spcAft>
              <a:tabLst>
                <a:tab pos="438150" algn="l"/>
                <a:tab pos="438784" algn="l"/>
                <a:tab pos="852805" algn="l"/>
                <a:tab pos="2148205" algn="l"/>
                <a:tab pos="2688590" algn="l"/>
                <a:tab pos="3888104" algn="l"/>
                <a:tab pos="4905375" algn="l"/>
                <a:tab pos="5666740" algn="l"/>
                <a:tab pos="6629400" algn="l"/>
                <a:tab pos="8480425" algn="l"/>
                <a:tab pos="9803130" algn="l"/>
                <a:tab pos="10434955" algn="l"/>
              </a:tabLst>
              <a:defRPr/>
            </a:pPr>
            <a:r>
              <a:rPr lang="en-IN" sz="2400" kern="100" dirty="0">
                <a:solidFill>
                  <a:srgbClr val="000000"/>
                </a:solidFill>
                <a:effectLst/>
                <a:latin typeface="Times New Roman" panose="02020603050405020304" pitchFamily="18" charset="0"/>
                <a:ea typeface="Times New Roman" panose="02020603050405020304" pitchFamily="18" charset="0"/>
              </a:rPr>
              <a:t>In addition, the solution should have	robust conformance checking that analyzes event logs to ensure that actions match process models.</a:t>
            </a:r>
          </a:p>
          <a:p>
            <a:pPr marL="354966" indent="-342900">
              <a:lnSpc>
                <a:spcPct val="100000"/>
              </a:lnSpc>
              <a:spcBef>
                <a:spcPts val="500"/>
              </a:spcBef>
              <a:spcAft>
                <a:spcPts val="500"/>
              </a:spcAft>
              <a:tabLst>
                <a:tab pos="438150" algn="l"/>
                <a:tab pos="438784" algn="l"/>
                <a:tab pos="852805" algn="l"/>
                <a:tab pos="2148205" algn="l"/>
                <a:tab pos="2688590" algn="l"/>
                <a:tab pos="3888104" algn="l"/>
                <a:tab pos="4905375" algn="l"/>
                <a:tab pos="5666740" algn="l"/>
                <a:tab pos="6629400" algn="l"/>
                <a:tab pos="8480425" algn="l"/>
                <a:tab pos="9803130" algn="l"/>
                <a:tab pos="10434955" algn="l"/>
              </a:tabLst>
              <a:defRPr/>
            </a:pP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Ultimately,</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though,</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which</a:t>
            </a:r>
            <a:r>
              <a:rPr kumimoji="0" lang="en-IN" sz="2400" b="0" i="0" u="none" strike="noStrike" kern="1200" cap="none" spc="30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software</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is</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right</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for</a:t>
            </a:r>
            <a:r>
              <a:rPr kumimoji="0" lang="en-IN" sz="24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the</a:t>
            </a:r>
            <a:r>
              <a:rPr kumimoji="0" lang="en-IN" sz="2400" b="0" i="0" u="none" strike="noStrike" kern="1200" cap="none" spc="30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job</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depends</a:t>
            </a:r>
            <a:r>
              <a:rPr kumimoji="0" lang="en-IN" sz="24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on</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the</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size</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of</a:t>
            </a:r>
            <a:r>
              <a:rPr kumimoji="0" lang="en-IN" sz="24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the </a:t>
            </a:r>
            <a:r>
              <a:rPr kumimoji="0" lang="en-IN" sz="2400" b="0" i="0" u="none" strike="noStrike" kern="1200" cap="none" spc="-62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0" normalizeH="0" baseline="0" noProof="0" dirty="0">
                <a:ln>
                  <a:noFill/>
                </a:ln>
                <a:solidFill>
                  <a:prstClr val="black"/>
                </a:solidFill>
                <a:effectLst/>
                <a:uLnTx/>
                <a:uFillTx/>
                <a:latin typeface="Times New Roman"/>
                <a:ea typeface="+mn-ea"/>
                <a:cs typeface="Times New Roman"/>
              </a:rPr>
              <a:t>company,</a:t>
            </a:r>
            <a:r>
              <a:rPr kumimoji="0" lang="en-IN"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its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business</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needs,</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and</a:t>
            </a:r>
            <a:r>
              <a:rPr kumimoji="0" lang="en-IN" sz="2400" b="0" i="0" u="none" strike="noStrike" kern="1200" cap="none" spc="5" normalizeH="0" baseline="0" noProof="0" dirty="0">
                <a:ln>
                  <a:noFill/>
                </a:ln>
                <a:solidFill>
                  <a:prstClr val="black"/>
                </a:solidFill>
                <a:effectLst/>
                <a:uLnTx/>
                <a:uFillTx/>
                <a:latin typeface="Times New Roman"/>
                <a:ea typeface="+mn-ea"/>
                <a:cs typeface="Times New Roman"/>
              </a:rPr>
              <a:t> its </a:t>
            </a:r>
            <a:r>
              <a:rPr kumimoji="0" lang="en-IN" sz="2400" b="0" i="0" u="none" strike="noStrike" kern="1200" cap="none" spc="15" normalizeH="0" baseline="0" noProof="0" dirty="0">
                <a:ln>
                  <a:noFill/>
                </a:ln>
                <a:solidFill>
                  <a:prstClr val="black"/>
                </a:solidFill>
                <a:effectLst/>
                <a:uLnTx/>
                <a:uFillTx/>
                <a:latin typeface="Times New Roman"/>
                <a:ea typeface="+mn-ea"/>
                <a:cs typeface="Times New Roman"/>
              </a:rPr>
              <a:t>goals.</a:t>
            </a:r>
            <a:endParaRPr kumimoji="0" lang="en-IN" sz="2400" b="0" i="0" u="none" strike="noStrike" kern="1200" cap="none" spc="0" normalizeH="0" baseline="0" noProof="0" dirty="0">
              <a:ln>
                <a:noFill/>
              </a:ln>
              <a:solidFill>
                <a:prstClr val="black"/>
              </a:solidFill>
              <a:effectLst/>
              <a:uLnTx/>
              <a:uFillTx/>
              <a:latin typeface="Times New Roman"/>
              <a:ea typeface="+mn-ea"/>
              <a:cs typeface="Times New Roman"/>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object 7">
            <a:extLst>
              <a:ext uri="{FF2B5EF4-FFF2-40B4-BE49-F238E27FC236}">
                <a16:creationId xmlns:a16="http://schemas.microsoft.com/office/drawing/2014/main" id="{1812DB64-1986-3543-8180-3E5D53215B3F}"/>
              </a:ext>
            </a:extLst>
          </p:cNvPr>
          <p:cNvPicPr/>
          <p:nvPr/>
        </p:nvPicPr>
        <p:blipFill>
          <a:blip r:embed="rId7" cstate="print"/>
          <a:stretch>
            <a:fillRect/>
          </a:stretch>
        </p:blipFill>
        <p:spPr>
          <a:xfrm>
            <a:off x="10469145" y="2821565"/>
            <a:ext cx="1523350" cy="1613850"/>
          </a:xfrm>
          <a:prstGeom prst="rect">
            <a:avLst/>
          </a:prstGeom>
        </p:spPr>
      </p:pic>
      <p:grpSp>
        <p:nvGrpSpPr>
          <p:cNvPr id="7" name="object 9">
            <a:extLst>
              <a:ext uri="{FF2B5EF4-FFF2-40B4-BE49-F238E27FC236}">
                <a16:creationId xmlns:a16="http://schemas.microsoft.com/office/drawing/2014/main" id="{A0FC45E1-A59F-5292-4E69-C8555074C100}"/>
              </a:ext>
            </a:extLst>
          </p:cNvPr>
          <p:cNvGrpSpPr/>
          <p:nvPr/>
        </p:nvGrpSpPr>
        <p:grpSpPr>
          <a:xfrm>
            <a:off x="9322675" y="1097279"/>
            <a:ext cx="1629104" cy="1614390"/>
            <a:chOff x="5114925" y="1691925"/>
            <a:chExt cx="1420495" cy="1830705"/>
          </a:xfrm>
        </p:grpSpPr>
        <p:pic>
          <p:nvPicPr>
            <p:cNvPr id="8" name="object 10">
              <a:extLst>
                <a:ext uri="{FF2B5EF4-FFF2-40B4-BE49-F238E27FC236}">
                  <a16:creationId xmlns:a16="http://schemas.microsoft.com/office/drawing/2014/main" id="{B1790BF2-AFB6-241A-3206-497EB0910912}"/>
                </a:ext>
              </a:extLst>
            </p:cNvPr>
            <p:cNvPicPr/>
            <p:nvPr/>
          </p:nvPicPr>
          <p:blipFill>
            <a:blip r:embed="rId8" cstate="print"/>
            <a:stretch>
              <a:fillRect/>
            </a:stretch>
          </p:blipFill>
          <p:spPr>
            <a:xfrm>
              <a:off x="5114925" y="1691925"/>
              <a:ext cx="1419900" cy="1830093"/>
            </a:xfrm>
            <a:prstGeom prst="rect">
              <a:avLst/>
            </a:prstGeom>
          </p:spPr>
        </p:pic>
        <p:sp>
          <p:nvSpPr>
            <p:cNvPr id="10" name="object 11">
              <a:extLst>
                <a:ext uri="{FF2B5EF4-FFF2-40B4-BE49-F238E27FC236}">
                  <a16:creationId xmlns:a16="http://schemas.microsoft.com/office/drawing/2014/main" id="{590F19FE-C4BB-E945-DE72-3FDB0C801AC3}"/>
                </a:ext>
              </a:extLst>
            </p:cNvPr>
            <p:cNvSpPr/>
            <p:nvPr/>
          </p:nvSpPr>
          <p:spPr>
            <a:xfrm>
              <a:off x="5387388" y="2102672"/>
              <a:ext cx="877569" cy="624205"/>
            </a:xfrm>
            <a:custGeom>
              <a:avLst/>
              <a:gdLst/>
              <a:ahLst/>
              <a:cxnLst/>
              <a:rect l="l" t="t" r="r" b="b"/>
              <a:pathLst>
                <a:path w="877570" h="624205">
                  <a:moveTo>
                    <a:pt x="756093" y="33689"/>
                  </a:moveTo>
                  <a:lnTo>
                    <a:pt x="606167" y="33689"/>
                  </a:lnTo>
                  <a:lnTo>
                    <a:pt x="627154" y="15703"/>
                  </a:lnTo>
                  <a:lnTo>
                    <a:pt x="652019" y="4313"/>
                  </a:lnTo>
                  <a:lnTo>
                    <a:pt x="679169" y="0"/>
                  </a:lnTo>
                  <a:lnTo>
                    <a:pt x="707011" y="3244"/>
                  </a:lnTo>
                  <a:lnTo>
                    <a:pt x="732785" y="13927"/>
                  </a:lnTo>
                  <a:lnTo>
                    <a:pt x="754045" y="30816"/>
                  </a:lnTo>
                  <a:lnTo>
                    <a:pt x="756093" y="33689"/>
                  </a:lnTo>
                  <a:close/>
                </a:path>
                <a:path w="877570" h="624205">
                  <a:moveTo>
                    <a:pt x="765901" y="47447"/>
                  </a:moveTo>
                  <a:lnTo>
                    <a:pt x="456340" y="47447"/>
                  </a:lnTo>
                  <a:lnTo>
                    <a:pt x="468910" y="29253"/>
                  </a:lnTo>
                  <a:lnTo>
                    <a:pt x="485524" y="14922"/>
                  </a:lnTo>
                  <a:lnTo>
                    <a:pt x="505290" y="5048"/>
                  </a:lnTo>
                  <a:lnTo>
                    <a:pt x="527316" y="225"/>
                  </a:lnTo>
                  <a:lnTo>
                    <a:pt x="549883" y="953"/>
                  </a:lnTo>
                  <a:lnTo>
                    <a:pt x="571209" y="7054"/>
                  </a:lnTo>
                  <a:lnTo>
                    <a:pt x="590301" y="18106"/>
                  </a:lnTo>
                  <a:lnTo>
                    <a:pt x="606167" y="33689"/>
                  </a:lnTo>
                  <a:lnTo>
                    <a:pt x="756093" y="33689"/>
                  </a:lnTo>
                  <a:lnTo>
                    <a:pt x="765901" y="47447"/>
                  </a:lnTo>
                  <a:close/>
                </a:path>
                <a:path w="877570" h="624205">
                  <a:moveTo>
                    <a:pt x="776643" y="73047"/>
                  </a:moveTo>
                  <a:lnTo>
                    <a:pt x="284702" y="73047"/>
                  </a:lnTo>
                  <a:lnTo>
                    <a:pt x="299092" y="52864"/>
                  </a:lnTo>
                  <a:lnTo>
                    <a:pt x="317644" y="36657"/>
                  </a:lnTo>
                  <a:lnTo>
                    <a:pt x="339525" y="25000"/>
                  </a:lnTo>
                  <a:lnTo>
                    <a:pt x="363904" y="18466"/>
                  </a:lnTo>
                  <a:lnTo>
                    <a:pt x="389179" y="17594"/>
                  </a:lnTo>
                  <a:lnTo>
                    <a:pt x="413658" y="22337"/>
                  </a:lnTo>
                  <a:lnTo>
                    <a:pt x="436369" y="32389"/>
                  </a:lnTo>
                  <a:lnTo>
                    <a:pt x="456340" y="47447"/>
                  </a:lnTo>
                  <a:lnTo>
                    <a:pt x="765901" y="47447"/>
                  </a:lnTo>
                  <a:lnTo>
                    <a:pt x="769660" y="52721"/>
                  </a:lnTo>
                  <a:lnTo>
                    <a:pt x="776643" y="73047"/>
                  </a:lnTo>
                  <a:close/>
                </a:path>
                <a:path w="877570" h="624205">
                  <a:moveTo>
                    <a:pt x="245628" y="587278"/>
                  </a:moveTo>
                  <a:lnTo>
                    <a:pt x="185358" y="572023"/>
                  </a:lnTo>
                  <a:lnTo>
                    <a:pt x="136346" y="535598"/>
                  </a:lnTo>
                  <a:lnTo>
                    <a:pt x="118155" y="510832"/>
                  </a:lnTo>
                  <a:lnTo>
                    <a:pt x="90973" y="509855"/>
                  </a:lnTo>
                  <a:lnTo>
                    <a:pt x="44629" y="485778"/>
                  </a:lnTo>
                  <a:lnTo>
                    <a:pt x="20396" y="439395"/>
                  </a:lnTo>
                  <a:lnTo>
                    <a:pt x="20176" y="413676"/>
                  </a:lnTo>
                  <a:lnTo>
                    <a:pt x="27861" y="389052"/>
                  </a:lnTo>
                  <a:lnTo>
                    <a:pt x="43182" y="367327"/>
                  </a:lnTo>
                  <a:lnTo>
                    <a:pt x="21645" y="350069"/>
                  </a:lnTo>
                  <a:lnTo>
                    <a:pt x="6977" y="327698"/>
                  </a:lnTo>
                  <a:lnTo>
                    <a:pt x="0" y="302037"/>
                  </a:lnTo>
                  <a:lnTo>
                    <a:pt x="1534" y="274908"/>
                  </a:lnTo>
                  <a:lnTo>
                    <a:pt x="11669" y="249595"/>
                  </a:lnTo>
                  <a:lnTo>
                    <a:pt x="28928" y="229054"/>
                  </a:lnTo>
                  <a:lnTo>
                    <a:pt x="51788" y="214611"/>
                  </a:lnTo>
                  <a:lnTo>
                    <a:pt x="78727" y="207595"/>
                  </a:lnTo>
                  <a:lnTo>
                    <a:pt x="79466" y="205649"/>
                  </a:lnTo>
                  <a:lnTo>
                    <a:pt x="90348" y="133073"/>
                  </a:lnTo>
                  <a:lnTo>
                    <a:pt x="139289" y="77136"/>
                  </a:lnTo>
                  <a:lnTo>
                    <a:pt x="174065" y="60978"/>
                  </a:lnTo>
                  <a:lnTo>
                    <a:pt x="211390" y="54868"/>
                  </a:lnTo>
                  <a:lnTo>
                    <a:pt x="249018" y="58870"/>
                  </a:lnTo>
                  <a:lnTo>
                    <a:pt x="284702" y="73047"/>
                  </a:lnTo>
                  <a:lnTo>
                    <a:pt x="776643" y="73047"/>
                  </a:lnTo>
                  <a:lnTo>
                    <a:pt x="778501" y="78456"/>
                  </a:lnTo>
                  <a:lnTo>
                    <a:pt x="800138" y="86685"/>
                  </a:lnTo>
                  <a:lnTo>
                    <a:pt x="819270" y="99049"/>
                  </a:lnTo>
                  <a:lnTo>
                    <a:pt x="835287" y="115052"/>
                  </a:lnTo>
                  <a:lnTo>
                    <a:pt x="847578" y="134204"/>
                  </a:lnTo>
                  <a:lnTo>
                    <a:pt x="855382" y="155461"/>
                  </a:lnTo>
                  <a:lnTo>
                    <a:pt x="858331" y="177595"/>
                  </a:lnTo>
                  <a:lnTo>
                    <a:pt x="856407" y="199835"/>
                  </a:lnTo>
                  <a:lnTo>
                    <a:pt x="849593" y="221410"/>
                  </a:lnTo>
                  <a:lnTo>
                    <a:pt x="867612" y="251648"/>
                  </a:lnTo>
                  <a:lnTo>
                    <a:pt x="876832" y="284820"/>
                  </a:lnTo>
                  <a:lnTo>
                    <a:pt x="877007" y="319174"/>
                  </a:lnTo>
                  <a:lnTo>
                    <a:pt x="867895" y="352958"/>
                  </a:lnTo>
                  <a:lnTo>
                    <a:pt x="850051" y="383294"/>
                  </a:lnTo>
                  <a:lnTo>
                    <a:pt x="825152" y="407747"/>
                  </a:lnTo>
                  <a:lnTo>
                    <a:pt x="794637" y="425229"/>
                  </a:lnTo>
                  <a:lnTo>
                    <a:pt x="759943" y="434652"/>
                  </a:lnTo>
                  <a:lnTo>
                    <a:pt x="755523" y="464680"/>
                  </a:lnTo>
                  <a:lnTo>
                    <a:pt x="743335" y="492069"/>
                  </a:lnTo>
                  <a:lnTo>
                    <a:pt x="724221" y="515453"/>
                  </a:lnTo>
                  <a:lnTo>
                    <a:pt x="703510" y="530260"/>
                  </a:lnTo>
                  <a:lnTo>
                    <a:pt x="580232" y="530260"/>
                  </a:lnTo>
                  <a:lnTo>
                    <a:pt x="563770" y="564570"/>
                  </a:lnTo>
                  <a:lnTo>
                    <a:pt x="562743" y="565709"/>
                  </a:lnTo>
                  <a:lnTo>
                    <a:pt x="334977" y="565709"/>
                  </a:lnTo>
                  <a:lnTo>
                    <a:pt x="306680" y="578709"/>
                  </a:lnTo>
                  <a:lnTo>
                    <a:pt x="276591" y="585941"/>
                  </a:lnTo>
                  <a:lnTo>
                    <a:pt x="245628" y="587278"/>
                  </a:lnTo>
                  <a:close/>
                </a:path>
                <a:path w="877570" h="624205">
                  <a:moveTo>
                    <a:pt x="639178" y="547481"/>
                  </a:moveTo>
                  <a:lnTo>
                    <a:pt x="608772" y="542753"/>
                  </a:lnTo>
                  <a:lnTo>
                    <a:pt x="580232" y="530260"/>
                  </a:lnTo>
                  <a:lnTo>
                    <a:pt x="703510" y="530260"/>
                  </a:lnTo>
                  <a:lnTo>
                    <a:pt x="699024" y="533467"/>
                  </a:lnTo>
                  <a:lnTo>
                    <a:pt x="669810" y="544401"/>
                  </a:lnTo>
                  <a:lnTo>
                    <a:pt x="639178" y="547481"/>
                  </a:lnTo>
                  <a:close/>
                </a:path>
                <a:path w="877570" h="624205">
                  <a:moveTo>
                    <a:pt x="430205" y="623669"/>
                  </a:moveTo>
                  <a:lnTo>
                    <a:pt x="393447" y="613501"/>
                  </a:lnTo>
                  <a:lnTo>
                    <a:pt x="360999" y="593878"/>
                  </a:lnTo>
                  <a:lnTo>
                    <a:pt x="334977" y="565709"/>
                  </a:lnTo>
                  <a:lnTo>
                    <a:pt x="562743" y="565709"/>
                  </a:lnTo>
                  <a:lnTo>
                    <a:pt x="538601" y="592521"/>
                  </a:lnTo>
                  <a:lnTo>
                    <a:pt x="506479" y="612644"/>
                  </a:lnTo>
                  <a:lnTo>
                    <a:pt x="469155" y="623470"/>
                  </a:lnTo>
                  <a:lnTo>
                    <a:pt x="430205" y="623669"/>
                  </a:lnTo>
                  <a:close/>
                </a:path>
              </a:pathLst>
            </a:custGeom>
            <a:solidFill>
              <a:srgbClr val="E7E6E6"/>
            </a:solidFill>
          </p:spPr>
          <p:txBody>
            <a:bodyPr wrap="square" lIns="0" tIns="0" rIns="0" bIns="0" rtlCol="0"/>
            <a:lstStyle/>
            <a:p>
              <a:endParaRPr/>
            </a:p>
          </p:txBody>
        </p:sp>
        <p:sp>
          <p:nvSpPr>
            <p:cNvPr id="11" name="object 12">
              <a:extLst>
                <a:ext uri="{FF2B5EF4-FFF2-40B4-BE49-F238E27FC236}">
                  <a16:creationId xmlns:a16="http://schemas.microsoft.com/office/drawing/2014/main" id="{42006E12-33D4-CA01-B0FB-3CE87BA73279}"/>
                </a:ext>
              </a:extLst>
            </p:cNvPr>
            <p:cNvSpPr/>
            <p:nvPr/>
          </p:nvSpPr>
          <p:spPr>
            <a:xfrm>
              <a:off x="5387388" y="2102672"/>
              <a:ext cx="877569" cy="624205"/>
            </a:xfrm>
            <a:custGeom>
              <a:avLst/>
              <a:gdLst/>
              <a:ahLst/>
              <a:cxnLst/>
              <a:rect l="l" t="t" r="r" b="b"/>
              <a:pathLst>
                <a:path w="877570" h="624205">
                  <a:moveTo>
                    <a:pt x="79466" y="205649"/>
                  </a:moveTo>
                  <a:lnTo>
                    <a:pt x="79687" y="168273"/>
                  </a:lnTo>
                  <a:lnTo>
                    <a:pt x="90348" y="133073"/>
                  </a:lnTo>
                  <a:lnTo>
                    <a:pt x="110523" y="102032"/>
                  </a:lnTo>
                  <a:lnTo>
                    <a:pt x="139289" y="77136"/>
                  </a:lnTo>
                  <a:lnTo>
                    <a:pt x="174065" y="60978"/>
                  </a:lnTo>
                  <a:lnTo>
                    <a:pt x="211390" y="54868"/>
                  </a:lnTo>
                  <a:lnTo>
                    <a:pt x="249018" y="58870"/>
                  </a:lnTo>
                  <a:lnTo>
                    <a:pt x="284702" y="73047"/>
                  </a:lnTo>
                  <a:lnTo>
                    <a:pt x="317644" y="36657"/>
                  </a:lnTo>
                  <a:lnTo>
                    <a:pt x="363904" y="18466"/>
                  </a:lnTo>
                  <a:lnTo>
                    <a:pt x="389179" y="17594"/>
                  </a:lnTo>
                  <a:lnTo>
                    <a:pt x="413658" y="22337"/>
                  </a:lnTo>
                  <a:lnTo>
                    <a:pt x="436369" y="32389"/>
                  </a:lnTo>
                  <a:lnTo>
                    <a:pt x="456340" y="47447"/>
                  </a:lnTo>
                  <a:lnTo>
                    <a:pt x="468910" y="29253"/>
                  </a:lnTo>
                  <a:lnTo>
                    <a:pt x="485524" y="14922"/>
                  </a:lnTo>
                  <a:lnTo>
                    <a:pt x="505290" y="5048"/>
                  </a:lnTo>
                  <a:lnTo>
                    <a:pt x="527316" y="225"/>
                  </a:lnTo>
                  <a:lnTo>
                    <a:pt x="549883" y="953"/>
                  </a:lnTo>
                  <a:lnTo>
                    <a:pt x="571209" y="7054"/>
                  </a:lnTo>
                  <a:lnTo>
                    <a:pt x="590301" y="18106"/>
                  </a:lnTo>
                  <a:lnTo>
                    <a:pt x="606167" y="33689"/>
                  </a:lnTo>
                  <a:lnTo>
                    <a:pt x="627154" y="15703"/>
                  </a:lnTo>
                  <a:lnTo>
                    <a:pt x="652019" y="4313"/>
                  </a:lnTo>
                  <a:lnTo>
                    <a:pt x="679169" y="0"/>
                  </a:lnTo>
                  <a:lnTo>
                    <a:pt x="707011" y="3244"/>
                  </a:lnTo>
                  <a:lnTo>
                    <a:pt x="732786" y="13927"/>
                  </a:lnTo>
                  <a:lnTo>
                    <a:pt x="754045" y="30816"/>
                  </a:lnTo>
                  <a:lnTo>
                    <a:pt x="769661" y="52721"/>
                  </a:lnTo>
                  <a:lnTo>
                    <a:pt x="778501" y="78456"/>
                  </a:lnTo>
                  <a:lnTo>
                    <a:pt x="819270" y="99049"/>
                  </a:lnTo>
                  <a:lnTo>
                    <a:pt x="847578" y="134204"/>
                  </a:lnTo>
                  <a:lnTo>
                    <a:pt x="858331" y="177595"/>
                  </a:lnTo>
                  <a:lnTo>
                    <a:pt x="856407" y="199835"/>
                  </a:lnTo>
                  <a:lnTo>
                    <a:pt x="849593" y="221410"/>
                  </a:lnTo>
                  <a:lnTo>
                    <a:pt x="867613" y="251648"/>
                  </a:lnTo>
                  <a:lnTo>
                    <a:pt x="876832" y="284820"/>
                  </a:lnTo>
                  <a:lnTo>
                    <a:pt x="877007" y="319174"/>
                  </a:lnTo>
                  <a:lnTo>
                    <a:pt x="867895" y="352958"/>
                  </a:lnTo>
                  <a:lnTo>
                    <a:pt x="850051" y="383294"/>
                  </a:lnTo>
                  <a:lnTo>
                    <a:pt x="825152" y="407747"/>
                  </a:lnTo>
                  <a:lnTo>
                    <a:pt x="794637" y="425229"/>
                  </a:lnTo>
                  <a:lnTo>
                    <a:pt x="759943" y="434652"/>
                  </a:lnTo>
                  <a:lnTo>
                    <a:pt x="755523" y="464680"/>
                  </a:lnTo>
                  <a:lnTo>
                    <a:pt x="724221" y="515453"/>
                  </a:lnTo>
                  <a:lnTo>
                    <a:pt x="669810" y="544401"/>
                  </a:lnTo>
                  <a:lnTo>
                    <a:pt x="639178" y="547481"/>
                  </a:lnTo>
                  <a:lnTo>
                    <a:pt x="608772" y="542753"/>
                  </a:lnTo>
                  <a:lnTo>
                    <a:pt x="580232" y="530260"/>
                  </a:lnTo>
                  <a:lnTo>
                    <a:pt x="538601" y="592521"/>
                  </a:lnTo>
                  <a:lnTo>
                    <a:pt x="469155" y="623470"/>
                  </a:lnTo>
                  <a:lnTo>
                    <a:pt x="430205" y="623669"/>
                  </a:lnTo>
                  <a:lnTo>
                    <a:pt x="393447" y="613501"/>
                  </a:lnTo>
                  <a:lnTo>
                    <a:pt x="360999" y="593878"/>
                  </a:lnTo>
                  <a:lnTo>
                    <a:pt x="334977" y="565709"/>
                  </a:lnTo>
                  <a:lnTo>
                    <a:pt x="306680" y="578709"/>
                  </a:lnTo>
                  <a:lnTo>
                    <a:pt x="276591" y="585941"/>
                  </a:lnTo>
                  <a:lnTo>
                    <a:pt x="245628" y="587278"/>
                  </a:lnTo>
                  <a:lnTo>
                    <a:pt x="214707" y="582589"/>
                  </a:lnTo>
                  <a:lnTo>
                    <a:pt x="185358" y="572023"/>
                  </a:lnTo>
                  <a:lnTo>
                    <a:pt x="158993" y="556177"/>
                  </a:lnTo>
                  <a:lnTo>
                    <a:pt x="136346" y="535598"/>
                  </a:lnTo>
                  <a:lnTo>
                    <a:pt x="118155" y="510832"/>
                  </a:lnTo>
                  <a:lnTo>
                    <a:pt x="65911" y="501216"/>
                  </a:lnTo>
                  <a:lnTo>
                    <a:pt x="28788" y="464405"/>
                  </a:lnTo>
                  <a:lnTo>
                    <a:pt x="20176" y="413676"/>
                  </a:lnTo>
                  <a:lnTo>
                    <a:pt x="27861" y="389052"/>
                  </a:lnTo>
                  <a:lnTo>
                    <a:pt x="43182" y="367327"/>
                  </a:lnTo>
                  <a:lnTo>
                    <a:pt x="21645" y="350069"/>
                  </a:lnTo>
                  <a:lnTo>
                    <a:pt x="6977" y="327698"/>
                  </a:lnTo>
                  <a:lnTo>
                    <a:pt x="0" y="302037"/>
                  </a:lnTo>
                  <a:lnTo>
                    <a:pt x="1534" y="274908"/>
                  </a:lnTo>
                  <a:lnTo>
                    <a:pt x="11669" y="249595"/>
                  </a:lnTo>
                  <a:lnTo>
                    <a:pt x="28928" y="229054"/>
                  </a:lnTo>
                  <a:lnTo>
                    <a:pt x="51788" y="214611"/>
                  </a:lnTo>
                  <a:lnTo>
                    <a:pt x="78727" y="207595"/>
                  </a:lnTo>
                  <a:lnTo>
                    <a:pt x="79466" y="205649"/>
                  </a:lnTo>
                  <a:close/>
                </a:path>
                <a:path w="877570" h="624205">
                  <a:moveTo>
                    <a:pt x="43192" y="367323"/>
                  </a:moveTo>
                  <a:lnTo>
                    <a:pt x="55262" y="373057"/>
                  </a:lnTo>
                  <a:lnTo>
                    <a:pt x="68010" y="376923"/>
                  </a:lnTo>
                  <a:lnTo>
                    <a:pt x="81212" y="378871"/>
                  </a:lnTo>
                  <a:lnTo>
                    <a:pt x="94640" y="378851"/>
                  </a:lnTo>
                </a:path>
                <a:path w="877570" h="624205">
                  <a:moveTo>
                    <a:pt x="118157" y="510831"/>
                  </a:moveTo>
                  <a:lnTo>
                    <a:pt x="125878" y="509956"/>
                  </a:lnTo>
                  <a:lnTo>
                    <a:pt x="133446" y="508101"/>
                  </a:lnTo>
                  <a:lnTo>
                    <a:pt x="140666" y="505315"/>
                  </a:lnTo>
                </a:path>
                <a:path w="877570" h="624205">
                  <a:moveTo>
                    <a:pt x="334967" y="565707"/>
                  </a:moveTo>
                  <a:lnTo>
                    <a:pt x="331061" y="559686"/>
                  </a:lnTo>
                  <a:lnTo>
                    <a:pt x="327494" y="553475"/>
                  </a:lnTo>
                  <a:lnTo>
                    <a:pt x="324272" y="547089"/>
                  </a:lnTo>
                  <a:lnTo>
                    <a:pt x="321404" y="540540"/>
                  </a:lnTo>
                </a:path>
                <a:path w="877570" h="624205">
                  <a:moveTo>
                    <a:pt x="580232" y="530256"/>
                  </a:moveTo>
                  <a:lnTo>
                    <a:pt x="582148" y="523464"/>
                  </a:lnTo>
                  <a:lnTo>
                    <a:pt x="583691" y="516588"/>
                  </a:lnTo>
                  <a:lnTo>
                    <a:pt x="584858" y="509642"/>
                  </a:lnTo>
                  <a:lnTo>
                    <a:pt x="585648" y="502641"/>
                  </a:lnTo>
                </a:path>
                <a:path w="877570" h="624205">
                  <a:moveTo>
                    <a:pt x="759936" y="434652"/>
                  </a:moveTo>
                  <a:lnTo>
                    <a:pt x="755496" y="402726"/>
                  </a:lnTo>
                  <a:lnTo>
                    <a:pt x="742320" y="373805"/>
                  </a:lnTo>
                  <a:lnTo>
                    <a:pt x="721443" y="349506"/>
                  </a:lnTo>
                  <a:lnTo>
                    <a:pt x="693899" y="331444"/>
                  </a:lnTo>
                </a:path>
                <a:path w="877570" h="624205">
                  <a:moveTo>
                    <a:pt x="849585" y="221414"/>
                  </a:moveTo>
                  <a:lnTo>
                    <a:pt x="844002" y="232281"/>
                  </a:lnTo>
                  <a:lnTo>
                    <a:pt x="837191" y="242418"/>
                  </a:lnTo>
                  <a:lnTo>
                    <a:pt x="829225" y="251728"/>
                  </a:lnTo>
                  <a:lnTo>
                    <a:pt x="820180" y="260114"/>
                  </a:lnTo>
                </a:path>
                <a:path w="877570" h="624205">
                  <a:moveTo>
                    <a:pt x="778499" y="78456"/>
                  </a:moveTo>
                  <a:lnTo>
                    <a:pt x="779623" y="84485"/>
                  </a:lnTo>
                  <a:lnTo>
                    <a:pt x="780143" y="90606"/>
                  </a:lnTo>
                  <a:lnTo>
                    <a:pt x="780052" y="96732"/>
                  </a:lnTo>
                </a:path>
                <a:path w="877570" h="624205">
                  <a:moveTo>
                    <a:pt x="606168" y="33690"/>
                  </a:moveTo>
                  <a:lnTo>
                    <a:pt x="601755" y="39111"/>
                  </a:lnTo>
                  <a:lnTo>
                    <a:pt x="597763" y="44817"/>
                  </a:lnTo>
                  <a:lnTo>
                    <a:pt x="594208" y="50788"/>
                  </a:lnTo>
                  <a:lnTo>
                    <a:pt x="591104" y="56999"/>
                  </a:lnTo>
                </a:path>
                <a:path w="877570" h="624205">
                  <a:moveTo>
                    <a:pt x="456340" y="47445"/>
                  </a:moveTo>
                  <a:lnTo>
                    <a:pt x="453058" y="53827"/>
                  </a:lnTo>
                  <a:lnTo>
                    <a:pt x="450608" y="60579"/>
                  </a:lnTo>
                  <a:lnTo>
                    <a:pt x="449044" y="67547"/>
                  </a:lnTo>
                </a:path>
                <a:path w="877570" h="624205">
                  <a:moveTo>
                    <a:pt x="284699" y="73046"/>
                  </a:moveTo>
                  <a:lnTo>
                    <a:pt x="291749" y="77332"/>
                  </a:lnTo>
                  <a:lnTo>
                    <a:pt x="298511" y="82020"/>
                  </a:lnTo>
                  <a:lnTo>
                    <a:pt x="304967" y="87097"/>
                  </a:lnTo>
                  <a:lnTo>
                    <a:pt x="311100" y="92549"/>
                  </a:lnTo>
                </a:path>
                <a:path w="877570" h="624205">
                  <a:moveTo>
                    <a:pt x="79466" y="205649"/>
                  </a:moveTo>
                  <a:lnTo>
                    <a:pt x="80441" y="212595"/>
                  </a:lnTo>
                  <a:lnTo>
                    <a:pt x="81981" y="219456"/>
                  </a:lnTo>
                  <a:lnTo>
                    <a:pt x="84073" y="226168"/>
                  </a:lnTo>
                </a:path>
              </a:pathLst>
            </a:custGeom>
            <a:ln w="9527">
              <a:solidFill>
                <a:srgbClr val="44536A"/>
              </a:solidFill>
            </a:ln>
          </p:spPr>
          <p:txBody>
            <a:bodyPr wrap="square" lIns="0" tIns="0" rIns="0" bIns="0" rtlCol="0"/>
            <a:lstStyle/>
            <a:p>
              <a:endParaRPr/>
            </a:p>
          </p:txBody>
        </p:sp>
      </p:grpSp>
      <p:pic>
        <p:nvPicPr>
          <p:cNvPr id="12" name="object 8">
            <a:extLst>
              <a:ext uri="{FF2B5EF4-FFF2-40B4-BE49-F238E27FC236}">
                <a16:creationId xmlns:a16="http://schemas.microsoft.com/office/drawing/2014/main" id="{6EA2A783-69CA-71A2-7A60-98418D2B5235}"/>
              </a:ext>
            </a:extLst>
          </p:cNvPr>
          <p:cNvPicPr/>
          <p:nvPr/>
        </p:nvPicPr>
        <p:blipFill>
          <a:blip r:embed="rId8" cstate="print"/>
          <a:stretch>
            <a:fillRect/>
          </a:stretch>
        </p:blipFill>
        <p:spPr>
          <a:xfrm>
            <a:off x="9217603" y="4545851"/>
            <a:ext cx="1733494" cy="1946388"/>
          </a:xfrm>
          <a:prstGeom prst="rect">
            <a:avLst/>
          </a:prstGeom>
        </p:spPr>
      </p:pic>
      <p:sp>
        <p:nvSpPr>
          <p:cNvPr id="14" name="TextBox 13">
            <a:extLst>
              <a:ext uri="{FF2B5EF4-FFF2-40B4-BE49-F238E27FC236}">
                <a16:creationId xmlns:a16="http://schemas.microsoft.com/office/drawing/2014/main" id="{7085DF96-11E5-2D66-8A5A-326D2643A9D8}"/>
              </a:ext>
            </a:extLst>
          </p:cNvPr>
          <p:cNvSpPr txBox="1"/>
          <p:nvPr/>
        </p:nvSpPr>
        <p:spPr>
          <a:xfrm>
            <a:off x="9619060" y="2009941"/>
            <a:ext cx="1912852" cy="659155"/>
          </a:xfrm>
          <a:prstGeom prst="rect">
            <a:avLst/>
          </a:prstGeom>
          <a:noFill/>
        </p:spPr>
        <p:txBody>
          <a:bodyPr wrap="square">
            <a:spAutoFit/>
          </a:bodyPr>
          <a:lstStyle/>
          <a:p>
            <a:pPr marL="12700" marR="5080">
              <a:lnSpc>
                <a:spcPct val="100000"/>
              </a:lnSpc>
              <a:spcBef>
                <a:spcPts val="100"/>
              </a:spcBef>
            </a:pPr>
            <a:r>
              <a:rPr lang="en-IN" sz="1800" spc="-5" dirty="0">
                <a:latin typeface="Times New Roman" panose="02020603050405020304" pitchFamily="18" charset="0"/>
                <a:cs typeface="Times New Roman" panose="02020603050405020304" pitchFamily="18" charset="0"/>
              </a:rPr>
              <a:t>Process </a:t>
            </a:r>
          </a:p>
          <a:p>
            <a:pPr marL="12700" marR="5080">
              <a:lnSpc>
                <a:spcPct val="100000"/>
              </a:lnSpc>
              <a:spcBef>
                <a:spcPts val="100"/>
              </a:spcBef>
            </a:pPr>
            <a:r>
              <a:rPr lang="en-IN" sz="1800" spc="-5" dirty="0">
                <a:latin typeface="Times New Roman" panose="02020603050405020304" pitchFamily="18" charset="0"/>
                <a:cs typeface="Times New Roman" panose="02020603050405020304" pitchFamily="18" charset="0"/>
              </a:rPr>
              <a:t>detection</a:t>
            </a:r>
            <a:endParaRPr lang="en-IN" sz="1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C39DF18-3E3D-E6B5-D542-5251ED730802}"/>
              </a:ext>
            </a:extLst>
          </p:cNvPr>
          <p:cNvSpPr txBox="1"/>
          <p:nvPr/>
        </p:nvSpPr>
        <p:spPr>
          <a:xfrm>
            <a:off x="10184524" y="3731385"/>
            <a:ext cx="6630609" cy="948978"/>
          </a:xfrm>
          <a:prstGeom prst="rect">
            <a:avLst/>
          </a:prstGeom>
          <a:noFill/>
        </p:spPr>
        <p:txBody>
          <a:bodyPr wrap="square">
            <a:spAutoFit/>
          </a:bodyPr>
          <a:lstStyle/>
          <a:p>
            <a:pPr marL="12700" marR="5080">
              <a:spcBef>
                <a:spcPts val="100"/>
              </a:spcBef>
            </a:pPr>
            <a:r>
              <a:rPr lang="en-IN" sz="1800" spc="-5" dirty="0">
                <a:latin typeface="Times New Roman" panose="02020603050405020304" pitchFamily="18" charset="0"/>
                <a:cs typeface="Times New Roman" panose="02020603050405020304" pitchFamily="18" charset="0"/>
              </a:rPr>
              <a:t>         Conformity  </a:t>
            </a:r>
          </a:p>
          <a:p>
            <a:pPr marL="12700" marR="5080">
              <a:spcBef>
                <a:spcPts val="100"/>
              </a:spcBef>
            </a:pPr>
            <a:r>
              <a:rPr lang="en-IN" spc="-5"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testing</a:t>
            </a:r>
          </a:p>
          <a:p>
            <a:pPr marL="12700" marR="5080">
              <a:lnSpc>
                <a:spcPct val="100000"/>
              </a:lnSpc>
              <a:spcBef>
                <a:spcPts val="100"/>
              </a:spcBef>
            </a:pPr>
            <a:endParaRPr lang="en-IN" sz="1800" spc="-5"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591C4F0-B053-7EC2-8E62-CFA66BFE407C}"/>
              </a:ext>
            </a:extLst>
          </p:cNvPr>
          <p:cNvSpPr txBox="1"/>
          <p:nvPr/>
        </p:nvSpPr>
        <p:spPr>
          <a:xfrm>
            <a:off x="9417269" y="5515236"/>
            <a:ext cx="8481846" cy="948978"/>
          </a:xfrm>
          <a:prstGeom prst="rect">
            <a:avLst/>
          </a:prstGeom>
          <a:noFill/>
        </p:spPr>
        <p:txBody>
          <a:bodyPr wrap="square">
            <a:spAutoFit/>
          </a:bodyPr>
          <a:lstStyle/>
          <a:p>
            <a:pPr marL="12700" marR="5080" algn="just">
              <a:lnSpc>
                <a:spcPct val="100000"/>
              </a:lnSpc>
              <a:spcBef>
                <a:spcPts val="100"/>
              </a:spcBef>
            </a:pPr>
            <a:r>
              <a:rPr lang="en-IN" sz="1800" spc="-5" dirty="0">
                <a:latin typeface="Times New Roman" panose="02020603050405020304" pitchFamily="18" charset="0"/>
                <a:cs typeface="Times New Roman" panose="02020603050405020304" pitchFamily="18" charset="0"/>
              </a:rPr>
              <a:t>Performance  </a:t>
            </a:r>
          </a:p>
          <a:p>
            <a:pPr marL="12700" marR="5080" algn="just">
              <a:lnSpc>
                <a:spcPct val="100000"/>
              </a:lnSpc>
              <a:spcBef>
                <a:spcPts val="100"/>
              </a:spcBef>
            </a:pPr>
            <a:r>
              <a:rPr lang="en-IN" sz="1800" spc="-5" dirty="0">
                <a:latin typeface="Times New Roman" panose="02020603050405020304" pitchFamily="18" charset="0"/>
                <a:cs typeface="Times New Roman" panose="02020603050405020304" pitchFamily="18" charset="0"/>
              </a:rPr>
              <a:t>analysis</a:t>
            </a:r>
            <a:r>
              <a:rPr lang="en-IN" sz="1800" spc="-7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and </a:t>
            </a:r>
          </a:p>
          <a:p>
            <a:pPr marL="12700" marR="5080" algn="just">
              <a:lnSpc>
                <a:spcPct val="100000"/>
              </a:lnSpc>
              <a:spcBef>
                <a:spcPts val="100"/>
              </a:spcBef>
            </a:pPr>
            <a:r>
              <a:rPr lang="en-IN" sz="1800" spc="-5" dirty="0">
                <a:latin typeface="Times New Roman" panose="02020603050405020304" pitchFamily="18" charset="0"/>
                <a:cs typeface="Times New Roman" panose="02020603050405020304" pitchFamily="18" charset="0"/>
              </a:rPr>
              <a:t>improvement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07916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Process Mining Tools And Software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7778187" y="947651"/>
            <a:ext cx="4200453" cy="5544587"/>
          </a:xfrm>
        </p:spPr>
        <p:txBody>
          <a:bodyPr>
            <a:noAutofit/>
          </a:bodyPr>
          <a:lstStyle/>
          <a:p>
            <a:pPr marL="12700" marR="24130" indent="0">
              <a:lnSpc>
                <a:spcPct val="100000"/>
              </a:lnSpc>
              <a:spcBef>
                <a:spcPts val="480"/>
              </a:spcBef>
              <a:buNone/>
              <a:tabLst>
                <a:tab pos="454025" algn="l"/>
                <a:tab pos="454659" algn="l"/>
              </a:tabLst>
            </a:pPr>
            <a:r>
              <a:rPr lang="en-IN" sz="2400" b="1" i="0" u="none" strike="noStrike" dirty="0">
                <a:solidFill>
                  <a:srgbClr val="374151"/>
                </a:solidFill>
                <a:effectLst/>
              </a:rPr>
              <a:t>Tools:</a:t>
            </a: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000000"/>
                </a:solidFill>
                <a:effectLst/>
                <a:ea typeface="Times New Roman" panose="02020603050405020304" pitchFamily="18" charset="0"/>
              </a:rPr>
              <a:t>Apromore</a:t>
            </a:r>
            <a:r>
              <a:rPr lang="en-IN" sz="2200" dirty="0">
                <a:effectLst/>
              </a:rPr>
              <a:t> </a:t>
            </a:r>
            <a:endParaRPr lang="en-IN" sz="2200" b="1" dirty="0">
              <a:solidFill>
                <a:srgbClr val="374151"/>
              </a:solidFill>
            </a:endParaRP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000000"/>
                </a:solidFill>
                <a:effectLst/>
                <a:ea typeface="Times New Roman" panose="02020603050405020304" pitchFamily="18" charset="0"/>
              </a:rPr>
              <a:t>ABBYY Timeline</a:t>
            </a:r>
            <a:r>
              <a:rPr lang="en-IN" sz="2200" dirty="0">
                <a:effectLst/>
              </a:rPr>
              <a:t> </a:t>
            </a:r>
            <a:endParaRPr lang="en-IN" sz="2200" b="1" dirty="0">
              <a:solidFill>
                <a:srgbClr val="374151"/>
              </a:solidFill>
              <a:effectLst/>
            </a:endParaRP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kern="100" dirty="0">
                <a:solidFill>
                  <a:srgbClr val="000000"/>
                </a:solidFill>
                <a:effectLst/>
                <a:ea typeface="Times New Roman" panose="02020603050405020304" pitchFamily="18" charset="0"/>
              </a:rPr>
              <a:t>ARIS Process Mining</a:t>
            </a:r>
            <a:endParaRPr lang="en-IN" sz="2200" b="1" kern="100" dirty="0">
              <a:solidFill>
                <a:srgbClr val="1F3763"/>
              </a:solidFill>
              <a:effectLst/>
              <a:ea typeface="Times New Roman" panose="02020603050405020304" pitchFamily="18" charset="0"/>
            </a:endParaRP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000000"/>
                </a:solidFill>
                <a:effectLst/>
                <a:ea typeface="Times New Roman" panose="02020603050405020304" pitchFamily="18" charset="0"/>
              </a:rPr>
              <a:t>BusinessOptix</a:t>
            </a:r>
            <a:r>
              <a:rPr lang="en-IN" sz="2200" dirty="0">
                <a:effectLst/>
              </a:rPr>
              <a:t> </a:t>
            </a:r>
            <a:endParaRPr lang="en-IN" sz="2200" b="1" dirty="0">
              <a:solidFill>
                <a:srgbClr val="374151"/>
              </a:solidFill>
            </a:endParaRP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000000"/>
                </a:solidFill>
                <a:effectLst/>
                <a:ea typeface="Times New Roman" panose="02020603050405020304" pitchFamily="18" charset="0"/>
              </a:rPr>
              <a:t>Celonis</a:t>
            </a:r>
            <a:r>
              <a:rPr lang="en-IN" sz="2200" dirty="0">
                <a:effectLst/>
              </a:rPr>
              <a:t> </a:t>
            </a:r>
            <a:endParaRPr lang="en-IN" sz="2200" b="1" dirty="0">
              <a:solidFill>
                <a:srgbClr val="374151"/>
              </a:solidFill>
              <a:effectLst/>
            </a:endParaRP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000000"/>
                </a:solidFill>
                <a:effectLst/>
                <a:ea typeface="Times New Roman" panose="02020603050405020304" pitchFamily="18" charset="0"/>
              </a:rPr>
              <a:t>Fluxicon</a:t>
            </a:r>
            <a:r>
              <a:rPr lang="en-IN" sz="2200" dirty="0">
                <a:effectLst/>
              </a:rPr>
              <a:t> </a:t>
            </a:r>
            <a:endParaRPr lang="en-IN" sz="2200" b="1" dirty="0">
              <a:solidFill>
                <a:srgbClr val="374151"/>
              </a:solidFill>
            </a:endParaRP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000000"/>
                </a:solidFill>
                <a:effectLst/>
                <a:ea typeface="Times New Roman" panose="02020603050405020304" pitchFamily="18" charset="0"/>
              </a:rPr>
              <a:t>Minit</a:t>
            </a:r>
            <a:r>
              <a:rPr lang="en-IN" sz="2200" dirty="0">
                <a:effectLst/>
              </a:rPr>
              <a:t> </a:t>
            </a: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374151"/>
                </a:solidFill>
              </a:rPr>
              <a:t>IBM</a:t>
            </a: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374151"/>
                </a:solidFill>
                <a:effectLst/>
              </a:rPr>
              <a:t>UiPath</a:t>
            </a:r>
          </a:p>
          <a:p>
            <a:pPr marL="355600" marR="24130" indent="-342900">
              <a:lnSpc>
                <a:spcPct val="100000"/>
              </a:lnSpc>
              <a:spcBef>
                <a:spcPts val="500"/>
              </a:spcBef>
              <a:spcAft>
                <a:spcPts val="500"/>
              </a:spcAft>
              <a:buFont typeface="Wingdings" pitchFamily="2" charset="2"/>
              <a:buChar char="§"/>
              <a:tabLst>
                <a:tab pos="454025" algn="l"/>
                <a:tab pos="454659" algn="l"/>
              </a:tabLst>
            </a:pPr>
            <a:r>
              <a:rPr lang="en-IN" sz="2200" b="1" dirty="0">
                <a:solidFill>
                  <a:srgbClr val="374151"/>
                </a:solidFill>
              </a:rPr>
              <a:t>Bizagi</a:t>
            </a:r>
            <a:endParaRPr lang="en-IN" sz="2200" b="1" dirty="0">
              <a:solidFill>
                <a:srgbClr val="374151"/>
              </a:solidFill>
              <a:effectLst/>
            </a:endParaRPr>
          </a:p>
          <a:p>
            <a:pPr marL="355600" marR="24130" indent="-342900">
              <a:lnSpc>
                <a:spcPct val="100000"/>
              </a:lnSpc>
              <a:spcBef>
                <a:spcPts val="480"/>
              </a:spcBef>
              <a:buFont typeface="Wingdings" pitchFamily="2" charset="2"/>
              <a:buChar char="§"/>
              <a:tabLst>
                <a:tab pos="454025" algn="l"/>
                <a:tab pos="454659" algn="l"/>
              </a:tabLst>
            </a:pPr>
            <a:endParaRPr lang="en-IN" sz="2400" b="1"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65313712-28A0-9992-4931-56B16A0FD8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5665" y="1215932"/>
            <a:ext cx="7245384" cy="4528628"/>
          </a:xfrm>
          <a:prstGeom prst="rect">
            <a:avLst/>
          </a:prstGeom>
        </p:spPr>
      </p:pic>
    </p:spTree>
    <p:extLst>
      <p:ext uri="{BB962C8B-B14F-4D97-AF65-F5344CB8AC3E}">
        <p14:creationId xmlns:p14="http://schemas.microsoft.com/office/powerpoint/2010/main" val="407935723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4561681" cy="5476408"/>
          </a:xfrm>
        </p:spPr>
        <p:txBody>
          <a:bodyPr/>
          <a:lstStyle/>
          <a:p>
            <a:endParaRPr lang="en-IN" sz="2400" b="1"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Retail &amp; Consumer Goods</a:t>
            </a: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Financial &amp; Banking</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Telecommunications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Life Science</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a typeface="Times New Roman" panose="02020603050405020304" pitchFamily="18" charset="0"/>
              </a:rPr>
              <a:t>Manufacturing</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Healthcare</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Logistics </a:t>
            </a:r>
            <a:endParaRPr lang="en-IN" sz="2400" b="1" kern="100" dirty="0">
              <a:solidFill>
                <a:srgbClr val="000000"/>
              </a:solidFill>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Supply Chain Management</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Retail</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100" dirty="0">
                <a:solidFill>
                  <a:srgbClr val="000000"/>
                </a:solidFill>
                <a:effectLst/>
                <a:latin typeface="Times New Roman" panose="02020603050405020304" pitchFamily="18" charset="0"/>
                <a:ea typeface="Times New Roman" panose="02020603050405020304" pitchFamily="18" charset="0"/>
              </a:rPr>
              <a:t>Digital Transformation</a:t>
            </a:r>
          </a:p>
          <a:p>
            <a:pPr marL="0" indent="0">
              <a:buNone/>
            </a:pPr>
            <a:endParaRPr lang="en-US" dirty="0"/>
          </a:p>
        </p:txBody>
      </p:sp>
      <p:pic>
        <p:nvPicPr>
          <p:cNvPr id="12" name="Picture 11">
            <a:extLst>
              <a:ext uri="{FF2B5EF4-FFF2-40B4-BE49-F238E27FC236}">
                <a16:creationId xmlns:a16="http://schemas.microsoft.com/office/drawing/2014/main" id="{6B8CF5B7-E1AE-0B70-7E40-625AEDAB509D}"/>
              </a:ext>
            </a:extLst>
          </p:cNvPr>
          <p:cNvPicPr>
            <a:picLocks noChangeAspect="1"/>
          </p:cNvPicPr>
          <p:nvPr/>
        </p:nvPicPr>
        <p:blipFill>
          <a:blip r:embed="rId4"/>
          <a:stretch>
            <a:fillRect/>
          </a:stretch>
        </p:blipFill>
        <p:spPr>
          <a:xfrm>
            <a:off x="4415072" y="1797270"/>
            <a:ext cx="7158394" cy="315310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170249"/>
            <a:ext cx="5413019" cy="5321989"/>
          </a:xfrm>
        </p:spPr>
        <p:txBody>
          <a:bodyPr>
            <a:noAutofit/>
          </a:bodyPr>
          <a:lstStyle/>
          <a:p>
            <a:pPr marL="0" marR="135890" lvl="0" indent="0" algn="just">
              <a:lnSpc>
                <a:spcPct val="100000"/>
              </a:lnSpc>
              <a:spcAft>
                <a:spcPts val="1825"/>
              </a:spcAft>
              <a:buNone/>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1. Healthcare:</a:t>
            </a:r>
          </a:p>
          <a:p>
            <a:pPr marL="0" marR="135890" lvl="0" indent="0" algn="just">
              <a:lnSpc>
                <a:spcPct val="100000"/>
              </a:lnSpc>
              <a:spcAft>
                <a:spcPts val="1825"/>
              </a:spcAft>
              <a:buNone/>
              <a:tabLst>
                <a:tab pos="457200" algn="l"/>
              </a:tabLst>
            </a:pPr>
            <a:r>
              <a:rPr lang="en-IN" sz="2400" b="1" kern="100" dirty="0">
                <a:solidFill>
                  <a:srgbClr val="000000"/>
                </a:solidFill>
                <a:ea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rPr>
              <a:t>The risks associated with preserving population health and achieving individual patient journey objectives rise as data about patient experiences and results keep growing. Process mining supports the delivery of effective and high-quality end-to-end patient journeys for healthcare organizations dealing with the exponential growth of data, from before a first doctor appointment through treatment regimens to closed treatment cases.</a:t>
            </a:r>
          </a:p>
          <a:p>
            <a:pPr marL="0" indent="0">
              <a:buNone/>
            </a:pPr>
            <a:endParaRPr lang="en-US" dirty="0"/>
          </a:p>
        </p:txBody>
      </p:sp>
      <p:pic>
        <p:nvPicPr>
          <p:cNvPr id="15" name="Picture 14" descr="A diagram of a medical process model&#10;&#10;Description automatically generated">
            <a:extLst>
              <a:ext uri="{FF2B5EF4-FFF2-40B4-BE49-F238E27FC236}">
                <a16:creationId xmlns:a16="http://schemas.microsoft.com/office/drawing/2014/main" id="{A25CCAD8-0490-D577-412C-3B03EC943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794" y="1039468"/>
            <a:ext cx="5770269" cy="4972450"/>
          </a:xfrm>
          <a:prstGeom prst="rect">
            <a:avLst/>
          </a:prstGeom>
        </p:spPr>
      </p:pic>
    </p:spTree>
    <p:extLst>
      <p:ext uri="{BB962C8B-B14F-4D97-AF65-F5344CB8AC3E}">
        <p14:creationId xmlns:p14="http://schemas.microsoft.com/office/powerpoint/2010/main" val="366433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170249"/>
            <a:ext cx="5612716" cy="5321989"/>
          </a:xfrm>
        </p:spPr>
        <p:txBody>
          <a:bodyPr>
            <a:noAutofit/>
          </a:bodyPr>
          <a:lstStyle/>
          <a:p>
            <a:pPr marL="0" marR="135890" lvl="0" indent="0" algn="just">
              <a:lnSpc>
                <a:spcPct val="120000"/>
              </a:lnSpc>
              <a:spcAft>
                <a:spcPts val="1825"/>
              </a:spcAft>
              <a:buNone/>
              <a:tabLst>
                <a:tab pos="457200" algn="l"/>
              </a:tabLst>
            </a:pPr>
            <a:r>
              <a:rPr lang="en-IN" sz="2400" b="1" kern="100" dirty="0">
                <a:solidFill>
                  <a:srgbClr val="000000"/>
                </a:solidFill>
                <a:ea typeface="Times New Roman" panose="02020603050405020304" pitchFamily="18" charset="0"/>
              </a:rPr>
              <a:t>2</a:t>
            </a:r>
            <a:r>
              <a:rPr lang="en-IN" sz="2400" b="1" kern="100" dirty="0">
                <a:solidFill>
                  <a:srgbClr val="000000"/>
                </a:solidFill>
                <a:effectLst/>
                <a:latin typeface="Times New Roman" panose="02020603050405020304" pitchFamily="18" charset="0"/>
                <a:ea typeface="Times New Roman" panose="02020603050405020304" pitchFamily="18" charset="0"/>
              </a:rPr>
              <a:t>. Telecommunications:</a:t>
            </a:r>
          </a:p>
          <a:p>
            <a:pPr marL="0" marR="135890" indent="0">
              <a:lnSpc>
                <a:spcPct val="100000"/>
              </a:lnSpc>
              <a:spcAft>
                <a:spcPts val="1825"/>
              </a:spcAft>
              <a:buNone/>
              <a:tabLst>
                <a:tab pos="457200" algn="l"/>
              </a:tabLst>
            </a:pPr>
            <a:r>
              <a:rPr lang="en-IN" sz="2400" b="1" i="0" u="none" strike="noStrike" kern="100" dirty="0">
                <a:solidFill>
                  <a:srgbClr val="000000"/>
                </a:solidFill>
              </a:rPr>
              <a:t>	</a:t>
            </a:r>
            <a:r>
              <a:rPr lang="en-IN" sz="2400" kern="100" dirty="0">
                <a:solidFill>
                  <a:srgbClr val="000000"/>
                </a:solidFill>
                <a:effectLst/>
                <a:latin typeface="Times New Roman" panose="02020603050405020304" pitchFamily="18" charset="0"/>
                <a:ea typeface="Times New Roman" panose="02020603050405020304" pitchFamily="18" charset="0"/>
              </a:rPr>
              <a:t>As subscriber quantities increase and activations become more and more automated, there is a greater danger of unsuccessful activations. When telecom companies get more orders, process mining gives them the chance to identify pricey issues and client blowback in their Order-to-Activation processes.</a:t>
            </a:r>
            <a:r>
              <a:rPr lang="en-IN" sz="2400" b="0" i="0" u="none" strike="noStrike" dirty="0">
                <a:solidFill>
                  <a:srgbClr val="374151"/>
                </a:solidFill>
                <a:effectLst/>
                <a:latin typeface="Söhne"/>
              </a:rPr>
              <a:t> </a:t>
            </a:r>
            <a:r>
              <a:rPr lang="en-IN" sz="2400" dirty="0">
                <a:solidFill>
                  <a:srgbClr val="000000"/>
                </a:solidFill>
                <a:effectLst/>
                <a:latin typeface="Times New Roman" panose="02020603050405020304" pitchFamily="18" charset="0"/>
                <a:ea typeface="Times New Roman" panose="02020603050405020304" pitchFamily="18" charset="0"/>
              </a:rPr>
              <a:t>Optimizing resource allocation is essential in telecommunication.</a:t>
            </a:r>
            <a:r>
              <a:rPr lang="en-IN" sz="2400" dirty="0">
                <a:effectLst/>
              </a:rPr>
              <a:t> </a:t>
            </a:r>
            <a:endParaRPr lang="en-US" sz="2400" dirty="0"/>
          </a:p>
        </p:txBody>
      </p:sp>
      <p:pic>
        <p:nvPicPr>
          <p:cNvPr id="8" name="Picture 7" descr="A screenshot of a computer&#10;&#10;Description automatically generated">
            <a:extLst>
              <a:ext uri="{FF2B5EF4-FFF2-40B4-BE49-F238E27FC236}">
                <a16:creationId xmlns:a16="http://schemas.microsoft.com/office/drawing/2014/main" id="{647C6B5E-8C18-7811-0E06-72C862AA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2524" y="1708319"/>
            <a:ext cx="6290441" cy="3441362"/>
          </a:xfrm>
          <a:prstGeom prst="rect">
            <a:avLst/>
          </a:prstGeom>
        </p:spPr>
      </p:pic>
    </p:spTree>
    <p:extLst>
      <p:ext uri="{BB962C8B-B14F-4D97-AF65-F5344CB8AC3E}">
        <p14:creationId xmlns:p14="http://schemas.microsoft.com/office/powerpoint/2010/main" val="132128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170249"/>
            <a:ext cx="5413019" cy="5321989"/>
          </a:xfrm>
        </p:spPr>
        <p:txBody>
          <a:bodyPr>
            <a:noAutofit/>
          </a:bodyPr>
          <a:lstStyle/>
          <a:p>
            <a:pPr marL="0" marR="135890" indent="0">
              <a:lnSpc>
                <a:spcPct val="100000"/>
              </a:lnSpc>
              <a:spcAft>
                <a:spcPts val="1825"/>
              </a:spcAft>
              <a:buNone/>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3. Digital Transformation:</a:t>
            </a:r>
          </a:p>
          <a:p>
            <a:pPr marL="0" marR="135890" indent="0">
              <a:lnSpc>
                <a:spcPct val="100000"/>
              </a:lnSpc>
              <a:spcAft>
                <a:spcPts val="1825"/>
              </a:spcAft>
              <a:buNone/>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	Process mining is frequently used in larger-scale digital transformation initiatives because it can give you the precise insights needed for process improvement, allowing systems to run more quickly, smoothly, and efficiently, as well as objective data-driven insights into the causes of delays and inefficiencies within business processes. </a:t>
            </a:r>
          </a:p>
          <a:p>
            <a:pPr marL="342900" marR="135890" lvl="0" indent="-342900" algn="just">
              <a:lnSpc>
                <a:spcPct val="152000"/>
              </a:lnSpc>
              <a:spcAft>
                <a:spcPts val="1825"/>
              </a:spcAf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135890" lvl="0" indent="0" algn="just">
              <a:lnSpc>
                <a:spcPct val="100000"/>
              </a:lnSpc>
              <a:spcAft>
                <a:spcPts val="1825"/>
              </a:spcAft>
              <a:buNone/>
              <a:tabLst>
                <a:tab pos="457200" algn="l"/>
              </a:tabLst>
            </a:pPr>
            <a:r>
              <a:rPr lang="en-IN" sz="2400" b="1" kern="100" dirty="0">
                <a:solidFill>
                  <a:srgbClr val="000000"/>
                </a:solidFill>
                <a:ea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8" name="Picture 7" descr="A diagram of a diagram of a diagram&#10;&#10;Description automatically generated">
            <a:extLst>
              <a:ext uri="{FF2B5EF4-FFF2-40B4-BE49-F238E27FC236}">
                <a16:creationId xmlns:a16="http://schemas.microsoft.com/office/drawing/2014/main" id="{D37CC09B-4499-0747-A685-8FFBB4317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58230"/>
            <a:ext cx="4792717" cy="4792717"/>
          </a:xfrm>
          <a:prstGeom prst="rect">
            <a:avLst/>
          </a:prstGeom>
        </p:spPr>
      </p:pic>
    </p:spTree>
    <p:extLst>
      <p:ext uri="{BB962C8B-B14F-4D97-AF65-F5344CB8AC3E}">
        <p14:creationId xmlns:p14="http://schemas.microsoft.com/office/powerpoint/2010/main" val="52926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258229"/>
            <a:ext cx="5591695" cy="5234009"/>
          </a:xfrm>
        </p:spPr>
        <p:txBody>
          <a:bodyPr>
            <a:normAutofit/>
          </a:bodyPr>
          <a:lstStyle/>
          <a:p>
            <a:pPr marL="0" marR="135890" lvl="0" indent="0" algn="just">
              <a:lnSpc>
                <a:spcPct val="100000"/>
              </a:lnSpc>
              <a:spcAft>
                <a:spcPts val="1825"/>
              </a:spcAft>
              <a:buNone/>
              <a:tabLst>
                <a:tab pos="457200" algn="l"/>
              </a:tabLst>
            </a:pPr>
            <a:r>
              <a:rPr lang="en-IN" sz="2400" b="1" kern="100" dirty="0">
                <a:solidFill>
                  <a:srgbClr val="000000"/>
                </a:solidFill>
                <a:ea typeface="Times New Roman" panose="02020603050405020304" pitchFamily="18" charset="0"/>
              </a:rPr>
              <a:t>4.</a:t>
            </a:r>
            <a:r>
              <a:rPr lang="en-IN" sz="2400" b="1" kern="100" dirty="0">
                <a:solidFill>
                  <a:srgbClr val="000000"/>
                </a:solidFill>
                <a:effectLst/>
                <a:latin typeface="Times New Roman" panose="02020603050405020304" pitchFamily="18" charset="0"/>
                <a:ea typeface="Times New Roman" panose="02020603050405020304" pitchFamily="18" charset="0"/>
              </a:rPr>
              <a:t> Retail:</a:t>
            </a:r>
          </a:p>
          <a:p>
            <a:pPr marL="0" marR="135890" lvl="0" indent="0" algn="just">
              <a:lnSpc>
                <a:spcPct val="100000"/>
              </a:lnSpc>
              <a:spcAft>
                <a:spcPts val="1825"/>
              </a:spcAft>
              <a:buNone/>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	Due to technology or process problems, retail businesses have seen expensive consumer fallout from complicated e-commerce operations. Process mining assists merchants in ensuring that consumers can complete transactions efficiently and without issues despite rising transaction volumes.</a:t>
            </a:r>
          </a:p>
          <a:p>
            <a:pPr marL="0" marR="135890" lvl="0" indent="0" algn="just">
              <a:lnSpc>
                <a:spcPct val="152000"/>
              </a:lnSpc>
              <a:spcAft>
                <a:spcPts val="1825"/>
              </a:spcAft>
              <a:buNone/>
              <a:tabLst>
                <a:tab pos="457200" algn="l"/>
              </a:tabLst>
            </a:pPr>
            <a:endParaRPr lang="en-US" dirty="0"/>
          </a:p>
        </p:txBody>
      </p:sp>
      <p:pic>
        <p:nvPicPr>
          <p:cNvPr id="8" name="Picture 7" descr="A diagram of customer service&#10;&#10;Description automatically generated">
            <a:extLst>
              <a:ext uri="{FF2B5EF4-FFF2-40B4-BE49-F238E27FC236}">
                <a16:creationId xmlns:a16="http://schemas.microsoft.com/office/drawing/2014/main" id="{C10B7C14-55EE-B0D0-47E3-5A68F343E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072" y="1166785"/>
            <a:ext cx="4921847" cy="5165285"/>
          </a:xfrm>
          <a:prstGeom prst="rect">
            <a:avLst/>
          </a:prstGeom>
        </p:spPr>
      </p:pic>
    </p:spTree>
    <p:extLst>
      <p:ext uri="{BB962C8B-B14F-4D97-AF65-F5344CB8AC3E}">
        <p14:creationId xmlns:p14="http://schemas.microsoft.com/office/powerpoint/2010/main" val="272388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Solving: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Become adept at tracing process variations back to their root causes, enabling effective troubleshooting.</a:t>
            </a:r>
          </a:p>
          <a:p>
            <a:pPr>
              <a:lnSpc>
                <a:spcPct val="100000"/>
              </a:lnSpc>
              <a:buFont typeface="Courier New" panose="02070309020205020404" pitchFamily="49" charset="0"/>
              <a:buChar char="o"/>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 Discovery:</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Automatically uncover existing processes from event data for deeper insights.</a:t>
            </a:r>
          </a:p>
          <a:p>
            <a:pPr>
              <a:lnSpc>
                <a:spcPct val="100000"/>
              </a:lnSpc>
              <a:buFont typeface="Courier New" panose="02070309020205020404" pitchFamily="49" charset="0"/>
              <a:buChar char="o"/>
            </a:pPr>
            <a:r>
              <a:rPr lang="en-IN" sz="2400" b="1" dirty="0">
                <a:solidFill>
                  <a:srgbClr val="000000"/>
                </a:solidFill>
                <a:effectLst/>
                <a:latin typeface="Times New Roman" panose="02020603050405020304" pitchFamily="18" charset="0"/>
                <a:ea typeface="Times New Roman" panose="02020603050405020304" pitchFamily="18" charset="0"/>
              </a:rPr>
              <a:t>Process Understanding:</a:t>
            </a:r>
            <a:r>
              <a:rPr lang="en-IN" sz="2400" dirty="0">
                <a:solidFill>
                  <a:srgbClr val="000000"/>
                </a:solidFill>
                <a:effectLst/>
                <a:latin typeface="Times New Roman" panose="02020603050405020304" pitchFamily="18" charset="0"/>
                <a:ea typeface="Times New Roman" panose="02020603050405020304" pitchFamily="18" charset="0"/>
              </a:rPr>
              <a:t> 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Courier New" panose="02070309020205020404" pitchFamily="49" charset="0"/>
              <a:buChar char="o"/>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Quality Assurance:</a:t>
            </a:r>
            <a:r>
              <a:rPr lang="en-IN" sz="2400" kern="1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Ensure adherence to documented processes by identifying and addressing deviations through data-driven insights.</a:t>
            </a:r>
          </a:p>
          <a:p>
            <a:pPr>
              <a:lnSpc>
                <a:spcPct val="100000"/>
              </a:lnSpc>
              <a:buFont typeface="Courier New" panose="02070309020205020404" pitchFamily="49" charset="0"/>
              <a:buChar char="o"/>
            </a:pPr>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Driven Decisions:</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rPr>
              <a:t>Make well-grounded choices by assessing key performance indicators (KPIs) through analysis.</a:t>
            </a: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spcBef>
                <a:spcPts val="500"/>
              </a:spcBef>
              <a:spcAft>
                <a:spcPts val="500"/>
              </a:spcAft>
              <a:buFont typeface="Wingdings" pitchFamily="2" charset="2"/>
              <a:buChar char="q"/>
            </a:pPr>
            <a:r>
              <a:rPr lang="en-IN" sz="2400" kern="100" dirty="0">
                <a:solidFill>
                  <a:srgbClr val="000000"/>
                </a:solidFill>
                <a:effectLst/>
                <a:latin typeface="Times New Roman" panose="02020603050405020304" pitchFamily="18" charset="0"/>
                <a:ea typeface="Times New Roman" panose="02020603050405020304" pitchFamily="18" charset="0"/>
              </a:rPr>
              <a:t>In conclusion, process mining emerges as a powerful and transformative approach that unlocks the hidden potential within an organization's operational landscape. </a:t>
            </a:r>
          </a:p>
          <a:p>
            <a:pPr>
              <a:lnSpc>
                <a:spcPct val="100000"/>
              </a:lnSpc>
              <a:spcBef>
                <a:spcPts val="500"/>
              </a:spcBef>
              <a:spcAft>
                <a:spcPts val="500"/>
              </a:spcAft>
              <a:buFont typeface="Wingdings" pitchFamily="2" charset="2"/>
              <a:buChar char="q"/>
            </a:pPr>
            <a:r>
              <a:rPr lang="en-IN" sz="2400" kern="100" dirty="0">
                <a:solidFill>
                  <a:srgbClr val="000000"/>
                </a:solidFill>
                <a:effectLst/>
                <a:latin typeface="Times New Roman" panose="02020603050405020304" pitchFamily="18" charset="0"/>
                <a:ea typeface="Times New Roman" panose="02020603050405020304" pitchFamily="18" charset="0"/>
              </a:rPr>
              <a:t>By delving deep into the data generated during process execution, process mining offers a dynamic lens through which processes can be understood, analyzed, and optimized.</a:t>
            </a:r>
          </a:p>
          <a:p>
            <a:pPr>
              <a:lnSpc>
                <a:spcPct val="100000"/>
              </a:lnSpc>
              <a:spcBef>
                <a:spcPts val="500"/>
              </a:spcBef>
              <a:spcAft>
                <a:spcPts val="500"/>
              </a:spcAft>
              <a:buFont typeface="Wingdings" pitchFamily="2" charset="2"/>
              <a:buChar char="q"/>
            </a:pPr>
            <a:r>
              <a:rPr lang="en-IN" sz="2400" kern="100" dirty="0">
                <a:solidFill>
                  <a:srgbClr val="000000"/>
                </a:solidFill>
                <a:effectLst/>
                <a:latin typeface="Times New Roman" panose="02020603050405020304" pitchFamily="18" charset="0"/>
                <a:ea typeface="Times New Roman" panose="02020603050405020304" pitchFamily="18" charset="0"/>
              </a:rPr>
              <a:t> This revolutionary technique enables a shift from assumptions and theoretical models to a reality-based understanding of how processes truly function.</a:t>
            </a:r>
          </a:p>
          <a:p>
            <a:pPr>
              <a:lnSpc>
                <a:spcPct val="100000"/>
              </a:lnSpc>
              <a:spcBef>
                <a:spcPts val="500"/>
              </a:spcBef>
              <a:spcAft>
                <a:spcPts val="500"/>
              </a:spcAft>
              <a:buFont typeface="Wingdings"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This journey through process mining fosters collaboration across departments, enlightening teams with a shared language for process discussions.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33144492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r>
              <a:rPr lang="en-US" dirty="0">
                <a:hlinkClick r:id="rId3"/>
              </a:rPr>
              <a:t>//github.com/KanamaGreeshma</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descr="A screenshot of a computer&#10;&#10;Description automatically generated">
            <a:extLst>
              <a:ext uri="{FF2B5EF4-FFF2-40B4-BE49-F238E27FC236}">
                <a16:creationId xmlns:a16="http://schemas.microsoft.com/office/drawing/2014/main" id="{0C27A425-A004-420E-55AE-0E390D2B6F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806" y="1034821"/>
            <a:ext cx="9172136" cy="4133127"/>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649036" cy="480331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pic>
        <p:nvPicPr>
          <p:cNvPr id="6" name="Picture 5" descr="A blue square with white lines&#10;&#10;Description automatically generated with medium confidence">
            <a:extLst>
              <a:ext uri="{FF2B5EF4-FFF2-40B4-BE49-F238E27FC236}">
                <a16:creationId xmlns:a16="http://schemas.microsoft.com/office/drawing/2014/main" id="{80F116C6-61E4-5CCF-A006-18D1C236D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050" y="0"/>
            <a:ext cx="5270500" cy="232759"/>
          </a:xfrm>
          <a:prstGeom prst="rect">
            <a:avLst/>
          </a:prstGeom>
        </p:spPr>
      </p:pic>
      <p:pic>
        <p:nvPicPr>
          <p:cNvPr id="8" name="Picture 7" descr="A close up of a red surface&#10;&#10;Description automatically generated">
            <a:extLst>
              <a:ext uri="{FF2B5EF4-FFF2-40B4-BE49-F238E27FC236}">
                <a16:creationId xmlns:a16="http://schemas.microsoft.com/office/drawing/2014/main" id="{92DDC81D-822A-2743-2C0F-8E7369C498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625240"/>
            <a:ext cx="1534602" cy="232759"/>
          </a:xfrm>
          <a:prstGeom prst="rect">
            <a:avLst/>
          </a:prstGeom>
        </p:spPr>
      </p:pic>
      <p:sp>
        <p:nvSpPr>
          <p:cNvPr id="5" name="TextBox 4">
            <a:extLst>
              <a:ext uri="{FF2B5EF4-FFF2-40B4-BE49-F238E27FC236}">
                <a16:creationId xmlns:a16="http://schemas.microsoft.com/office/drawing/2014/main" id="{A84909A6-658C-FECA-A531-7C1BFF9E2D2E}"/>
              </a:ext>
            </a:extLst>
          </p:cNvPr>
          <p:cNvSpPr txBox="1"/>
          <p:nvPr/>
        </p:nvSpPr>
        <p:spPr>
          <a:xfrm>
            <a:off x="61131" y="6551432"/>
            <a:ext cx="1441084"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6A5EF1A3-7FD1-73EA-1662-F3D4BCCD7B3B}"/>
              </a:ext>
            </a:extLst>
          </p:cNvPr>
          <p:cNvSpPr txBox="1"/>
          <p:nvPr/>
        </p:nvSpPr>
        <p:spPr>
          <a:xfrm>
            <a:off x="4125956" y="-78059"/>
            <a:ext cx="480617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3279406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IN" sz="2600" i="0" u="none" strike="noStrike" dirty="0">
                <a:solidFill>
                  <a:srgbClr val="374151"/>
                </a:solidFill>
                <a:effectLst/>
              </a:rPr>
              <a:t> </a:t>
            </a:r>
            <a:r>
              <a:rPr lang="en-IN" sz="2400" i="0" u="none" strike="noStrike" dirty="0">
                <a:solidFill>
                  <a:srgbClr val="374151"/>
                </a:solidFill>
                <a:effectLst/>
              </a:rPr>
              <a:t>The objectives of the Process Mining Virtual Internship are to equip participants with a comprehensive understanding of process mining concepts and methodologies.</a:t>
            </a:r>
          </a:p>
          <a:p>
            <a:pPr>
              <a:lnSpc>
                <a:spcPct val="100000"/>
              </a:lnSpc>
              <a:spcBef>
                <a:spcPts val="500"/>
              </a:spcBef>
              <a:spcAft>
                <a:spcPts val="500"/>
              </a:spcAft>
            </a:pPr>
            <a:r>
              <a:rPr lang="en-US" sz="2400" dirty="0"/>
              <a:t> Throughout the internship, participants will gain hands-on experience in utilizing process mining tools to analyze event log data, create process models, and extract valuable insights.</a:t>
            </a:r>
          </a:p>
          <a:p>
            <a:pPr>
              <a:lnSpc>
                <a:spcPct val="100000"/>
              </a:lnSpc>
              <a:spcBef>
                <a:spcPts val="500"/>
              </a:spcBef>
              <a:spcAft>
                <a:spcPts val="500"/>
              </a:spcAft>
            </a:pPr>
            <a:r>
              <a:rPr lang="en-IN" sz="2400" i="0" u="none" strike="noStrike" dirty="0">
                <a:effectLst/>
              </a:rPr>
              <a:t>Process Discovery</a:t>
            </a:r>
            <a:endParaRPr lang="en-US" sz="2400" dirty="0"/>
          </a:p>
          <a:p>
            <a:pPr>
              <a:lnSpc>
                <a:spcPct val="100000"/>
              </a:lnSpc>
              <a:spcBef>
                <a:spcPts val="500"/>
              </a:spcBef>
              <a:spcAft>
                <a:spcPts val="500"/>
              </a:spcAft>
            </a:pPr>
            <a:r>
              <a:rPr lang="en-US" sz="2400" dirty="0"/>
              <a:t> Collaboration and Remote Work Skills                               </a:t>
            </a:r>
          </a:p>
          <a:p>
            <a:pPr>
              <a:lnSpc>
                <a:spcPct val="100000"/>
              </a:lnSpc>
              <a:spcBef>
                <a:spcPts val="500"/>
              </a:spcBef>
              <a:spcAft>
                <a:spcPts val="500"/>
              </a:spcAft>
            </a:pPr>
            <a:r>
              <a:rPr lang="en-US" sz="2400" dirty="0"/>
              <a:t> Real-World Applications</a:t>
            </a:r>
          </a:p>
          <a:p>
            <a:pPr>
              <a:lnSpc>
                <a:spcPct val="100000"/>
              </a:lnSpc>
              <a:spcBef>
                <a:spcPts val="500"/>
              </a:spcBef>
              <a:spcAft>
                <a:spcPts val="500"/>
              </a:spcAft>
            </a:pPr>
            <a:r>
              <a:rPr lang="en-IN" sz="2400" i="0" u="none" strike="noStrike" dirty="0">
                <a:effectLst/>
              </a:rPr>
              <a:t>Critical Thinking </a:t>
            </a:r>
            <a:endParaRPr lang="en-IN" sz="2400" dirty="0"/>
          </a:p>
          <a:p>
            <a:pPr>
              <a:lnSpc>
                <a:spcPct val="100000"/>
              </a:lnSpc>
              <a:spcBef>
                <a:spcPts val="500"/>
              </a:spcBef>
              <a:spcAft>
                <a:spcPts val="500"/>
              </a:spcAft>
            </a:pPr>
            <a:r>
              <a:rPr lang="en-IN" sz="2400" i="0" u="none" strike="noStrike" dirty="0">
                <a:effectLst/>
              </a:rPr>
              <a:t>Problem Solving</a:t>
            </a:r>
          </a:p>
          <a:p>
            <a:pPr>
              <a:lnSpc>
                <a:spcPct val="100000"/>
              </a:lnSpc>
              <a:spcBef>
                <a:spcPts val="500"/>
              </a:spcBef>
              <a:spcAft>
                <a:spcPts val="500"/>
              </a:spcAft>
            </a:pPr>
            <a:r>
              <a:rPr lang="en-IN" sz="2400" dirty="0"/>
              <a:t>Understand Different Process Mining Concepts</a:t>
            </a:r>
            <a:endParaRPr lang="en-US" sz="2400" dirty="0"/>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107789"/>
            <a:ext cx="11779135" cy="5394960"/>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buFont typeface="Wingdings" pitchFamily="2" charset="2"/>
              <a:buChar char="Ø"/>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is a technique designed to discover, monitor and improve real processes by extracting readily available knowledge from the event logs of information systems.</a:t>
            </a:r>
          </a:p>
          <a:p>
            <a:pPr marL="342900" marR="135890" lvl="0" indent="-342900">
              <a:lnSpc>
                <a:spcPct val="100000"/>
              </a:lnSpc>
              <a:spcBef>
                <a:spcPts val="500"/>
              </a:spcBef>
              <a:spcAft>
                <a:spcPts val="500"/>
              </a:spcAft>
              <a:buFont typeface="Wingdings" pitchFamily="2" charset="2"/>
              <a:buChar char="Ø"/>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It is important because the reality of the problem is sometimes bigger to understand to extract an exact solution, in such situations this technology helps in making the concept into the reality.</a:t>
            </a:r>
          </a:p>
          <a:p>
            <a:pPr marL="342900" marR="135890" lvl="0" indent="-342900">
              <a:lnSpc>
                <a:spcPct val="100000"/>
              </a:lnSpc>
              <a:spcBef>
                <a:spcPts val="500"/>
              </a:spcBef>
              <a:spcAft>
                <a:spcPts val="500"/>
              </a:spcAft>
              <a:buFont typeface="Wingdings" pitchFamily="2" charset="2"/>
              <a:buChar char="Ø"/>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is often described as occupying the area between business process                                                                                                                                                                                    management and data mining. The speed, accuracy, and  auditability these technologies deliver can result in significant cost saving and much faster time to mark.</a:t>
            </a: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technology is a data-driven approach to analyze, monitor, and optimize    business processes using event data stored in various information systems. It aims to extract valuable insights and knowledge from these data to improve process efficiency, compliance, and overall performance. </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dirty="0">
                <a:solidFill>
                  <a:srgbClr val="000000"/>
                </a:solidFill>
                <a:effectLst/>
                <a:latin typeface="Times New Roman" panose="02020603050405020304" pitchFamily="18" charset="0"/>
                <a:ea typeface="Times New Roman" panose="02020603050405020304" pitchFamily="18" charset="0"/>
              </a:rPr>
              <a:t> Process Monitoring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6.</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Predictive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descr="A diagram of process processing&#10;&#10;Description automatically generated">
            <a:extLst>
              <a:ext uri="{FF2B5EF4-FFF2-40B4-BE49-F238E27FC236}">
                <a16:creationId xmlns:a16="http://schemas.microsoft.com/office/drawing/2014/main" id="{6B3BC13B-50AB-E56A-3108-887771C06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92391" y="3247697"/>
            <a:ext cx="5163182" cy="2780631"/>
          </a:xfrm>
          <a:prstGeom prst="rect">
            <a:avLst/>
          </a:prstGeom>
        </p:spPr>
      </p:pic>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7200" indent="-457200">
              <a:lnSpc>
                <a:spcPct val="100000"/>
              </a:lnSpc>
              <a:spcBef>
                <a:spcPts val="500"/>
              </a:spcBef>
              <a:spcAft>
                <a:spcPts val="500"/>
              </a:spcAft>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IN" sz="2400" kern="0" dirty="0">
                <a:solidFill>
                  <a:srgbClr val="1F1F1F"/>
                </a:solidFill>
                <a:effectLst/>
                <a:latin typeface="Times New Roman" panose="02020603050405020304" pitchFamily="18" charset="0"/>
                <a:ea typeface="Times New Roman" panose="02020603050405020304" pitchFamily="18" charset="0"/>
              </a:rPr>
              <a:t>Data mining is the process of extracting knowledge from data. In the context of process mining, data mining is used to identify patterns and trends in event data.</a:t>
            </a:r>
          </a:p>
          <a:p>
            <a:pPr marL="457200" indent="-457200">
              <a:lnSpc>
                <a:spcPct val="100000"/>
              </a:lnSpc>
              <a:spcBef>
                <a:spcPts val="500"/>
              </a:spcBef>
              <a:spcAft>
                <a:spcPts val="500"/>
              </a:spcAft>
              <a:buFont typeface="Wingdings" panose="05000000000000000000" pitchFamily="2" charset="2"/>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IN" sz="2400" kern="0" dirty="0">
                <a:solidFill>
                  <a:srgbClr val="1F1F1F"/>
                </a:solidFill>
                <a:effectLst/>
                <a:latin typeface="Times New Roman" panose="02020603050405020304" pitchFamily="18" charset="0"/>
                <a:ea typeface="Times New Roman" panose="02020603050405020304" pitchFamily="18" charset="0"/>
              </a:rPr>
              <a:t>Machine learning is a type of artificial intelligence that allows computers to learn without being explicitly programmed. In the context of process mining, machine learning is used to build models that can predict future behavior of processes.</a:t>
            </a: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457200" indent="-457200">
              <a:lnSpc>
                <a:spcPct val="100000"/>
              </a:lnSpc>
              <a:spcBef>
                <a:spcPts val="500"/>
              </a:spcBef>
              <a:spcAft>
                <a:spcPts val="500"/>
              </a:spcAft>
              <a:buFont typeface="Wingdings" panose="05000000000000000000" pitchFamily="2" charset="2"/>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IN" sz="2400" kern="0" dirty="0">
                <a:solidFill>
                  <a:srgbClr val="1F1F1F"/>
                </a:solidFill>
                <a:effectLst/>
                <a:latin typeface="Times New Roman" panose="02020603050405020304" pitchFamily="18" charset="0"/>
                <a:ea typeface="Times New Roman" panose="02020603050405020304" pitchFamily="18" charset="0"/>
              </a:rPr>
              <a:t>Process modeling is the process of representing a process in a graphical or textual form. In the context of process mining, process modeling is used to create a graphical representation of the actual process, as opposed to the as-designed process.</a:t>
            </a: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457200" indent="-457200">
              <a:lnSpc>
                <a:spcPct val="100000"/>
              </a:lnSpc>
              <a:spcBef>
                <a:spcPts val="500"/>
              </a:spcBef>
              <a:spcAft>
                <a:spcPts val="500"/>
              </a:spcAft>
              <a:buFont typeface="Wingdings" panose="05000000000000000000" pitchFamily="2" charset="2"/>
              <a:buAutoNum type="arabicPeriod"/>
            </a:pPr>
            <a:r>
              <a:rPr lang="en-IN" sz="2400" b="1" kern="0" dirty="0">
                <a:solidFill>
                  <a:srgbClr val="1F1F1F"/>
                </a:solidFill>
                <a:effectLst/>
                <a:latin typeface="Times New Roman" panose="02020603050405020304" pitchFamily="18" charset="0"/>
                <a:ea typeface="Times New Roman" panose="02020603050405020304" pitchFamily="18" charset="0"/>
              </a:rPr>
              <a:t>Business intelligence: </a:t>
            </a:r>
            <a:r>
              <a:rPr lang="en-IN" sz="2400" kern="0" dirty="0">
                <a:solidFill>
                  <a:srgbClr val="1F1F1F"/>
                </a:solidFill>
                <a:effectLst/>
                <a:latin typeface="Times New Roman" panose="02020603050405020304" pitchFamily="18" charset="0"/>
                <a:ea typeface="Times New Roman" panose="02020603050405020304" pitchFamily="18" charset="0"/>
              </a:rPr>
              <a:t>Business intelligence (BI) is a set of technologies and processes for collecting, analyzing, and providing insights into data. In the context of process mining, BI is used to visualize and explore the results of process mining analysis.</a:t>
            </a: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457200" indent="-457200">
              <a:lnSpc>
                <a:spcPct val="100000"/>
              </a:lnSpc>
              <a:spcBef>
                <a:spcPts val="500"/>
              </a:spcBef>
              <a:spcAft>
                <a:spcPts val="500"/>
              </a:spcAft>
              <a:buAutoNum type="arabicPeriod"/>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Best</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software.</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dirty="0">
                <a:latin typeface="Times New Roman"/>
                <a:cs typeface="Times New Roman"/>
              </a:rPr>
              <a:t>Process Mining Tools and Software.</a:t>
            </a:r>
          </a:p>
          <a:p>
            <a:pPr marL="12700" marR="24130" indent="0">
              <a:lnSpc>
                <a:spcPct val="100000"/>
              </a:lnSpc>
              <a:spcBef>
                <a:spcPts val="480"/>
              </a:spcBef>
              <a:buNone/>
              <a:tabLst>
                <a:tab pos="454025" algn="l"/>
                <a:tab pos="454659" algn="l"/>
              </a:tabLst>
            </a:pPr>
            <a:endParaRPr lang="en-IN" sz="2400" b="0" i="0" u="none" strike="noStrike" dirty="0">
              <a:solidFill>
                <a:srgbClr val="374151"/>
              </a:solidFill>
              <a:effectLst/>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descr="A diagram of a process&#10;&#10;Description automatically generated">
            <a:extLst>
              <a:ext uri="{FF2B5EF4-FFF2-40B4-BE49-F238E27FC236}">
                <a16:creationId xmlns:a16="http://schemas.microsoft.com/office/drawing/2014/main" id="{B0A29F17-775F-AD0D-162F-C41B3AC282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899" y="1632030"/>
            <a:ext cx="10629063" cy="3530279"/>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2400" spc="-5" dirty="0"/>
              <a:t> When humans and </a:t>
            </a:r>
            <a:r>
              <a:rPr lang="en-IN" sz="2400" dirty="0"/>
              <a:t>software robots </a:t>
            </a:r>
            <a:r>
              <a:rPr lang="en-IN" sz="2400" spc="-5" dirty="0"/>
              <a:t>work with IT </a:t>
            </a:r>
            <a:r>
              <a:rPr lang="en-IN" sz="2400" dirty="0"/>
              <a:t>systems, </a:t>
            </a:r>
            <a:r>
              <a:rPr lang="en-IN" sz="2400" spc="-5" dirty="0"/>
              <a:t>their activities are </a:t>
            </a:r>
            <a:r>
              <a:rPr lang="en-IN" sz="2400" dirty="0"/>
              <a:t>recorded</a:t>
            </a:r>
            <a:r>
              <a:rPr lang="en-IN" sz="2400" spc="-30" dirty="0"/>
              <a:t> </a:t>
            </a:r>
            <a:r>
              <a:rPr lang="en-IN" sz="2400" spc="-5" dirty="0"/>
              <a:t>by</a:t>
            </a:r>
            <a:r>
              <a:rPr lang="en-IN" sz="2400" spc="-25" dirty="0"/>
              <a:t> </a:t>
            </a:r>
            <a:r>
              <a:rPr lang="en-IN" sz="2400" spc="-5" dirty="0"/>
              <a:t>those</a:t>
            </a:r>
            <a:r>
              <a:rPr lang="en-IN" sz="2400" spc="-30" dirty="0"/>
              <a:t> </a:t>
            </a:r>
            <a:r>
              <a:rPr lang="en-IN" sz="2400" dirty="0"/>
              <a:t>systems.</a:t>
            </a: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2400" spc="-5" dirty="0"/>
              <a:t>Proces</a:t>
            </a:r>
            <a:r>
              <a:rPr lang="en-IN" sz="2400" dirty="0"/>
              <a:t>s mining reads </a:t>
            </a:r>
            <a:r>
              <a:rPr lang="en-IN" sz="2400" spc="-5" dirty="0"/>
              <a:t>thi</a:t>
            </a:r>
            <a:r>
              <a:rPr lang="en-IN" sz="2400" dirty="0"/>
              <a:t>s </a:t>
            </a:r>
            <a:r>
              <a:rPr lang="en-IN" sz="2400" spc="-5" dirty="0"/>
              <a:t>data</a:t>
            </a:r>
            <a:r>
              <a:rPr lang="en-IN" sz="2400" dirty="0"/>
              <a:t>, converts </a:t>
            </a:r>
            <a:r>
              <a:rPr lang="en-IN" sz="2400" spc="-5" dirty="0"/>
              <a:t>i</a:t>
            </a:r>
            <a:r>
              <a:rPr lang="en-IN" sz="2400" dirty="0"/>
              <a:t>t </a:t>
            </a:r>
            <a:r>
              <a:rPr lang="en-IN" sz="2400" spc="-5" dirty="0"/>
              <a:t>int</a:t>
            </a:r>
            <a:r>
              <a:rPr lang="en-IN" sz="2400" dirty="0"/>
              <a:t>o </a:t>
            </a:r>
            <a:r>
              <a:rPr lang="en-IN" sz="2400" spc="-5" dirty="0"/>
              <a:t>a</a:t>
            </a:r>
            <a:r>
              <a:rPr lang="en-IN" sz="2400" dirty="0"/>
              <a:t>n </a:t>
            </a:r>
            <a:r>
              <a:rPr lang="en-IN" sz="2400" spc="-5" dirty="0"/>
              <a:t>even</a:t>
            </a:r>
            <a:r>
              <a:rPr lang="en-IN" sz="2400" dirty="0"/>
              <a:t>t </a:t>
            </a:r>
            <a:r>
              <a:rPr lang="en-IN" sz="2400" spc="-5" dirty="0"/>
              <a:t>log</a:t>
            </a:r>
            <a:r>
              <a:rPr lang="en-IN" sz="2400" dirty="0"/>
              <a:t>, </a:t>
            </a:r>
            <a:r>
              <a:rPr lang="en-IN" sz="2400" spc="-5" dirty="0"/>
              <a:t>an</a:t>
            </a:r>
            <a:r>
              <a:rPr lang="en-IN" sz="2400" dirty="0"/>
              <a:t>d </a:t>
            </a:r>
            <a:r>
              <a:rPr lang="en-IN" sz="2400" spc="-5" dirty="0"/>
              <a:t>the</a:t>
            </a:r>
            <a:r>
              <a:rPr lang="en-IN" sz="2400" dirty="0"/>
              <a:t>n creates  visualizations</a:t>
            </a:r>
            <a:r>
              <a:rPr lang="en-IN" sz="2400" spc="-10" dirty="0"/>
              <a:t> </a:t>
            </a:r>
            <a:r>
              <a:rPr lang="en-IN" sz="2400" spc="-5" dirty="0"/>
              <a:t>of the</a:t>
            </a:r>
            <a:r>
              <a:rPr lang="en-IN" sz="2400" spc="-15" dirty="0"/>
              <a:t> </a:t>
            </a:r>
            <a:r>
              <a:rPr lang="en-IN" sz="2400" spc="-5" dirty="0"/>
              <a:t>end-to-end process,</a:t>
            </a:r>
            <a:r>
              <a:rPr lang="en-IN" sz="2400" spc="-10" dirty="0"/>
              <a:t> </a:t>
            </a:r>
            <a:r>
              <a:rPr lang="en-IN" sz="2400" spc="-5" dirty="0"/>
              <a:t>along with</a:t>
            </a:r>
            <a:r>
              <a:rPr lang="en-IN" sz="2400" spc="-10" dirty="0"/>
              <a:t> </a:t>
            </a:r>
            <a:r>
              <a:rPr lang="en-IN" sz="2400" spc="-5" dirty="0"/>
              <a:t>insightful analytics.</a:t>
            </a: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kumimoji="0" lang="en-IN" sz="2400" b="0" i="0" u="none" strike="noStrike" kern="1200" cap="none" spc="-5" normalizeH="0" baseline="0" noProof="0" dirty="0">
                <a:ln>
                  <a:noFill/>
                </a:ln>
                <a:solidFill>
                  <a:prstClr val="black"/>
                </a:solidFill>
                <a:effectLst/>
                <a:uLnTx/>
                <a:uFillTx/>
              </a:rPr>
              <a:t>An</a:t>
            </a:r>
            <a:r>
              <a:rPr kumimoji="0" lang="en-IN" sz="2400" b="0" i="0" u="none" strike="noStrike" kern="1200" cap="none" spc="275"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event</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log</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0" normalizeH="0" baseline="0" noProof="0" dirty="0">
                <a:ln>
                  <a:noFill/>
                </a:ln>
                <a:solidFill>
                  <a:prstClr val="black"/>
                </a:solidFill>
                <a:effectLst/>
                <a:uLnTx/>
                <a:uFillTx/>
              </a:rPr>
              <a:t>contains</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each</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0" normalizeH="0" baseline="0" noProof="0" dirty="0">
                <a:ln>
                  <a:noFill/>
                </a:ln>
                <a:solidFill>
                  <a:prstClr val="black"/>
                </a:solidFill>
                <a:effectLst/>
                <a:uLnTx/>
                <a:uFillTx/>
              </a:rPr>
              <a:t>step</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performed</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during</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the</a:t>
            </a:r>
            <a:r>
              <a:rPr kumimoji="0" lang="en-IN" sz="2400" b="0" i="0" u="none" strike="noStrike" kern="1200" cap="none" spc="275"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process</a:t>
            </a:r>
            <a:r>
              <a:rPr kumimoji="0" lang="en-IN" sz="2400" b="0" i="0" u="none" strike="noStrike" kern="1200" cap="none" spc="285" normalizeH="0" baseline="0" noProof="0" dirty="0">
                <a:ln>
                  <a:noFill/>
                </a:ln>
                <a:solidFill>
                  <a:prstClr val="black"/>
                </a:solidFill>
                <a:effectLst/>
                <a:uLnTx/>
                <a:uFillTx/>
              </a:rPr>
              <a:t> </a:t>
            </a:r>
            <a:r>
              <a:rPr kumimoji="0" lang="en-IN" sz="2400" b="0" i="0" u="none" strike="noStrike" kern="1200" cap="none" spc="0" normalizeH="0" baseline="0" noProof="0" dirty="0">
                <a:ln>
                  <a:noFill/>
                </a:ln>
                <a:solidFill>
                  <a:prstClr val="black"/>
                </a:solidFill>
                <a:effectLst/>
                <a:uLnTx/>
                <a:uFillTx/>
              </a:rPr>
              <a:t>(the</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activity),</a:t>
            </a:r>
            <a:r>
              <a:rPr kumimoji="0" lang="en-IN" sz="2400" b="0" i="0" u="none" strike="noStrike" kern="1200" cap="none" spc="28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the time at   which the event occurred </a:t>
            </a:r>
            <a:r>
              <a:rPr kumimoji="0" lang="en-IN" sz="2400" b="0" i="0" u="none" strike="noStrike" kern="1200" cap="none" spc="0" normalizeH="0" baseline="0" noProof="0" dirty="0">
                <a:ln>
                  <a:noFill/>
                </a:ln>
                <a:solidFill>
                  <a:prstClr val="black"/>
                </a:solidFill>
                <a:effectLst/>
                <a:uLnTx/>
                <a:uFillTx/>
              </a:rPr>
              <a:t>(the </a:t>
            </a:r>
            <a:r>
              <a:rPr kumimoji="0" lang="en-IN" sz="2400" b="0" i="0" u="none" strike="noStrike" kern="1200" cap="none" spc="-5" normalizeH="0" baseline="0" noProof="0" dirty="0">
                <a:ln>
                  <a:noFill/>
                </a:ln>
                <a:solidFill>
                  <a:prstClr val="black"/>
                </a:solidFill>
                <a:effectLst/>
                <a:uLnTx/>
                <a:uFillTx/>
              </a:rPr>
              <a:t>timestamp), and for which instance of the </a:t>
            </a:r>
            <a:r>
              <a:rPr kumimoji="0" lang="en-IN" sz="2400" b="0" i="0" u="none" strike="noStrike" kern="1200" cap="none" spc="0" normalizeH="0" baseline="0" noProof="0" dirty="0">
                <a:ln>
                  <a:noFill/>
                </a:ln>
                <a:solidFill>
                  <a:prstClr val="black"/>
                </a:solidFill>
                <a:effectLst/>
                <a:uLnTx/>
                <a:uFillTx/>
              </a:rPr>
              <a:t> </a:t>
            </a:r>
            <a:r>
              <a:rPr kumimoji="0" lang="en-IN" sz="2400" b="0" i="0" u="none" strike="noStrike" kern="1200" cap="none" spc="-5" normalizeH="0" baseline="0" noProof="0" dirty="0">
                <a:ln>
                  <a:noFill/>
                </a:ln>
                <a:solidFill>
                  <a:prstClr val="black"/>
                </a:solidFill>
                <a:effectLst/>
                <a:uLnTx/>
                <a:uFillTx/>
              </a:rPr>
              <a:t>process</a:t>
            </a:r>
            <a:r>
              <a:rPr kumimoji="0" lang="en-IN" sz="2400" b="0" i="0" u="none" strike="noStrike" kern="1200" cap="none" spc="-10" normalizeH="0" baseline="0" noProof="0" dirty="0">
                <a:ln>
                  <a:noFill/>
                </a:ln>
                <a:solidFill>
                  <a:prstClr val="black"/>
                </a:solidFill>
                <a:effectLst/>
                <a:uLnTx/>
                <a:uFillTx/>
              </a:rPr>
              <a:t> </a:t>
            </a:r>
            <a:r>
              <a:rPr kumimoji="0" lang="en-IN" sz="2400" b="0" i="0" u="none" strike="noStrike" kern="1200" cap="none" spc="0" normalizeH="0" baseline="0" noProof="0" dirty="0">
                <a:ln>
                  <a:noFill/>
                </a:ln>
                <a:solidFill>
                  <a:prstClr val="black"/>
                </a:solidFill>
                <a:effectLst/>
                <a:uLnTx/>
                <a:uFillTx/>
              </a:rPr>
              <a:t>(the</a:t>
            </a:r>
            <a:r>
              <a:rPr kumimoji="0" lang="en-IN" sz="2400" b="0" i="0" u="none" strike="noStrike" kern="1200" cap="none" spc="-5" normalizeH="0" baseline="0" noProof="0" dirty="0">
                <a:ln>
                  <a:noFill/>
                </a:ln>
                <a:solidFill>
                  <a:prstClr val="black"/>
                </a:solidFill>
                <a:effectLst/>
                <a:uLnTx/>
                <a:uFillTx/>
              </a:rPr>
              <a:t> </a:t>
            </a:r>
            <a:r>
              <a:rPr kumimoji="0" lang="en-IN" sz="2400" b="0" i="0" u="none" strike="noStrike" kern="1200" cap="none" spc="0" normalizeH="0" baseline="0" noProof="0" dirty="0">
                <a:ln>
                  <a:noFill/>
                </a:ln>
                <a:solidFill>
                  <a:prstClr val="black"/>
                </a:solidFill>
                <a:effectLst/>
                <a:uLnTx/>
                <a:uFillTx/>
              </a:rPr>
              <a:t>case</a:t>
            </a:r>
            <a:r>
              <a:rPr kumimoji="0" lang="en-IN" sz="2400" b="0" i="0" u="none" strike="noStrike" kern="1200" cap="none" spc="-5" normalizeH="0" baseline="0" noProof="0" dirty="0">
                <a:ln>
                  <a:noFill/>
                </a:ln>
                <a:solidFill>
                  <a:prstClr val="black"/>
                </a:solidFill>
                <a:effectLst/>
                <a:uLnTx/>
                <a:uFillTx/>
              </a:rPr>
              <a:t> ID).</a:t>
            </a: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2400" spc="-5" dirty="0"/>
              <a:t>Using this event log, algorithms generate </a:t>
            </a:r>
            <a:r>
              <a:rPr lang="en-IN" sz="2400" dirty="0"/>
              <a:t>a </a:t>
            </a:r>
            <a:r>
              <a:rPr lang="en-IN" sz="2400" spc="-5" dirty="0"/>
              <a:t>process </a:t>
            </a:r>
            <a:r>
              <a:rPr lang="en-IN" sz="2400" dirty="0"/>
              <a:t>model </a:t>
            </a:r>
            <a:r>
              <a:rPr lang="en-IN" sz="2400" spc="-5" dirty="0"/>
              <a:t>that </a:t>
            </a:r>
            <a:r>
              <a:rPr lang="en-IN" sz="2400" dirty="0"/>
              <a:t>shows </a:t>
            </a:r>
            <a:r>
              <a:rPr lang="en-IN" sz="2400" spc="-5" dirty="0"/>
              <a:t>the process </a:t>
            </a:r>
            <a:r>
              <a:rPr lang="en-IN" sz="2400" dirty="0"/>
              <a:t> </a:t>
            </a:r>
            <a:r>
              <a:rPr lang="en-IN" sz="2400" spc="-5" dirty="0"/>
              <a:t>as</a:t>
            </a:r>
            <a:r>
              <a:rPr lang="en-IN" sz="2400" spc="-10" dirty="0"/>
              <a:t> </a:t>
            </a:r>
            <a:r>
              <a:rPr lang="en-IN" sz="2400" spc="-5" dirty="0"/>
              <a:t>it </a:t>
            </a:r>
            <a:r>
              <a:rPr lang="en-IN" sz="2400" dirty="0"/>
              <a:t>really</a:t>
            </a:r>
            <a:r>
              <a:rPr lang="en-IN" sz="2400" spc="-5" dirty="0"/>
              <a:t> is </a:t>
            </a:r>
            <a:r>
              <a:rPr lang="en-IN" sz="2400" dirty="0"/>
              <a:t>-</a:t>
            </a:r>
            <a:r>
              <a:rPr lang="en-IN" sz="2400" spc="-10" dirty="0"/>
              <a:t> </a:t>
            </a:r>
            <a:r>
              <a:rPr lang="en-IN" sz="2400" spc="-5" dirty="0"/>
              <a:t>including the</a:t>
            </a:r>
            <a:r>
              <a:rPr lang="en-IN" sz="2400" spc="-10" dirty="0"/>
              <a:t> </a:t>
            </a:r>
            <a:r>
              <a:rPr lang="en-IN" sz="2400" spc="-5" dirty="0"/>
              <a:t>timing</a:t>
            </a:r>
            <a:r>
              <a:rPr lang="en-IN" sz="2400" spc="-10" dirty="0"/>
              <a:t> </a:t>
            </a:r>
            <a:r>
              <a:rPr lang="en-IN" sz="2400" spc="-5" dirty="0"/>
              <a:t>of</a:t>
            </a:r>
            <a:r>
              <a:rPr lang="en-IN" sz="2400" spc="-10" dirty="0"/>
              <a:t> </a:t>
            </a:r>
            <a:r>
              <a:rPr lang="en-IN" sz="2400" spc="-5" dirty="0"/>
              <a:t>each </a:t>
            </a:r>
            <a:r>
              <a:rPr lang="en-IN" sz="2400" dirty="0"/>
              <a:t>step</a:t>
            </a:r>
            <a:r>
              <a:rPr lang="en-IN" sz="2400" spc="-5" dirty="0"/>
              <a:t> and all</a:t>
            </a:r>
            <a:r>
              <a:rPr lang="en-IN" sz="2400" spc="-10" dirty="0"/>
              <a:t> </a:t>
            </a:r>
            <a:r>
              <a:rPr lang="en-IN" sz="2400" dirty="0"/>
              <a:t>variations.</a:t>
            </a: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IN" sz="2400" spc="-5" dirty="0"/>
              <a:t>Other data </a:t>
            </a:r>
            <a:r>
              <a:rPr lang="en-IN" sz="2400" dirty="0"/>
              <a:t>science methods can </a:t>
            </a:r>
            <a:r>
              <a:rPr lang="en-IN" sz="2400" spc="-5" dirty="0"/>
              <a:t>be applied to further improve this </a:t>
            </a:r>
            <a:r>
              <a:rPr lang="en-IN" sz="2400" dirty="0"/>
              <a:t>model, The </a:t>
            </a:r>
            <a:r>
              <a:rPr lang="en-IN" sz="2400" spc="5" dirty="0"/>
              <a:t> </a:t>
            </a:r>
            <a:r>
              <a:rPr lang="en-IN" sz="2400" dirty="0"/>
              <a:t>result</a:t>
            </a:r>
            <a:r>
              <a:rPr lang="en-IN" sz="2400" spc="5" dirty="0"/>
              <a:t> </a:t>
            </a:r>
            <a:r>
              <a:rPr lang="en-IN" sz="2400" spc="-5" dirty="0"/>
              <a:t>is</a:t>
            </a:r>
            <a:r>
              <a:rPr lang="en-IN" sz="2400" dirty="0"/>
              <a:t> </a:t>
            </a:r>
            <a:r>
              <a:rPr lang="en-IN" sz="2400" spc="-5" dirty="0"/>
              <a:t>then</a:t>
            </a:r>
            <a:r>
              <a:rPr lang="en-IN" sz="2400" dirty="0"/>
              <a:t> </a:t>
            </a:r>
            <a:r>
              <a:rPr lang="en-IN" sz="2400" spc="-5" dirty="0"/>
              <a:t>used</a:t>
            </a:r>
            <a:r>
              <a:rPr lang="en-IN" sz="2400" dirty="0"/>
              <a:t> </a:t>
            </a:r>
            <a:r>
              <a:rPr lang="en-IN" sz="2400" spc="-5" dirty="0"/>
              <a:t>for</a:t>
            </a:r>
            <a:r>
              <a:rPr lang="en-IN" sz="2400" dirty="0"/>
              <a:t> </a:t>
            </a:r>
            <a:r>
              <a:rPr lang="en-IN" sz="2400" spc="-5" dirty="0"/>
              <a:t>process</a:t>
            </a:r>
            <a:r>
              <a:rPr lang="en-IN" sz="2400" dirty="0"/>
              <a:t> </a:t>
            </a:r>
            <a:r>
              <a:rPr lang="en-IN" sz="2400" spc="-25" dirty="0"/>
              <a:t>discovery,</a:t>
            </a:r>
            <a:r>
              <a:rPr lang="en-IN" sz="2400" spc="-20" dirty="0"/>
              <a:t> </a:t>
            </a:r>
            <a:r>
              <a:rPr lang="en-IN" sz="2400" dirty="0"/>
              <a:t>conformance</a:t>
            </a:r>
            <a:r>
              <a:rPr lang="en-IN" sz="2400" spc="5" dirty="0"/>
              <a:t> </a:t>
            </a:r>
            <a:r>
              <a:rPr lang="en-IN" sz="2400" spc="-5" dirty="0"/>
              <a:t>testing</a:t>
            </a:r>
            <a:r>
              <a:rPr lang="en-IN" sz="2400" dirty="0"/>
              <a:t> </a:t>
            </a:r>
            <a:r>
              <a:rPr lang="en-IN" sz="2400" spc="-5" dirty="0"/>
              <a:t>and</a:t>
            </a:r>
            <a:r>
              <a:rPr lang="en-IN" sz="2400" dirty="0"/>
              <a:t> </a:t>
            </a:r>
            <a:r>
              <a:rPr lang="en-IN" sz="2400" spc="-5" dirty="0"/>
              <a:t>process </a:t>
            </a:r>
            <a:r>
              <a:rPr lang="en-IN" sz="2400" dirty="0"/>
              <a:t> </a:t>
            </a:r>
            <a:r>
              <a:rPr lang="en-IN" sz="2400" spc="-5" dirty="0"/>
              <a:t>improvement.</a:t>
            </a:r>
            <a:endParaRPr lang="en-IN" sz="2400" dirty="0"/>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8228415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1929</TotalTime>
  <Words>2371</Words>
  <Application>Microsoft Macintosh PowerPoint</Application>
  <PresentationFormat>Widescreen</PresentationFormat>
  <Paragraphs>313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 MT</vt:lpstr>
      <vt:lpstr>Calibri</vt:lpstr>
      <vt:lpstr>Courier New</vt:lpstr>
      <vt:lpstr>Lucida Sans Unicode</vt:lpstr>
      <vt:lpstr>Poppins</vt:lpstr>
      <vt:lpstr>Segoe UI</vt:lpstr>
      <vt:lpstr>Söhne</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Modules</vt:lpstr>
      <vt:lpstr>How Does Process Mining Works?</vt:lpstr>
      <vt:lpstr>How Does Process Mining Works?</vt:lpstr>
      <vt:lpstr>Main Components Of Process Mining</vt:lpstr>
      <vt:lpstr>     How to Start a Project in Process Mining</vt:lpstr>
      <vt:lpstr>Why Companies need Process Mining?</vt:lpstr>
      <vt:lpstr>Benefits of Process Mining?</vt:lpstr>
      <vt:lpstr>Examples of Process Mininng</vt:lpstr>
      <vt:lpstr>Best Process Mining Software</vt:lpstr>
      <vt:lpstr>Process Mining Tools And Software</vt:lpstr>
      <vt:lpstr>Real Time Applications</vt:lpstr>
      <vt:lpstr>Real Time Applications</vt:lpstr>
      <vt:lpstr>Real Time Applications</vt:lpstr>
      <vt:lpstr>Real Time Applications</vt:lpstr>
      <vt:lpstr>Real Time Applications</vt:lpstr>
      <vt:lpstr>Learning Outcomes</vt:lpstr>
      <vt:lpstr>Conclusion</vt:lpstr>
      <vt:lpstr>Git Hub Dashboard</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KANAMA GREESHMA</cp:lastModifiedBy>
  <cp:revision>123</cp:revision>
  <dcterms:created xsi:type="dcterms:W3CDTF">2019-06-11T05:35:51Z</dcterms:created>
  <dcterms:modified xsi:type="dcterms:W3CDTF">2023-08-30T07:11:07Z</dcterms:modified>
</cp:coreProperties>
</file>