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embeddedFontLst>
    <p:embeddedFont>
      <p:font typeface="ELAND 초이스OTF Bold" panose="02020503020101020101" pitchFamily="18" charset="-127"/>
      <p:regular r:id="rId15"/>
    </p:embeddedFont>
    <p:embeddedFont>
      <p:font typeface="ELAND 초이스OTF Light" panose="02020503020101020101" pitchFamily="18" charset="-127"/>
      <p:regular r:id="rId16"/>
    </p:embeddedFont>
    <p:embeddedFont>
      <p:font typeface="ELAND 초이스OTF Medium" panose="02020503020101020101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23F"/>
    <a:srgbClr val="00D8FE"/>
    <a:srgbClr val="3E113D"/>
    <a:srgbClr val="521751"/>
    <a:srgbClr val="41B983"/>
    <a:srgbClr val="B52D32"/>
    <a:srgbClr val="B9FCFF"/>
    <a:srgbClr val="B1F1C7"/>
    <a:srgbClr val="E7C8C0"/>
    <a:srgbClr val="FEE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75" d="100"/>
          <a:sy n="75" d="100"/>
        </p:scale>
        <p:origin x="1668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11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E52B2-25BC-4290-B2F0-71CB0DB7D9E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430D1-B7D2-4139-897D-8C02025BC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4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>
            <a:extLst>
              <a:ext uri="{FF2B5EF4-FFF2-40B4-BE49-F238E27FC236}">
                <a16:creationId xmlns:a16="http://schemas.microsoft.com/office/drawing/2014/main" id="{2FEB87FE-3037-A036-9BFD-DB72B17C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defRPr>
            </a:lvl1pPr>
          </a:lstStyle>
          <a:p>
            <a:pPr algn="ctr"/>
            <a:r>
              <a:rPr lang="en-US" altLang="ko-KR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Contents</a:t>
            </a:r>
            <a:endParaRPr lang="ko-KR" altLang="en-US" sz="4400" dirty="0">
              <a:solidFill>
                <a:schemeClr val="bg1"/>
              </a:solidFill>
              <a:latin typeface="ELAND 초이스OTF Bold" panose="02020503020101020101" pitchFamily="18" charset="-127"/>
              <a:ea typeface="ELAND 초이스OTF Bold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526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3F3BE595-30F8-6D4C-5F19-CE621B92029E}"/>
              </a:ext>
            </a:extLst>
          </p:cNvPr>
          <p:cNvSpPr/>
          <p:nvPr userDrawn="1"/>
        </p:nvSpPr>
        <p:spPr>
          <a:xfrm>
            <a:off x="2849733" y="421695"/>
            <a:ext cx="9342268" cy="705051"/>
          </a:xfrm>
          <a:custGeom>
            <a:avLst/>
            <a:gdLst>
              <a:gd name="connsiteX0" fmla="*/ 117511 w 9666513"/>
              <a:gd name="connsiteY0" fmla="*/ 0 h 705051"/>
              <a:gd name="connsiteX1" fmla="*/ 9666513 w 9666513"/>
              <a:gd name="connsiteY1" fmla="*/ 0 h 705051"/>
              <a:gd name="connsiteX2" fmla="*/ 9666513 w 9666513"/>
              <a:gd name="connsiteY2" fmla="*/ 705051 h 705051"/>
              <a:gd name="connsiteX3" fmla="*/ 117511 w 9666513"/>
              <a:gd name="connsiteY3" fmla="*/ 705051 h 705051"/>
              <a:gd name="connsiteX4" fmla="*/ 0 w 9666513"/>
              <a:gd name="connsiteY4" fmla="*/ 587540 h 705051"/>
              <a:gd name="connsiteX5" fmla="*/ 0 w 9666513"/>
              <a:gd name="connsiteY5" fmla="*/ 117511 h 705051"/>
              <a:gd name="connsiteX6" fmla="*/ 117511 w 9666513"/>
              <a:gd name="connsiteY6" fmla="*/ 0 h 70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66513" h="705051">
                <a:moveTo>
                  <a:pt x="117511" y="0"/>
                </a:moveTo>
                <a:lnTo>
                  <a:pt x="9666513" y="0"/>
                </a:lnTo>
                <a:lnTo>
                  <a:pt x="9666513" y="705051"/>
                </a:lnTo>
                <a:lnTo>
                  <a:pt x="117511" y="705051"/>
                </a:lnTo>
                <a:cubicBezTo>
                  <a:pt x="52611" y="705051"/>
                  <a:pt x="0" y="652440"/>
                  <a:pt x="0" y="587540"/>
                </a:cubicBezTo>
                <a:lnTo>
                  <a:pt x="0" y="117511"/>
                </a:lnTo>
                <a:cubicBezTo>
                  <a:pt x="0" y="52611"/>
                  <a:pt x="52611" y="0"/>
                  <a:pt x="117511" y="0"/>
                </a:cubicBezTo>
                <a:close/>
              </a:path>
            </a:pathLst>
          </a:custGeom>
          <a:solidFill>
            <a:srgbClr val="FA9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ko-KR" altLang="en-US" sz="2800" dirty="0">
              <a:latin typeface="ELAND 초이스OTF Bold" panose="02020503020101020101" pitchFamily="18" charset="-127"/>
              <a:ea typeface="ELAND 초이스OTF Bold" panose="02020503020101020101" pitchFamily="18" charset="-127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5F123576-948F-4BE0-24C8-49F822052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9733" y="421695"/>
            <a:ext cx="9342267" cy="70505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defRPr>
            </a:lvl1pPr>
          </a:lstStyle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80370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11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BBD940-16E6-9E14-6969-44148676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Contents</a:t>
            </a:r>
            <a:endParaRPr lang="ko-KR" altLang="en-US" sz="4400" dirty="0">
              <a:solidFill>
                <a:schemeClr val="bg1"/>
              </a:solidFill>
              <a:latin typeface="ELAND 초이스OTF Bold" panose="02020503020101020101" pitchFamily="18" charset="-127"/>
              <a:ea typeface="ELAND 초이스OTF Bold" panose="02020503020101020101" pitchFamily="18" charset="-127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6049AD0E-BD4A-E956-23BE-0121B660F4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040" y="422040"/>
            <a:ext cx="1207861" cy="70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4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sbin.com/?js,consol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ko.reactjs.org/tutorial/tutoria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62068-6884-6F96-20B3-525166BB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7200" dirty="0" err="1"/>
              <a:t>Re</a:t>
            </a:r>
            <a:r>
              <a:rPr lang="en-US" altLang="ko-KR" sz="7200" dirty="0" err="1">
                <a:solidFill>
                  <a:srgbClr val="00D8FE"/>
                </a:solidFill>
              </a:rPr>
              <a:t>+</a:t>
            </a:r>
            <a:r>
              <a:rPr lang="en-US" altLang="ko-KR" sz="7200" dirty="0" err="1"/>
              <a:t>act</a:t>
            </a:r>
            <a:br>
              <a:rPr lang="en-US" altLang="ko-KR" sz="7200" dirty="0"/>
            </a:br>
            <a:r>
              <a:rPr lang="ko-KR" altLang="en-US" sz="3600" dirty="0"/>
              <a:t>거북이 학습그룹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2200" dirty="0"/>
              <a:t>1</a:t>
            </a:r>
            <a:r>
              <a:rPr lang="ko-KR" altLang="en-US" sz="2200" dirty="0"/>
              <a:t>주차</a:t>
            </a:r>
            <a:r>
              <a:rPr lang="en-US" altLang="ko-KR" sz="2200" dirty="0"/>
              <a:t>: React</a:t>
            </a:r>
            <a:r>
              <a:rPr lang="ko-KR" altLang="en-US" sz="2200" dirty="0"/>
              <a:t>의 작동 방식</a:t>
            </a:r>
            <a:r>
              <a:rPr lang="en-US" altLang="ko-KR" sz="2200" dirty="0"/>
              <a:t>, </a:t>
            </a:r>
            <a:r>
              <a:rPr lang="ko-KR" altLang="en-US" sz="2200" dirty="0"/>
              <a:t>차세대 자바스크립트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7188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DA8D3-8DA6-2CCE-A37E-EB18AD85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실습을 통해 </a:t>
            </a:r>
            <a:r>
              <a:rPr lang="en-US" altLang="ko-KR" dirty="0"/>
              <a:t>JavaScript</a:t>
            </a:r>
            <a:r>
              <a:rPr lang="ko-KR" altLang="en-US" dirty="0"/>
              <a:t>를 배워봅시다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3" name="Picture 2" descr="JavaScript – Logos Download">
            <a:extLst>
              <a:ext uri="{FF2B5EF4-FFF2-40B4-BE49-F238E27FC236}">
                <a16:creationId xmlns:a16="http://schemas.microsoft.com/office/drawing/2014/main" id="{AF8F996D-B97D-5C8A-284D-2D0B91646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99" y="2051582"/>
            <a:ext cx="3869533" cy="3869533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19D2C99B-7FCA-94EE-5C1C-7F92CC9B91F4}"/>
              </a:ext>
            </a:extLst>
          </p:cNvPr>
          <p:cNvGrpSpPr/>
          <p:nvPr/>
        </p:nvGrpSpPr>
        <p:grpSpPr>
          <a:xfrm>
            <a:off x="5229197" y="3109185"/>
            <a:ext cx="6131807" cy="1754326"/>
            <a:chOff x="5320452" y="2524409"/>
            <a:chExt cx="6131807" cy="17543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7576DB9-5645-8B73-B559-1A4B9A5C2CFC}"/>
                </a:ext>
              </a:extLst>
            </p:cNvPr>
            <p:cNvSpPr txBox="1"/>
            <p:nvPr/>
          </p:nvSpPr>
          <p:spPr>
            <a:xfrm>
              <a:off x="5320452" y="3693960"/>
              <a:ext cx="61318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ELAND 초이스OTF Bold" panose="02020503020101020101" pitchFamily="18" charset="-127"/>
                  <a:ea typeface="ELAND 초이스OTF Bold" panose="02020503020101020101" pitchFamily="18" charset="-127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https://jsbin.com/?js,console</a:t>
              </a:r>
              <a:endParaRPr lang="ko-KR" altLang="en-US" sz="32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43CD19-1E55-79DE-AF17-2D34D3A1C6B7}"/>
                </a:ext>
              </a:extLst>
            </p:cNvPr>
            <p:cNvSpPr txBox="1"/>
            <p:nvPr/>
          </p:nvSpPr>
          <p:spPr>
            <a:xfrm>
              <a:off x="7296151" y="2524409"/>
              <a:ext cx="2180404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ELAND 초이스OTF Bold" panose="02020503020101020101" pitchFamily="18" charset="-127"/>
                  <a:ea typeface="ELAND 초이스OTF Bold" panose="02020503020101020101" pitchFamily="18" charset="-127"/>
                </a:rPr>
                <a:t>자바스크립트 실습환경</a:t>
              </a:r>
              <a:endParaRPr lang="en-US" altLang="ko-KR" sz="16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endParaRPr>
            </a:p>
            <a:p>
              <a:pPr algn="ctr"/>
              <a:r>
                <a:rPr lang="en-US" altLang="ko-KR" sz="5400" dirty="0">
                  <a:solidFill>
                    <a:schemeClr val="bg1"/>
                  </a:solidFill>
                  <a:latin typeface="ELAND 초이스OTF Bold" panose="02020503020101020101" pitchFamily="18" charset="-127"/>
                  <a:ea typeface="ELAND 초이스OTF Bold" panose="02020503020101020101" pitchFamily="18" charset="-127"/>
                </a:rPr>
                <a:t>JS Bin</a:t>
              </a:r>
              <a:endParaRPr lang="ko-KR" altLang="en-US" sz="5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5857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DA8D3-8DA6-2CCE-A37E-EB18AD85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추가 </a:t>
            </a:r>
            <a:r>
              <a:rPr lang="en-US" altLang="ko-KR" dirty="0"/>
              <a:t>JavaScript </a:t>
            </a:r>
            <a:r>
              <a:rPr lang="ko-KR" altLang="en-US" dirty="0"/>
              <a:t>개념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C2E43-FA51-3B34-830D-66DAB2D834F5}"/>
              </a:ext>
            </a:extLst>
          </p:cNvPr>
          <p:cNvSpPr txBox="1"/>
          <p:nvPr/>
        </p:nvSpPr>
        <p:spPr>
          <a:xfrm>
            <a:off x="2547592" y="2228671"/>
            <a:ext cx="7096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객체와 배열은 </a:t>
            </a:r>
            <a:r>
              <a:rPr lang="ko-KR" altLang="en-US" sz="2400" dirty="0">
                <a:solidFill>
                  <a:srgbClr val="FA923F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참조형 데이터 타입</a:t>
            </a:r>
            <a:r>
              <a:rPr lang="ko-KR" altLang="en-US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입니다</a:t>
            </a:r>
            <a:r>
              <a:rPr lang="en-US" altLang="ko-KR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.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재할당한다면</a:t>
            </a:r>
            <a:r>
              <a:rPr lang="en-US" altLang="ko-KR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값이 아닌 </a:t>
            </a:r>
            <a:r>
              <a:rPr lang="ko-KR" altLang="en-US" sz="2400" dirty="0">
                <a:solidFill>
                  <a:srgbClr val="FA923F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포인터</a:t>
            </a:r>
            <a:r>
              <a:rPr lang="ko-KR" altLang="en-US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를 복사하게 됩니다</a:t>
            </a:r>
            <a:r>
              <a:rPr lang="en-US" altLang="ko-KR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.)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값 복사 </a:t>
            </a:r>
            <a:r>
              <a:rPr lang="en-US" altLang="ko-KR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⇒ Spread Operator</a:t>
            </a:r>
            <a:endParaRPr lang="ko-KR" altLang="en-US" sz="2400" dirty="0">
              <a:solidFill>
                <a:schemeClr val="bg1"/>
              </a:solidFill>
              <a:latin typeface="ELAND 초이스OTF Bold" panose="02020503020101020101" pitchFamily="18" charset="-127"/>
              <a:ea typeface="ELAND 초이스OTF Bold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60E450-0E39-824A-0798-E9C43ED7D009}"/>
              </a:ext>
            </a:extLst>
          </p:cNvPr>
          <p:cNvSpPr txBox="1"/>
          <p:nvPr/>
        </p:nvSpPr>
        <p:spPr>
          <a:xfrm>
            <a:off x="1428695" y="4235621"/>
            <a:ext cx="9334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자바스크립트에는 </a:t>
            </a:r>
            <a:r>
              <a:rPr lang="en-US" altLang="ko-KR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(filter </a:t>
            </a:r>
            <a:r>
              <a:rPr lang="ko-KR" altLang="en-US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함수와 같은</a:t>
            </a:r>
            <a:r>
              <a:rPr lang="en-US" altLang="ko-KR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) </a:t>
            </a:r>
            <a:r>
              <a:rPr lang="ko-KR" altLang="en-US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다양한 </a:t>
            </a:r>
            <a:r>
              <a:rPr lang="ko-KR" altLang="en-US" sz="2400" dirty="0">
                <a:solidFill>
                  <a:srgbClr val="FA923F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배열 함수</a:t>
            </a:r>
            <a:r>
              <a:rPr lang="ko-KR" altLang="en-US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들이 있습니다</a:t>
            </a:r>
            <a:r>
              <a:rPr lang="en-US" altLang="ko-KR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.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종류가 많아 모두 다루지는 않았습니다</a:t>
            </a:r>
            <a:r>
              <a:rPr lang="en-US" altLang="ko-KR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.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궁금하다면 </a:t>
            </a:r>
            <a:r>
              <a:rPr lang="en-US" altLang="ko-KR" sz="2400" dirty="0">
                <a:solidFill>
                  <a:srgbClr val="FA923F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MDN</a:t>
            </a:r>
            <a:r>
              <a:rPr lang="en-US" altLang="ko-KR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등의 사이트를 참고하세요</a:t>
            </a:r>
            <a:r>
              <a:rPr lang="en-US" altLang="ko-KR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131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C0007-0492-F205-E9E5-7BC5CC48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React</a:t>
            </a:r>
            <a:r>
              <a:rPr lang="ko-KR" altLang="en-US" dirty="0"/>
              <a:t>와 친해지기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C1576-02BD-E3B9-D4C8-3E8E3491768F}"/>
              </a:ext>
            </a:extLst>
          </p:cNvPr>
          <p:cNvSpPr txBox="1"/>
          <p:nvPr/>
        </p:nvSpPr>
        <p:spPr>
          <a:xfrm>
            <a:off x="3594960" y="5405715"/>
            <a:ext cx="500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https://ko.reactjs.org/tutorial/tutorial.html</a:t>
            </a:r>
            <a:endParaRPr lang="en-US" altLang="ko-KR" dirty="0">
              <a:solidFill>
                <a:schemeClr val="bg1"/>
              </a:solidFill>
              <a:latin typeface="ELAND 초이스OTF Bold" panose="02020503020101020101" pitchFamily="18" charset="-127"/>
              <a:ea typeface="ELAND 초이스OTF Bold" panose="020205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DE4BD8-5FA5-345A-FAAA-378B94DBA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135" y="2191218"/>
            <a:ext cx="4515729" cy="291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70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11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BB4931-416F-B291-0100-2D3CD9EDB497}"/>
              </a:ext>
            </a:extLst>
          </p:cNvPr>
          <p:cNvSpPr txBox="1"/>
          <p:nvPr/>
        </p:nvSpPr>
        <p:spPr>
          <a:xfrm>
            <a:off x="2829721" y="2136338"/>
            <a:ext cx="65325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React</a:t>
            </a:r>
            <a:r>
              <a:rPr lang="ko-KR" altLang="en-US" sz="5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란 </a:t>
            </a:r>
            <a:r>
              <a:rPr lang="ko-KR" altLang="en-US" sz="5400" dirty="0">
                <a:solidFill>
                  <a:srgbClr val="FA923F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무엇</a:t>
            </a:r>
            <a:r>
              <a:rPr lang="ko-KR" altLang="en-US" sz="5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일까요</a:t>
            </a:r>
            <a:r>
              <a:rPr lang="en-US" altLang="ko-KR" sz="5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?</a:t>
            </a:r>
          </a:p>
          <a:p>
            <a:pPr algn="ctr"/>
            <a:r>
              <a:rPr lang="ko-KR" altLang="en-US" sz="5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그리고</a:t>
            </a:r>
            <a:r>
              <a:rPr lang="en-US" altLang="ko-KR" sz="5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 </a:t>
            </a:r>
            <a:r>
              <a:rPr lang="ko-KR" altLang="en-US" sz="5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우리는 </a:t>
            </a:r>
            <a:r>
              <a:rPr lang="ko-KR" altLang="en-US" sz="5400" dirty="0">
                <a:solidFill>
                  <a:srgbClr val="FA923F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왜</a:t>
            </a:r>
            <a:endParaRPr lang="en-US" altLang="ko-KR" sz="5400" dirty="0">
              <a:solidFill>
                <a:schemeClr val="bg1"/>
              </a:solidFill>
              <a:latin typeface="ELAND 초이스OTF Bold" panose="02020503020101020101" pitchFamily="18" charset="-127"/>
              <a:ea typeface="ELAND 초이스OTF Bold" panose="02020503020101020101" pitchFamily="18" charset="-127"/>
            </a:endParaRP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React</a:t>
            </a:r>
            <a:r>
              <a:rPr lang="ko-KR" altLang="en-US" sz="5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를 사용할까요</a:t>
            </a:r>
            <a:r>
              <a:rPr lang="en-US" altLang="ko-KR" sz="5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?</a:t>
            </a:r>
            <a:endParaRPr lang="ko-KR" altLang="en-US" sz="5400" dirty="0">
              <a:solidFill>
                <a:schemeClr val="bg1"/>
              </a:solidFill>
              <a:latin typeface="ELAND 초이스OTF Bold" panose="02020503020101020101" pitchFamily="18" charset="-127"/>
              <a:ea typeface="ELAND 초이스OTF Bold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4625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11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BB4931-416F-B291-0100-2D3CD9EDB497}"/>
              </a:ext>
            </a:extLst>
          </p:cNvPr>
          <p:cNvSpPr txBox="1"/>
          <p:nvPr/>
        </p:nvSpPr>
        <p:spPr>
          <a:xfrm>
            <a:off x="1198665" y="2705725"/>
            <a:ext cx="979466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React</a:t>
            </a:r>
            <a:r>
              <a:rPr lang="ko-KR" altLang="en-US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는</a:t>
            </a:r>
            <a:r>
              <a:rPr lang="en-US" altLang="ko-KR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 </a:t>
            </a:r>
            <a:r>
              <a:rPr lang="ko-KR" altLang="en-US" sz="4400" dirty="0">
                <a:solidFill>
                  <a:srgbClr val="FA923F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사용자 인터페이스</a:t>
            </a:r>
            <a:r>
              <a:rPr lang="en-US" altLang="ko-KR" sz="4400" dirty="0">
                <a:solidFill>
                  <a:srgbClr val="FA923F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 </a:t>
            </a:r>
            <a:r>
              <a:rPr lang="ko-KR" altLang="en-US" sz="4400" dirty="0">
                <a:solidFill>
                  <a:srgbClr val="FA923F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구축</a:t>
            </a:r>
            <a:r>
              <a:rPr lang="ko-KR" altLang="en-US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을 위한</a:t>
            </a:r>
            <a:endParaRPr lang="en-US" altLang="ko-KR" sz="4400" dirty="0">
              <a:solidFill>
                <a:schemeClr val="bg1"/>
              </a:solidFill>
              <a:latin typeface="ELAND 초이스OTF Bold" panose="02020503020101020101" pitchFamily="18" charset="-127"/>
              <a:ea typeface="ELAND 초이스OTF Bold" panose="02020503020101020101" pitchFamily="18" charset="-127"/>
            </a:endParaRPr>
          </a:p>
          <a:p>
            <a:pPr algn="ctr"/>
            <a:r>
              <a:rPr lang="en-US" altLang="ko-KR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JavaScript</a:t>
            </a:r>
            <a:r>
              <a:rPr lang="ko-KR" altLang="en-US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 라이브러리입니다</a:t>
            </a:r>
            <a:r>
              <a:rPr lang="en-US" altLang="ko-KR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ELAND 초이스OTF Bold" panose="02020503020101020101" pitchFamily="18" charset="-127"/>
              <a:ea typeface="ELAND 초이스OTF Bold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062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6A225D-2435-9566-F530-3BA37E4D0141}"/>
              </a:ext>
            </a:extLst>
          </p:cNvPr>
          <p:cNvSpPr txBox="1"/>
          <p:nvPr/>
        </p:nvSpPr>
        <p:spPr>
          <a:xfrm>
            <a:off x="1096874" y="2367171"/>
            <a:ext cx="999825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React</a:t>
            </a:r>
            <a:r>
              <a:rPr lang="ko-KR" altLang="en-US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는</a:t>
            </a:r>
            <a:r>
              <a:rPr lang="en-US" altLang="ko-KR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 </a:t>
            </a:r>
            <a:r>
              <a:rPr lang="ko-KR" altLang="en-US" sz="4400" dirty="0">
                <a:solidFill>
                  <a:srgbClr val="FA923F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복잡하고</a:t>
            </a:r>
            <a:r>
              <a:rPr lang="en-US" altLang="ko-KR" sz="4400" dirty="0">
                <a:solidFill>
                  <a:srgbClr val="FA923F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, </a:t>
            </a:r>
            <a:r>
              <a:rPr lang="ko-KR" altLang="en-US" sz="4400" dirty="0">
                <a:solidFill>
                  <a:srgbClr val="FA923F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상호작용하며 </a:t>
            </a:r>
            <a:endParaRPr lang="en-US" altLang="ko-KR" sz="4400" dirty="0">
              <a:solidFill>
                <a:srgbClr val="FA923F"/>
              </a:solidFill>
              <a:latin typeface="ELAND 초이스OTF Bold" panose="02020503020101020101" pitchFamily="18" charset="-127"/>
              <a:ea typeface="ELAND 초이스OTF Bold" panose="02020503020101020101" pitchFamily="18" charset="-127"/>
            </a:endParaRPr>
          </a:p>
          <a:p>
            <a:pPr algn="ctr"/>
            <a:r>
              <a:rPr lang="ko-KR" altLang="en-US" sz="4400" dirty="0">
                <a:solidFill>
                  <a:srgbClr val="FA923F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반응이 빠른</a:t>
            </a:r>
            <a:r>
              <a:rPr lang="en-US" altLang="ko-KR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 </a:t>
            </a:r>
            <a:r>
              <a:rPr lang="ko-KR" altLang="en-US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사용자 인터페이스의 구축을</a:t>
            </a:r>
            <a:r>
              <a:rPr lang="en-US" altLang="ko-KR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 </a:t>
            </a:r>
          </a:p>
          <a:p>
            <a:pPr algn="ctr"/>
            <a:r>
              <a:rPr lang="ko-KR" altLang="en-US" sz="4400" dirty="0">
                <a:solidFill>
                  <a:srgbClr val="FA923F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단순하게</a:t>
            </a:r>
            <a:r>
              <a:rPr lang="ko-KR" altLang="en-US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 만듭니다</a:t>
            </a:r>
            <a:r>
              <a:rPr lang="en-US" altLang="ko-KR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ELAND 초이스OTF Bold" panose="02020503020101020101" pitchFamily="18" charset="-127"/>
              <a:ea typeface="ELAND 초이스OTF Bold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465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etflix">
            <a:extLst>
              <a:ext uri="{FF2B5EF4-FFF2-40B4-BE49-F238E27FC236}">
                <a16:creationId xmlns:a16="http://schemas.microsoft.com/office/drawing/2014/main" id="{E822871E-810D-B162-F2CB-FCE25C3C7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010" y="341102"/>
            <a:ext cx="3116490" cy="617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90156D0-122F-5966-BBA2-873B15A004FF}"/>
              </a:ext>
            </a:extLst>
          </p:cNvPr>
          <p:cNvSpPr/>
          <p:nvPr/>
        </p:nvSpPr>
        <p:spPr>
          <a:xfrm>
            <a:off x="6443210" y="779462"/>
            <a:ext cx="3774620" cy="1422400"/>
          </a:xfrm>
          <a:prstGeom prst="roundRect">
            <a:avLst/>
          </a:prstGeom>
          <a:solidFill>
            <a:srgbClr val="52175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모바일 앱은 상당히 </a:t>
            </a:r>
            <a:r>
              <a:rPr lang="ko-KR" altLang="en-US" sz="1400" dirty="0">
                <a:solidFill>
                  <a:srgbClr val="FA923F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반응이 좋은 </a:t>
            </a:r>
            <a:r>
              <a:rPr lang="ko-KR" altLang="en-US" sz="1400" dirty="0"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사용자 경험을 제공해줍니다</a:t>
            </a:r>
            <a:r>
              <a:rPr lang="en-US" altLang="ko-KR" sz="1400" dirty="0"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: </a:t>
            </a:r>
            <a:r>
              <a:rPr lang="ko-KR" altLang="en-US" sz="1400" dirty="0"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화면 전환이 원활하게 이루어져서 새로운 페이지의 로드나 다음 동작을 </a:t>
            </a:r>
            <a:r>
              <a:rPr lang="ko-KR" altLang="en-US" sz="1400" dirty="0">
                <a:solidFill>
                  <a:srgbClr val="FA923F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기다릴 필요가 없습니다</a:t>
            </a:r>
            <a:r>
              <a:rPr lang="en-US" altLang="ko-KR" sz="1400" dirty="0">
                <a:solidFill>
                  <a:srgbClr val="FA923F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.</a:t>
            </a:r>
            <a:endParaRPr lang="ko-KR" altLang="en-US" sz="1400" dirty="0">
              <a:solidFill>
                <a:srgbClr val="FA923F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3ABE348-BC04-B0B4-FBDF-A6523A2153DA}"/>
              </a:ext>
            </a:extLst>
          </p:cNvPr>
          <p:cNvSpPr/>
          <p:nvPr/>
        </p:nvSpPr>
        <p:spPr>
          <a:xfrm>
            <a:off x="6443210" y="2597150"/>
            <a:ext cx="3774620" cy="1422400"/>
          </a:xfrm>
          <a:prstGeom prst="roundRect">
            <a:avLst/>
          </a:prstGeom>
          <a:solidFill>
            <a:srgbClr val="FA92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전통적인 웹사이트에서는</a:t>
            </a:r>
            <a:r>
              <a:rPr lang="en-US" altLang="ko-KR" sz="1400" dirty="0"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, </a:t>
            </a:r>
            <a:r>
              <a:rPr lang="ko-KR" altLang="en-US" sz="1400" dirty="0"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우리가 링크나 버튼을 클릭하면 그 요청이 서버에 전송되고 새로운 </a:t>
            </a:r>
            <a:r>
              <a:rPr lang="en-US" altLang="ko-KR" sz="1400" dirty="0"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HTML </a:t>
            </a:r>
            <a:r>
              <a:rPr lang="ko-KR" altLang="en-US" sz="1400" dirty="0"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페이지가 브라우저로 보내져 화면에 보여졌습니다</a:t>
            </a:r>
            <a:r>
              <a:rPr lang="en-US" altLang="ko-KR" sz="1400" dirty="0"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.</a:t>
            </a:r>
            <a:endParaRPr lang="ko-KR" altLang="en-US" sz="1400" dirty="0"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D6AA2EA-207F-041C-2DE1-3F23DE6E4330}"/>
              </a:ext>
            </a:extLst>
          </p:cNvPr>
          <p:cNvSpPr/>
          <p:nvPr/>
        </p:nvSpPr>
        <p:spPr>
          <a:xfrm>
            <a:off x="5821590" y="4438650"/>
            <a:ext cx="1422400" cy="1422400"/>
          </a:xfrm>
          <a:prstGeom prst="ellipse">
            <a:avLst/>
          </a:prstGeom>
          <a:solidFill>
            <a:srgbClr val="FA92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4FBCFE0-CD93-B432-6787-CD414C762F82}"/>
              </a:ext>
            </a:extLst>
          </p:cNvPr>
          <p:cNvSpPr/>
          <p:nvPr/>
        </p:nvSpPr>
        <p:spPr>
          <a:xfrm>
            <a:off x="9417050" y="4438650"/>
            <a:ext cx="1422400" cy="1422400"/>
          </a:xfrm>
          <a:prstGeom prst="ellipse">
            <a:avLst/>
          </a:prstGeom>
          <a:solidFill>
            <a:srgbClr val="FA92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043001D-ABDE-568A-0514-E2A5EF97E60C}"/>
              </a:ext>
            </a:extLst>
          </p:cNvPr>
          <p:cNvSpPr/>
          <p:nvPr/>
        </p:nvSpPr>
        <p:spPr>
          <a:xfrm>
            <a:off x="7453540" y="4679950"/>
            <a:ext cx="1753960" cy="431800"/>
          </a:xfrm>
          <a:prstGeom prst="rightArrow">
            <a:avLst/>
          </a:prstGeom>
          <a:solidFill>
            <a:srgbClr val="FCB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3E113D"/>
                </a:solidFill>
                <a:latin typeface="ELAND 초이스OTF Light" panose="02020503020101020101" pitchFamily="18" charset="-127"/>
                <a:ea typeface="ELAND 초이스OTF Light" panose="02020503020101020101" pitchFamily="18" charset="-127"/>
              </a:rPr>
              <a:t>요청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3A11AD2-212D-C8ED-6462-313DC6A66707}"/>
              </a:ext>
            </a:extLst>
          </p:cNvPr>
          <p:cNvSpPr/>
          <p:nvPr/>
        </p:nvSpPr>
        <p:spPr>
          <a:xfrm flipH="1">
            <a:off x="7453540" y="5187950"/>
            <a:ext cx="1753960" cy="431800"/>
          </a:xfrm>
          <a:prstGeom prst="rightArrow">
            <a:avLst/>
          </a:prstGeom>
          <a:solidFill>
            <a:srgbClr val="FCB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3E113D"/>
                </a:solidFill>
                <a:latin typeface="ELAND 초이스OTF Light" panose="02020503020101020101" pitchFamily="18" charset="-127"/>
                <a:ea typeface="ELAND 초이스OTF Light" panose="02020503020101020101" pitchFamily="18" charset="-127"/>
              </a:rPr>
              <a:t>HTML </a:t>
            </a:r>
            <a:r>
              <a:rPr lang="ko-KR" altLang="en-US" sz="1400" dirty="0">
                <a:solidFill>
                  <a:srgbClr val="3E113D"/>
                </a:solidFill>
                <a:latin typeface="ELAND 초이스OTF Light" panose="02020503020101020101" pitchFamily="18" charset="-127"/>
                <a:ea typeface="ELAND 초이스OTF Light" panose="02020503020101020101" pitchFamily="18" charset="-127"/>
              </a:rPr>
              <a:t>페이지</a:t>
            </a:r>
          </a:p>
        </p:txBody>
      </p:sp>
      <p:pic>
        <p:nvPicPr>
          <p:cNvPr id="21" name="그래픽 20" descr="남성 프로그래머 단색으로 채워진">
            <a:extLst>
              <a:ext uri="{FF2B5EF4-FFF2-40B4-BE49-F238E27FC236}">
                <a16:creationId xmlns:a16="http://schemas.microsoft.com/office/drawing/2014/main" id="{B0E24C88-DDB2-9CFB-9162-63932003A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5590" y="4641850"/>
            <a:ext cx="914400" cy="914400"/>
          </a:xfrm>
          <a:prstGeom prst="rect">
            <a:avLst/>
          </a:prstGeom>
        </p:spPr>
      </p:pic>
      <p:pic>
        <p:nvPicPr>
          <p:cNvPr id="23" name="그래픽 22" descr="서버 단색으로 채워진">
            <a:extLst>
              <a:ext uri="{FF2B5EF4-FFF2-40B4-BE49-F238E27FC236}">
                <a16:creationId xmlns:a16="http://schemas.microsoft.com/office/drawing/2014/main" id="{0F49586E-3280-EFCE-CEFE-8662DF1F3C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71050" y="4730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53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6A3B58AD-F918-E708-0E8E-ED396C1F8749}"/>
              </a:ext>
            </a:extLst>
          </p:cNvPr>
          <p:cNvSpPr/>
          <p:nvPr/>
        </p:nvSpPr>
        <p:spPr>
          <a:xfrm>
            <a:off x="1331350" y="1774091"/>
            <a:ext cx="2701246" cy="2701247"/>
          </a:xfrm>
          <a:prstGeom prst="ellipse">
            <a:avLst/>
          </a:prstGeom>
          <a:solidFill>
            <a:srgbClr val="FA92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FAD8551-9AA9-244D-069A-5A7A4CD66F53}"/>
              </a:ext>
            </a:extLst>
          </p:cNvPr>
          <p:cNvSpPr/>
          <p:nvPr/>
        </p:nvSpPr>
        <p:spPr>
          <a:xfrm>
            <a:off x="8159404" y="1774091"/>
            <a:ext cx="2701246" cy="2701247"/>
          </a:xfrm>
          <a:prstGeom prst="ellipse">
            <a:avLst/>
          </a:prstGeom>
          <a:solidFill>
            <a:srgbClr val="FA92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B42C011-44E4-10C5-F0A1-1576F04FBA94}"/>
              </a:ext>
            </a:extLst>
          </p:cNvPr>
          <p:cNvSpPr/>
          <p:nvPr/>
        </p:nvSpPr>
        <p:spPr>
          <a:xfrm>
            <a:off x="4430548" y="2232338"/>
            <a:ext cx="3330904" cy="820021"/>
          </a:xfrm>
          <a:prstGeom prst="rightArrow">
            <a:avLst/>
          </a:prstGeom>
          <a:solidFill>
            <a:srgbClr val="FCB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3E113D"/>
                </a:solidFill>
                <a:latin typeface="ELAND 초이스OTF Light" panose="02020503020101020101" pitchFamily="18" charset="-127"/>
                <a:ea typeface="ELAND 초이스OTF Light" panose="02020503020101020101" pitchFamily="18" charset="-127"/>
              </a:rPr>
              <a:t>요청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BEB3128-F92D-8373-7CB3-9314A410EB80}"/>
              </a:ext>
            </a:extLst>
          </p:cNvPr>
          <p:cNvSpPr/>
          <p:nvPr/>
        </p:nvSpPr>
        <p:spPr>
          <a:xfrm flipH="1">
            <a:off x="4430548" y="3197069"/>
            <a:ext cx="3330904" cy="820021"/>
          </a:xfrm>
          <a:prstGeom prst="rightArrow">
            <a:avLst/>
          </a:prstGeom>
          <a:solidFill>
            <a:srgbClr val="FCB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3E113D"/>
                </a:solidFill>
                <a:latin typeface="ELAND 초이스OTF Light" panose="02020503020101020101" pitchFamily="18" charset="-127"/>
                <a:ea typeface="ELAND 초이스OTF Light" panose="02020503020101020101" pitchFamily="18" charset="-127"/>
              </a:rPr>
              <a:t>HTML </a:t>
            </a:r>
            <a:r>
              <a:rPr lang="ko-KR" altLang="en-US" sz="2400" dirty="0">
                <a:solidFill>
                  <a:srgbClr val="3E113D"/>
                </a:solidFill>
                <a:latin typeface="ELAND 초이스OTF Light" panose="02020503020101020101" pitchFamily="18" charset="-127"/>
                <a:ea typeface="ELAND 초이스OTF Light" panose="02020503020101020101" pitchFamily="18" charset="-127"/>
              </a:rPr>
              <a:t>페이지</a:t>
            </a:r>
          </a:p>
        </p:txBody>
      </p:sp>
      <p:pic>
        <p:nvPicPr>
          <p:cNvPr id="7" name="그래픽 6" descr="남성 프로그래머 단색으로 채워진">
            <a:extLst>
              <a:ext uri="{FF2B5EF4-FFF2-40B4-BE49-F238E27FC236}">
                <a16:creationId xmlns:a16="http://schemas.microsoft.com/office/drawing/2014/main" id="{AFE05E3B-C1B4-D673-D6FC-422DDD3C7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3715" y="2159983"/>
            <a:ext cx="1736516" cy="1736516"/>
          </a:xfrm>
          <a:prstGeom prst="rect">
            <a:avLst/>
          </a:prstGeom>
        </p:spPr>
      </p:pic>
      <p:pic>
        <p:nvPicPr>
          <p:cNvPr id="8" name="그래픽 7" descr="서버 단색으로 채워진">
            <a:extLst>
              <a:ext uri="{FF2B5EF4-FFF2-40B4-BE49-F238E27FC236}">
                <a16:creationId xmlns:a16="http://schemas.microsoft.com/office/drawing/2014/main" id="{58387B53-833B-45DB-2E1B-EA88365A9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1769" y="2328811"/>
            <a:ext cx="1736516" cy="1736516"/>
          </a:xfrm>
          <a:prstGeom prst="rect">
            <a:avLst/>
          </a:prstGeom>
        </p:spPr>
      </p:pic>
      <p:pic>
        <p:nvPicPr>
          <p:cNvPr id="4098" name="Picture 2" descr="JavaScript – Logos Download">
            <a:extLst>
              <a:ext uri="{FF2B5EF4-FFF2-40B4-BE49-F238E27FC236}">
                <a16:creationId xmlns:a16="http://schemas.microsoft.com/office/drawing/2014/main" id="{8B8FBA0E-52A0-1CE7-2D97-DD3AE4A7C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13" y="3864850"/>
            <a:ext cx="978451" cy="97845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F0368DA-6FF3-B827-5EBC-E2A2C9A2A704}"/>
              </a:ext>
            </a:extLst>
          </p:cNvPr>
          <p:cNvSpPr/>
          <p:nvPr/>
        </p:nvSpPr>
        <p:spPr>
          <a:xfrm>
            <a:off x="1688402" y="5030412"/>
            <a:ext cx="3330905" cy="619414"/>
          </a:xfrm>
          <a:prstGeom prst="roundRect">
            <a:avLst/>
          </a:prstGeom>
          <a:solidFill>
            <a:srgbClr val="FFF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자바스크립트는 프로그래밍 언어로</a:t>
            </a:r>
            <a:r>
              <a:rPr lang="en-US" altLang="ko-KR" sz="1200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, </a:t>
            </a:r>
            <a:r>
              <a:rPr lang="ko-KR" altLang="en-US" sz="1200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개발자들이 브라우저에서 로직을 실행할 수 있게 해줍니다</a:t>
            </a:r>
            <a:r>
              <a:rPr lang="en-US" altLang="ko-KR" sz="1200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.</a:t>
            </a:r>
            <a:endParaRPr lang="ko-KR" altLang="en-US" sz="1200" dirty="0">
              <a:solidFill>
                <a:srgbClr val="715459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7DC7B59-CB26-C6D4-29E6-7AFB6AFBC916}"/>
              </a:ext>
            </a:extLst>
          </p:cNvPr>
          <p:cNvSpPr/>
          <p:nvPr/>
        </p:nvSpPr>
        <p:spPr>
          <a:xfrm>
            <a:off x="7529745" y="5030057"/>
            <a:ext cx="3330905" cy="1361859"/>
          </a:xfrm>
          <a:prstGeom prst="roundRect">
            <a:avLst/>
          </a:prstGeom>
          <a:solidFill>
            <a:srgbClr val="F4D2D1"/>
          </a:solidFill>
          <a:ln>
            <a:solidFill>
              <a:srgbClr val="9C3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D34E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우리는 이것을 자바스크립트로 조작할 수 있고</a:t>
            </a:r>
            <a:r>
              <a:rPr lang="en-US" altLang="ko-KR" sz="1400" dirty="0">
                <a:solidFill>
                  <a:srgbClr val="D34E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, </a:t>
            </a:r>
            <a:r>
              <a:rPr lang="ko-KR" altLang="en-US" sz="1400" dirty="0">
                <a:solidFill>
                  <a:srgbClr val="D34E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새로운 </a:t>
            </a:r>
            <a:r>
              <a:rPr lang="en-US" altLang="ko-KR" sz="1400" dirty="0">
                <a:solidFill>
                  <a:srgbClr val="D34E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HTML </a:t>
            </a:r>
            <a:r>
              <a:rPr lang="ko-KR" altLang="en-US" sz="1400" dirty="0">
                <a:solidFill>
                  <a:srgbClr val="D34E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페이지를 불러오지 않고도 사용자들이 보는 것들을 변경할 수 있습니다</a:t>
            </a:r>
            <a:r>
              <a:rPr lang="en-US" altLang="ko-KR" sz="1400" dirty="0">
                <a:solidFill>
                  <a:srgbClr val="D34E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.</a:t>
            </a:r>
            <a:endParaRPr lang="ko-KR" altLang="en-US" sz="1400" dirty="0">
              <a:solidFill>
                <a:srgbClr val="D34E59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B337D31-8F6D-CDD5-41FF-B1CF80106E5B}"/>
              </a:ext>
            </a:extLst>
          </p:cNvPr>
          <p:cNvSpPr/>
          <p:nvPr/>
        </p:nvSpPr>
        <p:spPr>
          <a:xfrm>
            <a:off x="1688402" y="5772503"/>
            <a:ext cx="3330905" cy="619414"/>
          </a:xfrm>
          <a:prstGeom prst="roundRect">
            <a:avLst/>
          </a:prstGeom>
          <a:solidFill>
            <a:srgbClr val="FFF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자바스크립트는 </a:t>
            </a:r>
            <a:r>
              <a:rPr lang="en-US" altLang="ko-KR" sz="1200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DOM</a:t>
            </a:r>
            <a:r>
              <a:rPr lang="ko-KR" altLang="en-US" sz="1200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을 조작할 수 있는데</a:t>
            </a:r>
            <a:r>
              <a:rPr lang="en-US" altLang="ko-KR" sz="1200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, </a:t>
            </a:r>
            <a:r>
              <a:rPr lang="ko-KR" altLang="en-US" sz="1200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이를 통해 </a:t>
            </a:r>
            <a:r>
              <a:rPr lang="en-US" altLang="ko-KR" sz="1200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HTML</a:t>
            </a:r>
            <a:r>
              <a:rPr lang="ko-KR" altLang="en-US" sz="1200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의 요소들이 화면에 </a:t>
            </a:r>
            <a:r>
              <a:rPr lang="ko-KR" altLang="en-US" sz="1200" dirty="0" err="1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렌더링됩니다</a:t>
            </a:r>
            <a:r>
              <a:rPr lang="en-US" altLang="ko-KR" sz="1200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.</a:t>
            </a:r>
            <a:endParaRPr lang="ko-KR" altLang="en-US" sz="1200" dirty="0">
              <a:solidFill>
                <a:srgbClr val="715459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527FF61-6ED7-C0B4-447E-BE9574638B97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6217405" y="3864851"/>
            <a:ext cx="1312340" cy="1846137"/>
          </a:xfrm>
          <a:prstGeom prst="bentConnector2">
            <a:avLst/>
          </a:prstGeom>
          <a:ln w="38100">
            <a:solidFill>
              <a:srgbClr val="EFBC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곱하기 기호 22">
            <a:extLst>
              <a:ext uri="{FF2B5EF4-FFF2-40B4-BE49-F238E27FC236}">
                <a16:creationId xmlns:a16="http://schemas.microsoft.com/office/drawing/2014/main" id="{402402A5-BC47-937D-49AB-DF617B41A63B}"/>
              </a:ext>
            </a:extLst>
          </p:cNvPr>
          <p:cNvSpPr/>
          <p:nvPr/>
        </p:nvSpPr>
        <p:spPr>
          <a:xfrm>
            <a:off x="5395329" y="2779266"/>
            <a:ext cx="1644149" cy="1644149"/>
          </a:xfrm>
          <a:prstGeom prst="mathMultiply">
            <a:avLst>
              <a:gd name="adj1" fmla="val 1450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제목 30">
            <a:extLst>
              <a:ext uri="{FF2B5EF4-FFF2-40B4-BE49-F238E27FC236}">
                <a16:creationId xmlns:a16="http://schemas.microsoft.com/office/drawing/2014/main" id="{6BB294DB-E979-216F-38E9-01C95AD9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우리를 구원할 </a:t>
            </a:r>
            <a:r>
              <a:rPr lang="en-US" altLang="ko-KR" dirty="0"/>
              <a:t>JavaScript!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4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86DE4BA-661E-B025-04A6-4E5BC63327D3}"/>
              </a:ext>
            </a:extLst>
          </p:cNvPr>
          <p:cNvSpPr/>
          <p:nvPr/>
        </p:nvSpPr>
        <p:spPr>
          <a:xfrm>
            <a:off x="539365" y="3854376"/>
            <a:ext cx="3231447" cy="2128414"/>
          </a:xfrm>
          <a:prstGeom prst="roundRect">
            <a:avLst/>
          </a:prstGeom>
          <a:solidFill>
            <a:srgbClr val="521751"/>
          </a:solidFill>
          <a:ln w="38100">
            <a:solidFill>
              <a:srgbClr val="FA92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ELAND 초이스OTF Bold" panose="02020503020101020101" pitchFamily="18" charset="-127"/>
              <a:ea typeface="ELAND 초이스OTF Bold" panose="020205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2442564-E37B-EE63-C605-C530BDC980C7}"/>
              </a:ext>
            </a:extLst>
          </p:cNvPr>
          <p:cNvSpPr/>
          <p:nvPr/>
        </p:nvSpPr>
        <p:spPr>
          <a:xfrm>
            <a:off x="4480276" y="3854376"/>
            <a:ext cx="3231447" cy="2128414"/>
          </a:xfrm>
          <a:prstGeom prst="roundRect">
            <a:avLst/>
          </a:prstGeom>
          <a:solidFill>
            <a:srgbClr val="521751"/>
          </a:solidFill>
          <a:ln w="38100">
            <a:solidFill>
              <a:srgbClr val="FA92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ELAND 초이스OTF Bold" panose="02020503020101020101" pitchFamily="18" charset="-127"/>
              <a:ea typeface="ELAND 초이스OTF Bold" panose="020205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30DB93C-C359-9428-6A49-C773E1879DB5}"/>
              </a:ext>
            </a:extLst>
          </p:cNvPr>
          <p:cNvSpPr/>
          <p:nvPr/>
        </p:nvSpPr>
        <p:spPr>
          <a:xfrm>
            <a:off x="8421187" y="3854376"/>
            <a:ext cx="3231447" cy="2128414"/>
          </a:xfrm>
          <a:prstGeom prst="roundRect">
            <a:avLst/>
          </a:prstGeom>
          <a:solidFill>
            <a:srgbClr val="521751"/>
          </a:solidFill>
          <a:ln w="38100">
            <a:solidFill>
              <a:srgbClr val="FA92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ELAND 초이스OTF Bold" panose="02020503020101020101" pitchFamily="18" charset="-127"/>
              <a:ea typeface="ELAND 초이스OTF Bold" panose="02020503020101020101" pitchFamily="18" charset="-127"/>
            </a:endParaRPr>
          </a:p>
        </p:txBody>
      </p:sp>
      <p:pic>
        <p:nvPicPr>
          <p:cNvPr id="10" name="그래픽 9" descr="인터넷 단색으로 채워진">
            <a:extLst>
              <a:ext uri="{FF2B5EF4-FFF2-40B4-BE49-F238E27FC236}">
                <a16:creationId xmlns:a16="http://schemas.microsoft.com/office/drawing/2014/main" id="{1FCBED8C-458E-7342-C9E5-58E3DFA75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338" y="3947159"/>
            <a:ext cx="1201499" cy="12014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DCE321-EDF4-EA55-A842-7218C2B39C19}"/>
              </a:ext>
            </a:extLst>
          </p:cNvPr>
          <p:cNvSpPr txBox="1"/>
          <p:nvPr/>
        </p:nvSpPr>
        <p:spPr>
          <a:xfrm>
            <a:off x="1189921" y="5205979"/>
            <a:ext cx="1930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클라이언트 사이드</a:t>
            </a:r>
            <a:endParaRPr lang="en-US" altLang="ko-KR" sz="1400" dirty="0">
              <a:solidFill>
                <a:schemeClr val="bg1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JavaScript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 라이브러리</a:t>
            </a:r>
          </a:p>
        </p:txBody>
      </p:sp>
      <p:pic>
        <p:nvPicPr>
          <p:cNvPr id="13" name="그래픽 12" descr="웹 디자인 단색으로 채워진">
            <a:extLst>
              <a:ext uri="{FF2B5EF4-FFF2-40B4-BE49-F238E27FC236}">
                <a16:creationId xmlns:a16="http://schemas.microsoft.com/office/drawing/2014/main" id="{9D228617-F40D-EC07-F7F0-654F2785B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5249" y="3947158"/>
            <a:ext cx="1201499" cy="12014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5FE950-69CB-BF60-9776-AFF6A13B45F8}"/>
              </a:ext>
            </a:extLst>
          </p:cNvPr>
          <p:cNvSpPr txBox="1"/>
          <p:nvPr/>
        </p:nvSpPr>
        <p:spPr>
          <a:xfrm>
            <a:off x="4919239" y="5049217"/>
            <a:ext cx="23535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웹사이트를 위한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최신의</a:t>
            </a:r>
            <a:endParaRPr lang="en-US" altLang="ko-KR" sz="1400" dirty="0">
              <a:solidFill>
                <a:schemeClr val="bg1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반응형 사용자 인터페이스를 </a:t>
            </a:r>
            <a:endParaRPr lang="en-US" altLang="ko-KR" sz="1400" dirty="0">
              <a:solidFill>
                <a:schemeClr val="bg1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구축하는 것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3F75D73-8D37-5D5C-3BD4-73C27A83BA50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096000" y="2610394"/>
            <a:ext cx="0" cy="1243982"/>
          </a:xfrm>
          <a:prstGeom prst="line">
            <a:avLst/>
          </a:prstGeom>
          <a:ln w="38100">
            <a:solidFill>
              <a:srgbClr val="FA92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70F989A-7831-9B61-02E3-95BC6CD4EFD8}"/>
              </a:ext>
            </a:extLst>
          </p:cNvPr>
          <p:cNvSpPr/>
          <p:nvPr/>
        </p:nvSpPr>
        <p:spPr>
          <a:xfrm>
            <a:off x="4253570" y="1778544"/>
            <a:ext cx="3684859" cy="831850"/>
          </a:xfrm>
          <a:prstGeom prst="roundRect">
            <a:avLst/>
          </a:prstGeom>
          <a:solidFill>
            <a:srgbClr val="FA92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React.js</a:t>
            </a:r>
            <a:endParaRPr lang="ko-KR" altLang="en-US" sz="2000" dirty="0">
              <a:latin typeface="ELAND 초이스OTF Bold" panose="02020503020101020101" pitchFamily="18" charset="-127"/>
              <a:ea typeface="ELAND 초이스OTF Bold" panose="02020503020101020101" pitchFamily="18" charset="-127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42064DB0-D9D3-13C8-91C3-E2A1AAEEE87A}"/>
              </a:ext>
            </a:extLst>
          </p:cNvPr>
          <p:cNvCxnSpPr>
            <a:stCxn id="5" idx="0"/>
            <a:endCxn id="7" idx="0"/>
          </p:cNvCxnSpPr>
          <p:nvPr/>
        </p:nvCxnSpPr>
        <p:spPr>
          <a:xfrm rot="5400000" flipH="1" flipV="1">
            <a:off x="6096000" y="-86535"/>
            <a:ext cx="12700" cy="7881822"/>
          </a:xfrm>
          <a:prstGeom prst="bentConnector3">
            <a:avLst>
              <a:gd name="adj1" fmla="val 5434283"/>
            </a:avLst>
          </a:prstGeom>
          <a:ln w="38100">
            <a:solidFill>
              <a:srgbClr val="FA92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E77783F-74B0-CE22-47D6-D0291F3D2A45}"/>
              </a:ext>
            </a:extLst>
          </p:cNvPr>
          <p:cNvSpPr txBox="1"/>
          <p:nvPr/>
        </p:nvSpPr>
        <p:spPr>
          <a:xfrm>
            <a:off x="8666983" y="5205979"/>
            <a:ext cx="273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선언형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컴포넌트 중심의 방식으로</a:t>
            </a:r>
            <a:endParaRPr lang="en-US" altLang="ko-KR" sz="1400" dirty="0">
              <a:solidFill>
                <a:schemeClr val="bg1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코드를 작성</a:t>
            </a:r>
          </a:p>
        </p:txBody>
      </p:sp>
      <p:pic>
        <p:nvPicPr>
          <p:cNvPr id="24" name="그래픽 23" descr="도시 단색으로 채워진">
            <a:extLst>
              <a:ext uri="{FF2B5EF4-FFF2-40B4-BE49-F238E27FC236}">
                <a16:creationId xmlns:a16="http://schemas.microsoft.com/office/drawing/2014/main" id="{A19F51A2-D7F3-F335-3D58-EF693C4795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6160" y="3947158"/>
            <a:ext cx="1201498" cy="1201498"/>
          </a:xfrm>
          <a:prstGeom prst="rect">
            <a:avLst/>
          </a:prstGeom>
        </p:spPr>
      </p:pic>
      <p:sp>
        <p:nvSpPr>
          <p:cNvPr id="27" name="제목 26">
            <a:extLst>
              <a:ext uri="{FF2B5EF4-FFF2-40B4-BE49-F238E27FC236}">
                <a16:creationId xmlns:a16="http://schemas.microsoft.com/office/drawing/2014/main" id="{A9B1A3FA-F273-C610-A0B5-12703C1F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  </a:t>
            </a:r>
            <a:r>
              <a:rPr lang="en-US" altLang="ko-KR" sz="2800" dirty="0"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React.js</a:t>
            </a:r>
            <a:r>
              <a:rPr lang="ko-KR" altLang="en-US" sz="2800" dirty="0"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란 무엇인가요</a:t>
            </a:r>
            <a:r>
              <a:rPr lang="en-US" altLang="ko-KR" sz="2800" dirty="0"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488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/>
      <p:bldP spid="14" grpId="0"/>
      <p:bldP spid="4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90B4CD-BF08-952F-642E-A9B29562A749}"/>
              </a:ext>
            </a:extLst>
          </p:cNvPr>
          <p:cNvSpPr/>
          <p:nvPr/>
        </p:nvSpPr>
        <p:spPr>
          <a:xfrm>
            <a:off x="1466544" y="4520863"/>
            <a:ext cx="3774620" cy="1640386"/>
          </a:xfrm>
          <a:prstGeom prst="roundRect">
            <a:avLst/>
          </a:prstGeom>
          <a:solidFill>
            <a:srgbClr val="FFF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Multi Page Application</a:t>
            </a:r>
            <a:r>
              <a:rPr lang="ko-KR" altLang="en-US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의 </a:t>
            </a:r>
            <a:r>
              <a:rPr lang="en-US" altLang="ko-KR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Widget,</a:t>
            </a:r>
          </a:p>
          <a:p>
            <a:pPr algn="ctr"/>
            <a:r>
              <a:rPr lang="ko-KR" altLang="en-US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몇몇 페이지는 여전히 </a:t>
            </a:r>
            <a:r>
              <a:rPr lang="en-US" altLang="ko-KR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Backend </a:t>
            </a:r>
            <a:r>
              <a:rPr lang="ko-KR" altLang="en-US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서버에서 렌더링 및 전달됩니다</a:t>
            </a:r>
            <a:r>
              <a:rPr lang="en-US" altLang="ko-KR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.</a:t>
            </a:r>
            <a:endParaRPr lang="ko-KR" altLang="en-US" dirty="0">
              <a:solidFill>
                <a:srgbClr val="715459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EC30000-ABD3-6DA5-D481-7967A3AD4484}"/>
              </a:ext>
            </a:extLst>
          </p:cNvPr>
          <p:cNvSpPr/>
          <p:nvPr/>
        </p:nvSpPr>
        <p:spPr>
          <a:xfrm>
            <a:off x="6950838" y="4520859"/>
            <a:ext cx="3774618" cy="1640389"/>
          </a:xfrm>
          <a:prstGeom prst="roundRect">
            <a:avLst/>
          </a:prstGeom>
          <a:solidFill>
            <a:srgbClr val="FFF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Single Page Application,</a:t>
            </a:r>
          </a:p>
          <a:p>
            <a:pPr algn="ctr"/>
            <a:r>
              <a:rPr lang="ko-KR" altLang="en-US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서버는 단 하나의 </a:t>
            </a:r>
            <a:r>
              <a:rPr lang="en-US" altLang="ko-KR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HTML </a:t>
            </a:r>
            <a:r>
              <a:rPr lang="ko-KR" altLang="en-US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페이지를 전송하고</a:t>
            </a:r>
            <a:r>
              <a:rPr lang="en-US" altLang="ko-KR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, </a:t>
            </a:r>
            <a:r>
              <a:rPr lang="ko-KR" altLang="en-US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그 이후는</a:t>
            </a:r>
            <a:r>
              <a:rPr lang="en-US" altLang="ko-KR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 React</a:t>
            </a:r>
            <a:r>
              <a:rPr lang="ko-KR" altLang="en-US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가 </a:t>
            </a:r>
            <a:r>
              <a:rPr lang="en-US" altLang="ko-KR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UI</a:t>
            </a:r>
            <a:r>
              <a:rPr lang="ko-KR" altLang="en-US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를 제어합니다</a:t>
            </a:r>
            <a:r>
              <a:rPr lang="en-US" altLang="ko-KR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.</a:t>
            </a:r>
            <a:endParaRPr lang="ko-KR" altLang="en-US" dirty="0">
              <a:solidFill>
                <a:srgbClr val="715459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7895059-C536-1FC9-BEEF-525DBF6BCDFF}"/>
              </a:ext>
            </a:extLst>
          </p:cNvPr>
          <p:cNvSpPr/>
          <p:nvPr/>
        </p:nvSpPr>
        <p:spPr>
          <a:xfrm>
            <a:off x="1466544" y="1656179"/>
            <a:ext cx="3774620" cy="2538450"/>
          </a:xfrm>
          <a:prstGeom prst="roundRect">
            <a:avLst/>
          </a:prstGeom>
          <a:solidFill>
            <a:srgbClr val="52175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React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는 페이지의 일부를 제어하는데</a:t>
            </a:r>
            <a:endParaRPr lang="en-US" altLang="ko-KR" sz="1400" dirty="0">
              <a:solidFill>
                <a:schemeClr val="bg1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사용할 수 있습니다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AA36F3B-E7EF-3404-12A2-7FECD99F5D63}"/>
              </a:ext>
            </a:extLst>
          </p:cNvPr>
          <p:cNvSpPr/>
          <p:nvPr/>
        </p:nvSpPr>
        <p:spPr>
          <a:xfrm>
            <a:off x="6950838" y="1656178"/>
            <a:ext cx="3774620" cy="2538450"/>
          </a:xfrm>
          <a:prstGeom prst="roundRect">
            <a:avLst/>
          </a:prstGeom>
          <a:solidFill>
            <a:srgbClr val="FA92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하지만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, React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로 전체 페이지를 </a:t>
            </a:r>
            <a:endParaRPr lang="en-US" altLang="ko-KR" sz="1400" dirty="0">
              <a:solidFill>
                <a:schemeClr val="bg1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제어하는 것이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더 일반적입니다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A01E841F-C876-9B00-FE59-9A3248A6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01" y="2462071"/>
            <a:ext cx="2975106" cy="148145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377E335D-FE35-90CA-8AA7-E64EBD7D8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682" y="2126762"/>
            <a:ext cx="3273836" cy="1816765"/>
          </a:xfrm>
          <a:prstGeom prst="rect">
            <a:avLst/>
          </a:prstGeom>
        </p:spPr>
      </p:pic>
      <p:sp>
        <p:nvSpPr>
          <p:cNvPr id="42" name="제목 41">
            <a:extLst>
              <a:ext uri="{FF2B5EF4-FFF2-40B4-BE49-F238E27FC236}">
                <a16:creationId xmlns:a16="http://schemas.microsoft.com/office/drawing/2014/main" id="{2E2117A9-292A-16E6-EB34-01DD1B57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  </a:t>
            </a:r>
            <a:r>
              <a:rPr lang="en-US" altLang="ko-KR" sz="2800" dirty="0"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SPA(Single Page Application) </a:t>
            </a:r>
            <a:r>
              <a:rPr lang="ko-KR" altLang="en-US" sz="2800" dirty="0"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구축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287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3E7D598E-1B54-204A-1172-8EDC1E5B0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211" y="1688640"/>
            <a:ext cx="3438442" cy="253005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FB2E0B9-3B19-F88B-7A2C-9F2E5202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React.js</a:t>
            </a:r>
            <a:r>
              <a:rPr lang="ko-KR" altLang="en-US" dirty="0"/>
              <a:t> 대안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C8F116E-4B5A-2442-491A-8559154F0515}"/>
              </a:ext>
            </a:extLst>
          </p:cNvPr>
          <p:cNvSpPr/>
          <p:nvPr/>
        </p:nvSpPr>
        <p:spPr>
          <a:xfrm>
            <a:off x="647394" y="4425359"/>
            <a:ext cx="3429306" cy="1868071"/>
          </a:xfrm>
          <a:prstGeom prst="roundRect">
            <a:avLst/>
          </a:prstGeom>
          <a:solidFill>
            <a:srgbClr val="B52D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Angular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는 컴포넌트 기반의 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UI 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프레임워크로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컴포넌트에 중점을 두고 있습니다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. React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보다 더 많은 내장 기능을 갖고 있으며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, TypeScript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를 사용합니다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작은 프로젝트에는 과할 수도 있습니다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50F9425-3B45-C13B-1A73-D56C93A9C76D}"/>
              </a:ext>
            </a:extLst>
          </p:cNvPr>
          <p:cNvSpPr/>
          <p:nvPr/>
        </p:nvSpPr>
        <p:spPr>
          <a:xfrm>
            <a:off x="4381347" y="4425359"/>
            <a:ext cx="3429306" cy="1868071"/>
          </a:xfrm>
          <a:prstGeom prst="roundRect">
            <a:avLst/>
          </a:prstGeom>
          <a:solidFill>
            <a:srgbClr val="00D8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3E113D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React</a:t>
            </a:r>
            <a:r>
              <a:rPr lang="ko-KR" altLang="en-US" sz="1600" dirty="0">
                <a:solidFill>
                  <a:srgbClr val="3E113D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는 컴포넌트 기반의 </a:t>
            </a:r>
            <a:r>
              <a:rPr lang="en-US" altLang="ko-KR" sz="1600" dirty="0">
                <a:solidFill>
                  <a:srgbClr val="3E113D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UI </a:t>
            </a:r>
            <a:r>
              <a:rPr lang="ko-KR" altLang="en-US" sz="1600" dirty="0">
                <a:solidFill>
                  <a:srgbClr val="3E113D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라이브러리로</a:t>
            </a:r>
            <a:r>
              <a:rPr lang="en-US" altLang="ko-KR" sz="1600" dirty="0">
                <a:solidFill>
                  <a:srgbClr val="3E113D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, </a:t>
            </a:r>
            <a:r>
              <a:rPr lang="ko-KR" altLang="en-US" sz="1600" dirty="0">
                <a:solidFill>
                  <a:srgbClr val="3E113D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컴포넌트에 중점을 두고 있습니다</a:t>
            </a:r>
            <a:r>
              <a:rPr lang="en-US" altLang="ko-KR" sz="1600" dirty="0">
                <a:solidFill>
                  <a:srgbClr val="3E113D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. </a:t>
            </a:r>
            <a:r>
              <a:rPr lang="ko-KR" altLang="en-US" sz="1600" dirty="0">
                <a:solidFill>
                  <a:srgbClr val="3E113D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라우팅과 같은 기능이 필요하다면 추가적으로 </a:t>
            </a:r>
            <a:r>
              <a:rPr lang="ko-KR" altLang="en-US" sz="1600" dirty="0" err="1">
                <a:solidFill>
                  <a:srgbClr val="3E113D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서드</a:t>
            </a:r>
            <a:r>
              <a:rPr lang="ko-KR" altLang="en-US" sz="1600" dirty="0">
                <a:solidFill>
                  <a:srgbClr val="3E113D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 파티 라이브러리를 설치해야 합니다</a:t>
            </a:r>
            <a:r>
              <a:rPr lang="en-US" altLang="ko-KR" sz="1600" dirty="0">
                <a:solidFill>
                  <a:srgbClr val="3E113D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.</a:t>
            </a:r>
            <a:endParaRPr lang="ko-KR" altLang="en-US" sz="1600" dirty="0">
              <a:solidFill>
                <a:srgbClr val="3E113D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908B5A-5B65-758D-3F8E-93A9F28D89B4}"/>
              </a:ext>
            </a:extLst>
          </p:cNvPr>
          <p:cNvSpPr/>
          <p:nvPr/>
        </p:nvSpPr>
        <p:spPr>
          <a:xfrm>
            <a:off x="8115300" y="4425359"/>
            <a:ext cx="3429306" cy="1868071"/>
          </a:xfrm>
          <a:prstGeom prst="roundRect">
            <a:avLst/>
          </a:prstGeom>
          <a:solidFill>
            <a:srgbClr val="41B98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Vue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는 컴포넌트 기반의 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UI 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프레임워크로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많은 기능을 포함하고 있지만 기능이 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Angular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보다는 적고 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React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보다는 많습니다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라우팅과 같은 핵심 기능을 포함하고 있어서 커뮤니티 의존성은 낮습니다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96E6F4F-FA08-70AA-F451-D924A0C9F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94" y="1688640"/>
            <a:ext cx="3438442" cy="25300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807F1CA-53DE-60C9-5DE0-3041B67A3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164" y="1688639"/>
            <a:ext cx="3438442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77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412</Words>
  <Application>Microsoft Office PowerPoint</Application>
  <PresentationFormat>와이드스크린</PresentationFormat>
  <Paragraphs>54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ELAND 초이스OTF Bold</vt:lpstr>
      <vt:lpstr>맑은 고딕</vt:lpstr>
      <vt:lpstr>ELAND 초이스OTF Medium</vt:lpstr>
      <vt:lpstr>ELAND 초이스OTF Light</vt:lpstr>
      <vt:lpstr>Office 테마</vt:lpstr>
      <vt:lpstr>Re+act 거북이 학습그룹  1주차: React의 작동 방식, 차세대 자바스크립트</vt:lpstr>
      <vt:lpstr>PowerPoint 프레젠테이션</vt:lpstr>
      <vt:lpstr>PowerPoint 프레젠테이션</vt:lpstr>
      <vt:lpstr>PowerPoint 프레젠테이션</vt:lpstr>
      <vt:lpstr>PowerPoint 프레젠테이션</vt:lpstr>
      <vt:lpstr>  우리를 구원할 JavaScript!</vt:lpstr>
      <vt:lpstr>  React.js란 무엇인가요?</vt:lpstr>
      <vt:lpstr>  SPA(Single Page Application) 구축</vt:lpstr>
      <vt:lpstr>  React.js 대안</vt:lpstr>
      <vt:lpstr>  실습을 통해 JavaScript를 배워봅시다!</vt:lpstr>
      <vt:lpstr>  추가 JavaScript 개념</vt:lpstr>
      <vt:lpstr>  React와 친해지기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조성원</dc:creator>
  <cp:lastModifiedBy>조성원</cp:lastModifiedBy>
  <cp:revision>18</cp:revision>
  <dcterms:created xsi:type="dcterms:W3CDTF">2023-03-19T06:56:46Z</dcterms:created>
  <dcterms:modified xsi:type="dcterms:W3CDTF">2023-03-21T14:35:29Z</dcterms:modified>
</cp:coreProperties>
</file>