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4" r:id="rId4"/>
    <p:sldId id="259" r:id="rId5"/>
    <p:sldId id="262" r:id="rId6"/>
    <p:sldId id="261" r:id="rId7"/>
    <p:sldId id="263" r:id="rId8"/>
    <p:sldId id="265" r:id="rId9"/>
    <p:sldId id="257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880"/>
    <a:srgbClr val="F68581"/>
    <a:srgbClr val="CCE7BB"/>
    <a:srgbClr val="A0D380"/>
    <a:srgbClr val="FFCC00"/>
    <a:srgbClr val="E6E7E9"/>
    <a:srgbClr val="C7C8CA"/>
    <a:srgbClr val="80A0D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6758" autoAdjust="0"/>
  </p:normalViewPr>
  <p:slideViewPr>
    <p:cSldViewPr snapToGrid="0">
      <p:cViewPr varScale="1">
        <p:scale>
          <a:sx n="98" d="100"/>
          <a:sy n="98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360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87A2-48C9-9060-AECE92618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1054176"/>
        <c:axId val="1231057920"/>
      </c:lineChart>
      <c:catAx>
        <c:axId val="1231054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1057920"/>
        <c:crosses val="autoZero"/>
        <c:auto val="1"/>
        <c:lblAlgn val="ctr"/>
        <c:lblOffset val="100"/>
        <c:noMultiLvlLbl val="0"/>
      </c:catAx>
      <c:valAx>
        <c:axId val="1231057920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054176"/>
        <c:crosses val="autoZero"/>
        <c:crossBetween val="between"/>
        <c:majorUnit val="9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360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87A2-48C9-9060-AECE92618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1054176"/>
        <c:axId val="1231057920"/>
      </c:lineChart>
      <c:catAx>
        <c:axId val="1231054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1057920"/>
        <c:crosses val="autoZero"/>
        <c:auto val="1"/>
        <c:lblAlgn val="ctr"/>
        <c:lblOffset val="100"/>
        <c:noMultiLvlLbl val="0"/>
      </c:catAx>
      <c:valAx>
        <c:axId val="123105792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05417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360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87A2-48C9-9060-AECE92618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1054176"/>
        <c:axId val="1231057920"/>
      </c:lineChart>
      <c:catAx>
        <c:axId val="1231054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1057920"/>
        <c:crosses val="autoZero"/>
        <c:auto val="1"/>
        <c:lblAlgn val="ctr"/>
        <c:lblOffset val="100"/>
        <c:noMultiLvlLbl val="0"/>
      </c:catAx>
      <c:valAx>
        <c:axId val="1231057920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054176"/>
        <c:crosses val="autoZero"/>
        <c:crossBetween val="between"/>
        <c:majorUnit val="9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360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C29E-4624-A35F-B14276C80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1054176"/>
        <c:axId val="1231057920"/>
      </c:lineChart>
      <c:catAx>
        <c:axId val="1231054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1057920"/>
        <c:crosses val="autoZero"/>
        <c:auto val="1"/>
        <c:lblAlgn val="ctr"/>
        <c:lblOffset val="100"/>
        <c:noMultiLvlLbl val="0"/>
      </c:catAx>
      <c:valAx>
        <c:axId val="123105792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05417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360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B57-4F94-9C0F-BD2EF3ED6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1054176"/>
        <c:axId val="1231057920"/>
      </c:lineChart>
      <c:catAx>
        <c:axId val="1231054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1057920"/>
        <c:crosses val="autoZero"/>
        <c:auto val="1"/>
        <c:lblAlgn val="ctr"/>
        <c:lblOffset val="100"/>
        <c:noMultiLvlLbl val="0"/>
      </c:catAx>
      <c:valAx>
        <c:axId val="123105792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105417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6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4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4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8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8D8E-84B0-46D0-84E0-42C8EE571A4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BD99-860B-4509-A839-522911A02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2.xm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3.xml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chart" Target="../charts/chart4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d design의 인트로필 의료기기 ui 디자인 상세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8145463"/>
            <a:ext cx="9258300" cy="169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7" y="3829783"/>
            <a:ext cx="8998476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9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모바일 앱 UI 아이콘에 대한 Neumorphic 사용자 인터페이스 요소는 Neumorphism 스타일 디자인을 설정합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7" y="259492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4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336" y="1345056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89520" y="2036085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139924" y="531583"/>
            <a:ext cx="9000000" cy="5400000"/>
            <a:chOff x="2231738" y="657823"/>
            <a:chExt cx="9000000" cy="5400000"/>
          </a:xfrm>
        </p:grpSpPr>
        <p:grpSp>
          <p:nvGrpSpPr>
            <p:cNvPr id="65" name="그룹 64"/>
            <p:cNvGrpSpPr/>
            <p:nvPr/>
          </p:nvGrpSpPr>
          <p:grpSpPr>
            <a:xfrm>
              <a:off x="2231738" y="657823"/>
              <a:ext cx="9000000" cy="5400000"/>
              <a:chOff x="2231738" y="657823"/>
              <a:chExt cx="9000000" cy="5400000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2231738" y="657823"/>
                <a:ext cx="9000000" cy="5400000"/>
                <a:chOff x="2231738" y="657823"/>
                <a:chExt cx="9000000" cy="54000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231738" y="657823"/>
                  <a:ext cx="9000000" cy="5400000"/>
                  <a:chOff x="1823306" y="469209"/>
                  <a:chExt cx="9258300" cy="5517639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1823306" y="469209"/>
                    <a:ext cx="9258300" cy="5517639"/>
                    <a:chOff x="1823306" y="469209"/>
                    <a:chExt cx="9258300" cy="5517639"/>
                  </a:xfrm>
                </p:grpSpPr>
                <p:grpSp>
                  <p:nvGrpSpPr>
                    <p:cNvPr id="5" name="그룹 4"/>
                    <p:cNvGrpSpPr/>
                    <p:nvPr/>
                  </p:nvGrpSpPr>
                  <p:grpSpPr>
                    <a:xfrm>
                      <a:off x="1823306" y="469209"/>
                      <a:ext cx="9258300" cy="5517639"/>
                      <a:chOff x="1823306" y="469209"/>
                      <a:chExt cx="9258300" cy="5517639"/>
                    </a:xfrm>
                  </p:grpSpPr>
                  <p:pic>
                    <p:nvPicPr>
                      <p:cNvPr id="1026" name="Picture 2" descr="nod design의 인트로필 의료기기 ui 디자인 상세이미지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7510"/>
                      <a:stretch/>
                    </p:blipFill>
                    <p:spPr bwMode="auto">
                      <a:xfrm>
                        <a:off x="1823306" y="469209"/>
                        <a:ext cx="9258300" cy="5517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" name="직사각형 3"/>
                      <p:cNvSpPr/>
                      <p:nvPr/>
                    </p:nvSpPr>
                    <p:spPr>
                      <a:xfrm>
                        <a:off x="2100647" y="611311"/>
                        <a:ext cx="2187147" cy="62436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" name="직사각형 6"/>
                      <p:cNvSpPr/>
                      <p:nvPr/>
                    </p:nvSpPr>
                    <p:spPr>
                      <a:xfrm>
                        <a:off x="3033584" y="1841156"/>
                        <a:ext cx="840260" cy="358346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" name="직사각형 7"/>
                      <p:cNvSpPr/>
                      <p:nvPr/>
                    </p:nvSpPr>
                    <p:spPr>
                      <a:xfrm>
                        <a:off x="9090125" y="1912500"/>
                        <a:ext cx="761012" cy="287002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" name="직사각형 8"/>
                      <p:cNvSpPr/>
                      <p:nvPr/>
                    </p:nvSpPr>
                    <p:spPr>
                      <a:xfrm>
                        <a:off x="9023069" y="3642793"/>
                        <a:ext cx="828068" cy="287002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" name="직사각형 9"/>
                      <p:cNvSpPr/>
                      <p:nvPr/>
                    </p:nvSpPr>
                    <p:spPr>
                      <a:xfrm>
                        <a:off x="2983230" y="3567354"/>
                        <a:ext cx="925830" cy="595071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/>
                      <p:cNvSpPr/>
                      <p:nvPr/>
                    </p:nvSpPr>
                    <p:spPr>
                      <a:xfrm>
                        <a:off x="3006090" y="3964305"/>
                        <a:ext cx="925830" cy="1238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직사각형 11"/>
                      <p:cNvSpPr/>
                      <p:nvPr/>
                    </p:nvSpPr>
                    <p:spPr>
                      <a:xfrm>
                        <a:off x="2960370" y="3984307"/>
                        <a:ext cx="925830" cy="1238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2676576" y="2588421"/>
                      <a:ext cx="1691538" cy="38955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2470629" y="4310304"/>
                      <a:ext cx="2014873" cy="44149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8463194" y="2562450"/>
                      <a:ext cx="2014873" cy="44149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8429666" y="4347892"/>
                      <a:ext cx="2014873" cy="44149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5445019" y="5352390"/>
                      <a:ext cx="2014873" cy="381145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5418438" y="2872946"/>
                    <a:ext cx="2113005" cy="1519881"/>
                  </a:xfrm>
                  <a:prstGeom prst="rect">
                    <a:avLst/>
                  </a:prstGeom>
                  <a:solidFill>
                    <a:srgbClr val="80A0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5174082" y="1925175"/>
                    <a:ext cx="1691538" cy="389557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/>
                  <p:cNvSpPr/>
                  <p:nvPr/>
                </p:nvSpPr>
                <p:spPr>
                  <a:xfrm>
                    <a:off x="7315200" y="1841156"/>
                    <a:ext cx="544456" cy="549875"/>
                  </a:xfrm>
                  <a:prstGeom prst="ellipse">
                    <a:avLst/>
                  </a:prstGeom>
                  <a:solidFill>
                    <a:srgbClr val="F685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430924" y="1075038"/>
                    <a:ext cx="1040965" cy="265670"/>
                  </a:xfrm>
                  <a:prstGeom prst="rect">
                    <a:avLst/>
                  </a:prstGeom>
                  <a:solidFill>
                    <a:srgbClr val="F685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5869459" y="1075038"/>
                    <a:ext cx="685800" cy="265670"/>
                  </a:xfrm>
                  <a:prstGeom prst="rect">
                    <a:avLst/>
                  </a:prstGeom>
                  <a:solidFill>
                    <a:srgbClr val="C7C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516756" y="1075038"/>
                    <a:ext cx="1170044" cy="265670"/>
                  </a:xfrm>
                  <a:prstGeom prst="rect">
                    <a:avLst/>
                  </a:prstGeom>
                  <a:solidFill>
                    <a:srgbClr val="C7C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4" name="직사각형 63"/>
                <p:cNvSpPr/>
                <p:nvPr/>
              </p:nvSpPr>
              <p:spPr>
                <a:xfrm>
                  <a:off x="5764371" y="1116219"/>
                  <a:ext cx="3244374" cy="434013"/>
                </a:xfrm>
                <a:prstGeom prst="rect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2786582" y="2000519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72147" y="2014046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777429" y="3749090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12933" y="3737882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595699" y="2009392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0188043" y="1989738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652993" y="3737881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0234821" y="3706929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2625810" y="1804086"/>
              <a:ext cx="8223421" cy="329925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230633" y="1188574"/>
              <a:ext cx="1691538" cy="38955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2176133" y="5176204"/>
            <a:ext cx="8963791" cy="75537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273644" y="706932"/>
            <a:ext cx="8748584" cy="5063674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804023" y="1009017"/>
            <a:ext cx="4007838" cy="1927939"/>
          </a:xfrm>
          <a:prstGeom prst="rect">
            <a:avLst/>
          </a:prstGeom>
          <a:solidFill>
            <a:srgbClr val="A0D38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atin typeface="Arial Rounded MT Bold" panose="020F0704030504030204" pitchFamily="34" charset="0"/>
              </a:rPr>
              <a:t>Active Mode</a:t>
            </a:r>
            <a:endParaRPr lang="ko-KR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810241" y="3320547"/>
            <a:ext cx="4001620" cy="1952353"/>
          </a:xfrm>
          <a:prstGeom prst="rect">
            <a:avLst/>
          </a:prstGeom>
          <a:solidFill>
            <a:srgbClr val="D3C88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atin typeface="Arial Rounded MT Bold" panose="020F0704030504030204" pitchFamily="34" charset="0"/>
              </a:rPr>
              <a:t>Passive Mode</a:t>
            </a:r>
            <a:endParaRPr lang="ko-KR" alt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32765" y="1204589"/>
            <a:ext cx="2290253" cy="1559677"/>
          </a:xfrm>
          <a:prstGeom prst="roundRect">
            <a:avLst/>
          </a:prstGeom>
          <a:solidFill>
            <a:srgbClr val="E6E7E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181281" y="1388372"/>
            <a:ext cx="1770703" cy="481785"/>
            <a:chOff x="8256782" y="1220592"/>
            <a:chExt cx="1770703" cy="4817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7" t="20628" r="8312" b="21568"/>
            <a:stretch/>
          </p:blipFill>
          <p:spPr>
            <a:xfrm>
              <a:off x="8339533" y="1278687"/>
              <a:ext cx="462992" cy="32220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780771" y="1232463"/>
              <a:ext cx="124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Bahnschrift SemiBold" panose="020B0502040204020203" pitchFamily="34" charset="0"/>
                </a:rPr>
                <a:t>Power</a:t>
              </a:r>
              <a:endParaRPr lang="ko-KR" altLang="en-US" sz="2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256782" y="1220592"/>
              <a:ext cx="1570583" cy="481785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15086" r="12291" b="28723"/>
          <a:stretch/>
        </p:blipFill>
        <p:spPr>
          <a:xfrm>
            <a:off x="7619252" y="3146727"/>
            <a:ext cx="2814566" cy="218454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4686" r="4102" b="55310"/>
          <a:stretch/>
        </p:blipFill>
        <p:spPr>
          <a:xfrm>
            <a:off x="8255850" y="1982688"/>
            <a:ext cx="1444082" cy="63064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54942" r="4102" b="5054"/>
          <a:stretch/>
        </p:blipFill>
        <p:spPr>
          <a:xfrm>
            <a:off x="3954774" y="6126668"/>
            <a:ext cx="1444082" cy="6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336" y="1345056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89520" y="2036085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2139924" y="531583"/>
            <a:ext cx="9000000" cy="5400000"/>
            <a:chOff x="2231738" y="657823"/>
            <a:chExt cx="9000000" cy="5400000"/>
          </a:xfrm>
        </p:grpSpPr>
        <p:grpSp>
          <p:nvGrpSpPr>
            <p:cNvPr id="65" name="그룹 64"/>
            <p:cNvGrpSpPr/>
            <p:nvPr/>
          </p:nvGrpSpPr>
          <p:grpSpPr>
            <a:xfrm>
              <a:off x="2231738" y="657823"/>
              <a:ext cx="9000000" cy="5400000"/>
              <a:chOff x="2231738" y="657823"/>
              <a:chExt cx="9000000" cy="5400000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2231738" y="657823"/>
                <a:ext cx="9000000" cy="5400000"/>
                <a:chOff x="2231738" y="657823"/>
                <a:chExt cx="9000000" cy="5400000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231738" y="657823"/>
                  <a:ext cx="9000000" cy="5400000"/>
                  <a:chOff x="1823306" y="469209"/>
                  <a:chExt cx="9258300" cy="5517639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1823306" y="469209"/>
                    <a:ext cx="9258300" cy="5517639"/>
                    <a:chOff x="1823306" y="469209"/>
                    <a:chExt cx="9258300" cy="5517639"/>
                  </a:xfrm>
                </p:grpSpPr>
                <p:grpSp>
                  <p:nvGrpSpPr>
                    <p:cNvPr id="5" name="그룹 4"/>
                    <p:cNvGrpSpPr/>
                    <p:nvPr/>
                  </p:nvGrpSpPr>
                  <p:grpSpPr>
                    <a:xfrm>
                      <a:off x="1823306" y="469209"/>
                      <a:ext cx="9258300" cy="5517639"/>
                      <a:chOff x="1823306" y="469209"/>
                      <a:chExt cx="9258300" cy="5517639"/>
                    </a:xfrm>
                  </p:grpSpPr>
                  <p:pic>
                    <p:nvPicPr>
                      <p:cNvPr id="1026" name="Picture 2" descr="nod design의 인트로필 의료기기 ui 디자인 상세이미지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7510"/>
                      <a:stretch/>
                    </p:blipFill>
                    <p:spPr bwMode="auto">
                      <a:xfrm>
                        <a:off x="1823306" y="469209"/>
                        <a:ext cx="9258300" cy="5517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" name="직사각형 3"/>
                      <p:cNvSpPr/>
                      <p:nvPr/>
                    </p:nvSpPr>
                    <p:spPr>
                      <a:xfrm>
                        <a:off x="2100647" y="611311"/>
                        <a:ext cx="2187147" cy="62436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" name="직사각형 6"/>
                      <p:cNvSpPr/>
                      <p:nvPr/>
                    </p:nvSpPr>
                    <p:spPr>
                      <a:xfrm>
                        <a:off x="3033584" y="1841156"/>
                        <a:ext cx="840260" cy="358346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" name="직사각형 7"/>
                      <p:cNvSpPr/>
                      <p:nvPr/>
                    </p:nvSpPr>
                    <p:spPr>
                      <a:xfrm>
                        <a:off x="9090125" y="1912500"/>
                        <a:ext cx="761012" cy="287002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" name="직사각형 8"/>
                      <p:cNvSpPr/>
                      <p:nvPr/>
                    </p:nvSpPr>
                    <p:spPr>
                      <a:xfrm>
                        <a:off x="9023069" y="3642793"/>
                        <a:ext cx="828068" cy="287002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" name="직사각형 9"/>
                      <p:cNvSpPr/>
                      <p:nvPr/>
                    </p:nvSpPr>
                    <p:spPr>
                      <a:xfrm>
                        <a:off x="2983230" y="3567354"/>
                        <a:ext cx="925830" cy="595071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/>
                      <p:cNvSpPr/>
                      <p:nvPr/>
                    </p:nvSpPr>
                    <p:spPr>
                      <a:xfrm>
                        <a:off x="3006090" y="3964305"/>
                        <a:ext cx="925830" cy="1238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직사각형 11"/>
                      <p:cNvSpPr/>
                      <p:nvPr/>
                    </p:nvSpPr>
                    <p:spPr>
                      <a:xfrm>
                        <a:off x="2960370" y="3984307"/>
                        <a:ext cx="925830" cy="1238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2676576" y="2588421"/>
                      <a:ext cx="1691538" cy="38955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2470629" y="4310304"/>
                      <a:ext cx="2014873" cy="44149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8463194" y="2562450"/>
                      <a:ext cx="2014873" cy="44149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8429666" y="4347892"/>
                      <a:ext cx="2014873" cy="441497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5445019" y="5352390"/>
                      <a:ext cx="2014873" cy="381145"/>
                    </a:xfrm>
                    <a:prstGeom prst="rect">
                      <a:avLst/>
                    </a:prstGeom>
                    <a:solidFill>
                      <a:srgbClr val="F3F3F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5418438" y="2872946"/>
                    <a:ext cx="2113005" cy="1519881"/>
                  </a:xfrm>
                  <a:prstGeom prst="rect">
                    <a:avLst/>
                  </a:prstGeom>
                  <a:solidFill>
                    <a:srgbClr val="80A0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5174082" y="1925175"/>
                    <a:ext cx="1691538" cy="389557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타원 19"/>
                  <p:cNvSpPr/>
                  <p:nvPr/>
                </p:nvSpPr>
                <p:spPr>
                  <a:xfrm>
                    <a:off x="7315200" y="1841156"/>
                    <a:ext cx="544456" cy="549875"/>
                  </a:xfrm>
                  <a:prstGeom prst="ellipse">
                    <a:avLst/>
                  </a:prstGeom>
                  <a:solidFill>
                    <a:srgbClr val="F685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430924" y="1075038"/>
                    <a:ext cx="1040965" cy="265670"/>
                  </a:xfrm>
                  <a:prstGeom prst="rect">
                    <a:avLst/>
                  </a:prstGeom>
                  <a:solidFill>
                    <a:srgbClr val="F685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5869459" y="1075038"/>
                    <a:ext cx="685800" cy="265670"/>
                  </a:xfrm>
                  <a:prstGeom prst="rect">
                    <a:avLst/>
                  </a:prstGeom>
                  <a:solidFill>
                    <a:srgbClr val="C7C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516756" y="1075038"/>
                    <a:ext cx="1170044" cy="265670"/>
                  </a:xfrm>
                  <a:prstGeom prst="rect">
                    <a:avLst/>
                  </a:prstGeom>
                  <a:solidFill>
                    <a:srgbClr val="C7C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4" name="직사각형 63"/>
                <p:cNvSpPr/>
                <p:nvPr/>
              </p:nvSpPr>
              <p:spPr>
                <a:xfrm>
                  <a:off x="5764371" y="1116219"/>
                  <a:ext cx="3244374" cy="434013"/>
                </a:xfrm>
                <a:prstGeom prst="rect">
                  <a:avLst/>
                </a:prstGeom>
                <a:solidFill>
                  <a:srgbClr val="E6E7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직사각형 66"/>
              <p:cNvSpPr/>
              <p:nvPr/>
            </p:nvSpPr>
            <p:spPr>
              <a:xfrm>
                <a:off x="2786582" y="2000519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72147" y="2014046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777429" y="3749090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412933" y="3737882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595699" y="2009392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0188043" y="1989738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652993" y="3737881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0234821" y="3706929"/>
                <a:ext cx="450989" cy="37226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2625810" y="1804086"/>
              <a:ext cx="8223421" cy="329925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230633" y="1188574"/>
              <a:ext cx="1691538" cy="38955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2176133" y="5176204"/>
            <a:ext cx="8963791" cy="75537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273644" y="706932"/>
            <a:ext cx="8748584" cy="5063674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804023" y="1028473"/>
            <a:ext cx="3960000" cy="1260000"/>
          </a:xfrm>
          <a:prstGeom prst="rect">
            <a:avLst/>
          </a:prstGeom>
          <a:solidFill>
            <a:srgbClr val="A0D38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 Rounded MT Bold" panose="020F0704030504030204" pitchFamily="34" charset="0"/>
              </a:rPr>
              <a:t>Active Mode</a:t>
            </a:r>
            <a:endParaRPr lang="ko-KR" alt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804023" y="2613618"/>
            <a:ext cx="3960000" cy="1260000"/>
          </a:xfrm>
          <a:prstGeom prst="rect">
            <a:avLst/>
          </a:prstGeom>
          <a:solidFill>
            <a:srgbClr val="D3C88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Arial Rounded MT Bold" panose="020F0704030504030204" pitchFamily="34" charset="0"/>
              </a:rPr>
              <a:t>Passive Mode</a:t>
            </a:r>
            <a:endParaRPr lang="ko-KR" alt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32765" y="1204589"/>
            <a:ext cx="2290253" cy="1559677"/>
          </a:xfrm>
          <a:prstGeom prst="roundRect">
            <a:avLst/>
          </a:prstGeom>
          <a:solidFill>
            <a:srgbClr val="E6E7E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181281" y="1388372"/>
            <a:ext cx="1770703" cy="481785"/>
            <a:chOff x="8256782" y="1220592"/>
            <a:chExt cx="1770703" cy="4817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7" t="20628" r="8312" b="21568"/>
            <a:stretch/>
          </p:blipFill>
          <p:spPr>
            <a:xfrm>
              <a:off x="8339533" y="1278687"/>
              <a:ext cx="462992" cy="32220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780771" y="1232463"/>
              <a:ext cx="1246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Bahnschrift SemiBold" panose="020B0502040204020203" pitchFamily="34" charset="0"/>
                </a:rPr>
                <a:t>Power</a:t>
              </a:r>
              <a:endParaRPr lang="ko-KR" altLang="en-US" sz="20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256782" y="1220592"/>
              <a:ext cx="1570583" cy="481785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15086" r="12291" b="28723"/>
          <a:stretch/>
        </p:blipFill>
        <p:spPr>
          <a:xfrm>
            <a:off x="7619252" y="3146727"/>
            <a:ext cx="2814566" cy="218454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4686" r="4102" b="55310"/>
          <a:stretch/>
        </p:blipFill>
        <p:spPr>
          <a:xfrm>
            <a:off x="8255850" y="1982688"/>
            <a:ext cx="1444082" cy="63064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54942" r="4102" b="5054"/>
          <a:stretch/>
        </p:blipFill>
        <p:spPr>
          <a:xfrm>
            <a:off x="3954774" y="6126668"/>
            <a:ext cx="1444082" cy="6306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2810241" y="4256699"/>
            <a:ext cx="3960000" cy="12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Arial Rounded MT Bold" panose="020F0704030504030204" pitchFamily="34" charset="0"/>
              </a:rPr>
              <a:t>Strength Check</a:t>
            </a:r>
            <a:endParaRPr lang="ko-KR" altLang="en-US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25264" y="1351984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4214" y="2170033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384138" y="657823"/>
            <a:ext cx="9000000" cy="5400000"/>
            <a:chOff x="2231738" y="657823"/>
            <a:chExt cx="9000000" cy="5400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2231738" y="657823"/>
              <a:ext cx="9000000" cy="5400000"/>
              <a:chOff x="1823306" y="469209"/>
              <a:chExt cx="9258300" cy="551763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23306" y="469209"/>
                <a:ext cx="9258300" cy="5517639"/>
                <a:chOff x="1823306" y="469209"/>
                <a:chExt cx="9258300" cy="5517639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823306" y="469209"/>
                  <a:ext cx="9258300" cy="5517639"/>
                  <a:chOff x="1823306" y="469209"/>
                  <a:chExt cx="9258300" cy="5517639"/>
                </a:xfrm>
              </p:grpSpPr>
              <p:pic>
                <p:nvPicPr>
                  <p:cNvPr id="1026" name="Picture 2" descr="nod design의 인트로필 의료기기 ui 디자인 상세이미지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7510"/>
                  <a:stretch/>
                </p:blipFill>
                <p:spPr bwMode="auto">
                  <a:xfrm>
                    <a:off x="1823306" y="469209"/>
                    <a:ext cx="9258300" cy="5517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직사각형 3"/>
                  <p:cNvSpPr/>
                  <p:nvPr/>
                </p:nvSpPr>
                <p:spPr>
                  <a:xfrm>
                    <a:off x="2100647" y="611311"/>
                    <a:ext cx="2187147" cy="62436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3033584" y="1841156"/>
                    <a:ext cx="840260" cy="358346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9090125" y="1912500"/>
                    <a:ext cx="761012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023069" y="3642793"/>
                    <a:ext cx="828068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2983230" y="3567354"/>
                    <a:ext cx="925830" cy="595071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006090" y="3964305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960370" y="3984307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/>
                <p:cNvSpPr/>
                <p:nvPr/>
              </p:nvSpPr>
              <p:spPr>
                <a:xfrm>
                  <a:off x="2676576" y="2588421"/>
                  <a:ext cx="1691538" cy="38955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470629" y="4310304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8463194" y="2562450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8429666" y="4347892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445019" y="5352390"/>
                  <a:ext cx="2014873" cy="38114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418438" y="2872946"/>
                <a:ext cx="2113005" cy="1519881"/>
              </a:xfrm>
              <a:prstGeom prst="rect">
                <a:avLst/>
              </a:prstGeom>
              <a:solidFill>
                <a:srgbClr val="80A0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174082" y="1925175"/>
                <a:ext cx="1691538" cy="38955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315200" y="1841156"/>
                <a:ext cx="544456" cy="549875"/>
              </a:xfrm>
              <a:prstGeom prst="ellipse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430924" y="1075038"/>
                <a:ext cx="1040965" cy="265670"/>
              </a:xfrm>
              <a:prstGeom prst="rect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69459" y="1075038"/>
                <a:ext cx="685800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16756" y="1075038"/>
                <a:ext cx="1170044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764371" y="1116219"/>
              <a:ext cx="3244374" cy="434013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533808" y="840777"/>
            <a:ext cx="2106466" cy="583790"/>
          </a:xfrm>
          <a:prstGeom prst="roundRect">
            <a:avLst>
              <a:gd name="adj" fmla="val 50000"/>
            </a:avLst>
          </a:prstGeom>
          <a:solidFill>
            <a:srgbClr val="A0D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Active Mode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0565" y="2600586"/>
            <a:ext cx="3036815" cy="2285307"/>
          </a:xfrm>
          <a:prstGeom prst="roundRect">
            <a:avLst>
              <a:gd name="adj" fmla="val 6756"/>
            </a:avLst>
          </a:prstGeom>
          <a:solidFill>
            <a:srgbClr val="A0D38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156448839"/>
              </p:ext>
            </p:extLst>
          </p:nvPr>
        </p:nvGraphicFramePr>
        <p:xfrm>
          <a:off x="5360565" y="2600586"/>
          <a:ext cx="3036816" cy="228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88073" y="19935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Speed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1423" y="3723843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Angle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16044" y="1993597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Rounded MT Bold" panose="020F0704030504030204" pitchFamily="34" charset="0"/>
              </a:rPr>
              <a:t>R</a:t>
            </a:r>
            <a:r>
              <a:rPr lang="en-US" altLang="ko-KR" b="1" dirty="0" smtClean="0">
                <a:latin typeface="Arial Rounded MT Bold" panose="020F0704030504030204" pitchFamily="34" charset="0"/>
              </a:rPr>
              <a:t>epeat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316044" y="3733410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Torque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2033" y="1955631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0.</a:t>
            </a:r>
            <a:endParaRPr lang="ko-KR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332" y="2216126"/>
            <a:ext cx="65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Rounded MT Bold" panose="020F0704030504030204" pitchFamily="34" charset="0"/>
              </a:rPr>
              <a:t>Time.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5712" y="2032808"/>
            <a:ext cx="1968579" cy="4827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50642" y="780896"/>
            <a:ext cx="680658" cy="680658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86974" y="5409835"/>
            <a:ext cx="7197670" cy="446646"/>
          </a:xfrm>
          <a:prstGeom prst="roundRect">
            <a:avLst>
              <a:gd name="adj" fmla="val 50000"/>
            </a:avLst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EMERGENCY STOP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2" y="5443401"/>
            <a:ext cx="360000" cy="36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50" y="5453158"/>
            <a:ext cx="360000" cy="360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78" y="849587"/>
            <a:ext cx="540000" cy="540000"/>
          </a:xfrm>
          <a:prstGeom prst="rect">
            <a:avLst/>
          </a:prstGeom>
        </p:spPr>
      </p:pic>
      <p:pic>
        <p:nvPicPr>
          <p:cNvPr id="55" name="Picture 4" descr="일시정지 광장 free interfac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02" y="1016103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정지 광장 free interfa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05" y="1017477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play-al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99" y="1016893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25264" y="1351984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4214" y="2170033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384138" y="657823"/>
            <a:ext cx="9000000" cy="5400000"/>
            <a:chOff x="2231738" y="657823"/>
            <a:chExt cx="9000000" cy="5400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2231738" y="657823"/>
              <a:ext cx="9000000" cy="5400000"/>
              <a:chOff x="1823306" y="469209"/>
              <a:chExt cx="9258300" cy="551763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23306" y="469209"/>
                <a:ext cx="9258300" cy="5517639"/>
                <a:chOff x="1823306" y="469209"/>
                <a:chExt cx="9258300" cy="5517639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823306" y="469209"/>
                  <a:ext cx="9258300" cy="5517639"/>
                  <a:chOff x="1823306" y="469209"/>
                  <a:chExt cx="9258300" cy="5517639"/>
                </a:xfrm>
              </p:grpSpPr>
              <p:pic>
                <p:nvPicPr>
                  <p:cNvPr id="1026" name="Picture 2" descr="nod design의 인트로필 의료기기 ui 디자인 상세이미지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7510"/>
                  <a:stretch/>
                </p:blipFill>
                <p:spPr bwMode="auto">
                  <a:xfrm>
                    <a:off x="1823306" y="469209"/>
                    <a:ext cx="9258300" cy="5517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직사각형 3"/>
                  <p:cNvSpPr/>
                  <p:nvPr/>
                </p:nvSpPr>
                <p:spPr>
                  <a:xfrm>
                    <a:off x="2100647" y="611311"/>
                    <a:ext cx="2187147" cy="62436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3033584" y="1841156"/>
                    <a:ext cx="840260" cy="358346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9090125" y="1912500"/>
                    <a:ext cx="761012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023069" y="3642793"/>
                    <a:ext cx="828068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2983230" y="3567354"/>
                    <a:ext cx="925830" cy="595071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006090" y="3964305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960370" y="3984307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/>
                <p:cNvSpPr/>
                <p:nvPr/>
              </p:nvSpPr>
              <p:spPr>
                <a:xfrm>
                  <a:off x="2676576" y="2588421"/>
                  <a:ext cx="1691538" cy="38955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470629" y="4310304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8463194" y="2562450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8429666" y="4347892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445019" y="5352390"/>
                  <a:ext cx="2014873" cy="38114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418438" y="2872946"/>
                <a:ext cx="2113005" cy="1519881"/>
              </a:xfrm>
              <a:prstGeom prst="rect">
                <a:avLst/>
              </a:prstGeom>
              <a:solidFill>
                <a:srgbClr val="80A0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174082" y="1925175"/>
                <a:ext cx="1691538" cy="38955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315200" y="1841156"/>
                <a:ext cx="544456" cy="549875"/>
              </a:xfrm>
              <a:prstGeom prst="ellipse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430924" y="1075038"/>
                <a:ext cx="1040965" cy="265670"/>
              </a:xfrm>
              <a:prstGeom prst="rect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69459" y="1075038"/>
                <a:ext cx="685800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16756" y="1075038"/>
                <a:ext cx="1170044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764371" y="1116219"/>
              <a:ext cx="3244374" cy="434013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533808" y="840777"/>
            <a:ext cx="2106466" cy="583790"/>
          </a:xfrm>
          <a:prstGeom prst="roundRect">
            <a:avLst>
              <a:gd name="adj" fmla="val 50000"/>
            </a:avLst>
          </a:prstGeom>
          <a:solidFill>
            <a:srgbClr val="A0D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Active Mode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0565" y="2600586"/>
            <a:ext cx="3036815" cy="2285307"/>
          </a:xfrm>
          <a:prstGeom prst="roundRect">
            <a:avLst>
              <a:gd name="adj" fmla="val 6756"/>
            </a:avLst>
          </a:prstGeom>
          <a:solidFill>
            <a:srgbClr val="A0D38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/>
          <p:cNvGraphicFramePr/>
          <p:nvPr>
            <p:extLst/>
          </p:nvPr>
        </p:nvGraphicFramePr>
        <p:xfrm>
          <a:off x="5360565" y="2600586"/>
          <a:ext cx="3036816" cy="228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88073" y="199359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Speed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1423" y="3723843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Angle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16044" y="1993597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Rounded MT Bold" panose="020F0704030504030204" pitchFamily="34" charset="0"/>
              </a:rPr>
              <a:t>R</a:t>
            </a:r>
            <a:r>
              <a:rPr lang="en-US" altLang="ko-KR" b="1" dirty="0" smtClean="0">
                <a:latin typeface="Arial Rounded MT Bold" panose="020F0704030504030204" pitchFamily="34" charset="0"/>
              </a:rPr>
              <a:t>epeat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383156" y="3733410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Rounded MT Bold" panose="020F0704030504030204" pitchFamily="34" charset="0"/>
              </a:rPr>
              <a:t>Delay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2033" y="1955631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0.</a:t>
            </a:r>
            <a:endParaRPr lang="ko-KR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332" y="2216126"/>
            <a:ext cx="65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Rounded MT Bold" panose="020F0704030504030204" pitchFamily="34" charset="0"/>
              </a:rPr>
              <a:t>Time.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5712" y="2032808"/>
            <a:ext cx="1968579" cy="4827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50642" y="780896"/>
            <a:ext cx="680658" cy="680658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23344" y="1051988"/>
            <a:ext cx="1302008" cy="446646"/>
          </a:xfrm>
          <a:prstGeom prst="roundRect">
            <a:avLst>
              <a:gd name="adj" fmla="val 50000"/>
            </a:avLst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latin typeface="Arial Rounded MT Bold" panose="020F0704030504030204" pitchFamily="34" charset="0"/>
              </a:rPr>
              <a:t>STOP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00" y="1128017"/>
            <a:ext cx="288000" cy="288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78" y="849587"/>
            <a:ext cx="540000" cy="540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2742385" y="5255310"/>
            <a:ext cx="8342606" cy="8094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 descr="일시정지 광장 free interfac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27" y="5380975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정지 광장 free interfa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30" y="5382349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play-al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24" y="5381765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3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25264" y="1351984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4214" y="2170033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384138" y="657823"/>
            <a:ext cx="9000000" cy="5400000"/>
            <a:chOff x="2231738" y="657823"/>
            <a:chExt cx="9000000" cy="5400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2231738" y="657823"/>
              <a:ext cx="9000000" cy="5400000"/>
              <a:chOff x="1823306" y="469209"/>
              <a:chExt cx="9258300" cy="551763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23306" y="469209"/>
                <a:ext cx="9258300" cy="5517639"/>
                <a:chOff x="1823306" y="469209"/>
                <a:chExt cx="9258300" cy="5517639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823306" y="469209"/>
                  <a:ext cx="9258300" cy="5517639"/>
                  <a:chOff x="1823306" y="469209"/>
                  <a:chExt cx="9258300" cy="5517639"/>
                </a:xfrm>
              </p:grpSpPr>
              <p:pic>
                <p:nvPicPr>
                  <p:cNvPr id="1026" name="Picture 2" descr="nod design의 인트로필 의료기기 ui 디자인 상세이미지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7510"/>
                  <a:stretch/>
                </p:blipFill>
                <p:spPr bwMode="auto">
                  <a:xfrm>
                    <a:off x="1823306" y="469209"/>
                    <a:ext cx="9258300" cy="5517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직사각형 3"/>
                  <p:cNvSpPr/>
                  <p:nvPr/>
                </p:nvSpPr>
                <p:spPr>
                  <a:xfrm>
                    <a:off x="2100647" y="611311"/>
                    <a:ext cx="2187147" cy="62436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3033584" y="1841156"/>
                    <a:ext cx="840260" cy="358346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9090125" y="1912500"/>
                    <a:ext cx="761012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023069" y="3642793"/>
                    <a:ext cx="828068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2983230" y="3567354"/>
                    <a:ext cx="925830" cy="595071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006090" y="3964305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960370" y="3984307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/>
                <p:cNvSpPr/>
                <p:nvPr/>
              </p:nvSpPr>
              <p:spPr>
                <a:xfrm>
                  <a:off x="2676576" y="2588421"/>
                  <a:ext cx="1691538" cy="38955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470629" y="4310304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8463194" y="2562450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8429666" y="4347892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445019" y="5352390"/>
                  <a:ext cx="2014873" cy="38114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418438" y="2872946"/>
                <a:ext cx="2113005" cy="1519881"/>
              </a:xfrm>
              <a:prstGeom prst="rect">
                <a:avLst/>
              </a:prstGeom>
              <a:solidFill>
                <a:srgbClr val="80A0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174082" y="1925175"/>
                <a:ext cx="1691538" cy="38955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315200" y="1841156"/>
                <a:ext cx="544456" cy="549875"/>
              </a:xfrm>
              <a:prstGeom prst="ellipse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430924" y="1075038"/>
                <a:ext cx="1040965" cy="265670"/>
              </a:xfrm>
              <a:prstGeom prst="rect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69459" y="1075038"/>
                <a:ext cx="685800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16756" y="1075038"/>
                <a:ext cx="1170044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764371" y="1116219"/>
              <a:ext cx="3244374" cy="434013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533808" y="840777"/>
            <a:ext cx="2106466" cy="583790"/>
          </a:xfrm>
          <a:prstGeom prst="roundRect">
            <a:avLst>
              <a:gd name="adj" fmla="val 50000"/>
            </a:avLst>
          </a:prstGeom>
          <a:solidFill>
            <a:srgbClr val="D3C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Passive Mode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0565" y="2600586"/>
            <a:ext cx="3036815" cy="2285307"/>
          </a:xfrm>
          <a:prstGeom prst="roundRect">
            <a:avLst>
              <a:gd name="adj" fmla="val 6756"/>
            </a:avLst>
          </a:prstGeom>
          <a:solidFill>
            <a:srgbClr val="D3C88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417396587"/>
              </p:ext>
            </p:extLst>
          </p:nvPr>
        </p:nvGraphicFramePr>
        <p:xfrm>
          <a:off x="5360565" y="2600586"/>
          <a:ext cx="3036816" cy="228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69023" y="1993597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Rounded MT Bold" panose="020F0704030504030204" pitchFamily="34" charset="0"/>
              </a:rPr>
              <a:t>Torque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6173" y="3761943"/>
            <a:ext cx="994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Arial Rounded MT Bold" panose="020F0704030504030204" pitchFamily="34" charset="0"/>
              </a:rPr>
              <a:t>JogValue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8419" y="2041222"/>
            <a:ext cx="10420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>
                <a:latin typeface="Arial Rounded MT Bold" panose="020F0704030504030204" pitchFamily="34" charset="0"/>
              </a:rPr>
              <a:t>LoadValue</a:t>
            </a:r>
            <a:endParaRPr lang="ko-KR" altLang="en-US" sz="1300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2033" y="1955631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0.</a:t>
            </a:r>
            <a:endParaRPr lang="ko-KR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332" y="2216126"/>
            <a:ext cx="65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Rounded MT Bold" panose="020F0704030504030204" pitchFamily="34" charset="0"/>
              </a:rPr>
              <a:t>Time.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5712" y="2032808"/>
            <a:ext cx="1968579" cy="4827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50642" y="780896"/>
            <a:ext cx="680658" cy="680658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86974" y="5409835"/>
            <a:ext cx="7197670" cy="446646"/>
          </a:xfrm>
          <a:prstGeom prst="roundRect">
            <a:avLst>
              <a:gd name="adj" fmla="val 50000"/>
            </a:avLst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EMERGENCY STOP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2" y="5443401"/>
            <a:ext cx="360000" cy="36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50" y="5453158"/>
            <a:ext cx="360000" cy="360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78" y="849587"/>
            <a:ext cx="540000" cy="540000"/>
          </a:xfrm>
          <a:prstGeom prst="rect">
            <a:avLst/>
          </a:prstGeom>
        </p:spPr>
      </p:pic>
      <p:pic>
        <p:nvPicPr>
          <p:cNvPr id="54" name="Picture 22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6" y="4895715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4" descr="pl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8" y="5754117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1962" y="6299211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pla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24064" y="6056451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2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8" y="4780454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일시정지 광장 free interfac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02" y="1016103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정지 광장 free interfac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05" y="1017477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4" descr="play-al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99" y="1016893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25264" y="1351984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4214" y="2170033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384138" y="657823"/>
            <a:ext cx="9000000" cy="5400000"/>
            <a:chOff x="2231738" y="657823"/>
            <a:chExt cx="9000000" cy="5400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2231738" y="657823"/>
              <a:ext cx="9000000" cy="5400000"/>
              <a:chOff x="1823306" y="469209"/>
              <a:chExt cx="9258300" cy="551763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23306" y="469209"/>
                <a:ext cx="9258300" cy="5517639"/>
                <a:chOff x="1823306" y="469209"/>
                <a:chExt cx="9258300" cy="5517639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823306" y="469209"/>
                  <a:ext cx="9258300" cy="5517639"/>
                  <a:chOff x="1823306" y="469209"/>
                  <a:chExt cx="9258300" cy="5517639"/>
                </a:xfrm>
              </p:grpSpPr>
              <p:pic>
                <p:nvPicPr>
                  <p:cNvPr id="1026" name="Picture 2" descr="nod design의 인트로필 의료기기 ui 디자인 상세이미지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7510"/>
                  <a:stretch/>
                </p:blipFill>
                <p:spPr bwMode="auto">
                  <a:xfrm>
                    <a:off x="1823306" y="469209"/>
                    <a:ext cx="9258300" cy="5517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직사각형 3"/>
                  <p:cNvSpPr/>
                  <p:nvPr/>
                </p:nvSpPr>
                <p:spPr>
                  <a:xfrm>
                    <a:off x="2100647" y="611311"/>
                    <a:ext cx="2187147" cy="62436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3033584" y="1841156"/>
                    <a:ext cx="840260" cy="358346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9090125" y="1912500"/>
                    <a:ext cx="761012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023069" y="3642793"/>
                    <a:ext cx="828068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2983230" y="3567354"/>
                    <a:ext cx="925830" cy="595071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006090" y="3964305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960370" y="3984307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/>
                <p:cNvSpPr/>
                <p:nvPr/>
              </p:nvSpPr>
              <p:spPr>
                <a:xfrm>
                  <a:off x="2676576" y="2588421"/>
                  <a:ext cx="1691538" cy="38955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470629" y="4310304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8463194" y="2562450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8429666" y="4347892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445019" y="5352390"/>
                  <a:ext cx="2014873" cy="38114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418438" y="2872946"/>
                <a:ext cx="2113005" cy="1519881"/>
              </a:xfrm>
              <a:prstGeom prst="rect">
                <a:avLst/>
              </a:prstGeom>
              <a:solidFill>
                <a:srgbClr val="80A0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174082" y="1925175"/>
                <a:ext cx="1691538" cy="38955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315200" y="1841156"/>
                <a:ext cx="544456" cy="549875"/>
              </a:xfrm>
              <a:prstGeom prst="ellipse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430924" y="1075038"/>
                <a:ext cx="1040965" cy="265670"/>
              </a:xfrm>
              <a:prstGeom prst="rect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69459" y="1075038"/>
                <a:ext cx="685800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16756" y="1075038"/>
                <a:ext cx="1170044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764371" y="1116219"/>
              <a:ext cx="3244374" cy="434013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533808" y="840777"/>
            <a:ext cx="2106466" cy="583790"/>
          </a:xfrm>
          <a:prstGeom prst="roundRect">
            <a:avLst>
              <a:gd name="adj" fmla="val 50000"/>
            </a:avLst>
          </a:prstGeom>
          <a:solidFill>
            <a:srgbClr val="D3C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Passive Mode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0565" y="2600586"/>
            <a:ext cx="3036815" cy="2285307"/>
          </a:xfrm>
          <a:prstGeom prst="roundRect">
            <a:avLst>
              <a:gd name="adj" fmla="val 6756"/>
            </a:avLst>
          </a:prstGeom>
          <a:solidFill>
            <a:srgbClr val="D3C88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69023" y="1993597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Rounded MT Bold" panose="020F0704030504030204" pitchFamily="34" charset="0"/>
              </a:rPr>
              <a:t>Torque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6173" y="3761943"/>
            <a:ext cx="994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Arial Rounded MT Bold" panose="020F0704030504030204" pitchFamily="34" charset="0"/>
              </a:rPr>
              <a:t>JogValue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8419" y="2041222"/>
            <a:ext cx="10420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>
                <a:latin typeface="Arial Rounded MT Bold" panose="020F0704030504030204" pitchFamily="34" charset="0"/>
              </a:rPr>
              <a:t>LoadValue</a:t>
            </a:r>
            <a:endParaRPr lang="ko-KR" altLang="en-US" sz="1300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2033" y="1955631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0.</a:t>
            </a:r>
            <a:endParaRPr lang="ko-KR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332" y="2216126"/>
            <a:ext cx="65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Rounded MT Bold" panose="020F0704030504030204" pitchFamily="34" charset="0"/>
              </a:rPr>
              <a:t>Time.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5712" y="2032808"/>
            <a:ext cx="1968579" cy="4827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50642" y="780896"/>
            <a:ext cx="680658" cy="680658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86974" y="5409835"/>
            <a:ext cx="7197670" cy="446646"/>
          </a:xfrm>
          <a:prstGeom prst="roundRect">
            <a:avLst>
              <a:gd name="adj" fmla="val 50000"/>
            </a:avLst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EMERGENCY STOP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2" y="5443401"/>
            <a:ext cx="360000" cy="36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50" y="5453158"/>
            <a:ext cx="360000" cy="360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78" y="849587"/>
            <a:ext cx="540000" cy="540000"/>
          </a:xfrm>
          <a:prstGeom prst="rect">
            <a:avLst/>
          </a:prstGeom>
        </p:spPr>
      </p:pic>
      <p:pic>
        <p:nvPicPr>
          <p:cNvPr id="54" name="Picture 22" descr="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6" y="4895715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4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8" y="5754117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1962" y="6299211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24064" y="6056451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2" descr="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8" y="4780454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2742385" y="5255310"/>
            <a:ext cx="8342606" cy="8094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23344" y="1051988"/>
            <a:ext cx="1302008" cy="446646"/>
          </a:xfrm>
          <a:prstGeom prst="roundRect">
            <a:avLst>
              <a:gd name="adj" fmla="val 50000"/>
            </a:avLst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latin typeface="Arial Rounded MT Bold" panose="020F0704030504030204" pitchFamily="34" charset="0"/>
              </a:rPr>
              <a:t>STOP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00" y="1128017"/>
            <a:ext cx="288000" cy="288000"/>
          </a:xfrm>
          <a:prstGeom prst="rect">
            <a:avLst/>
          </a:prstGeom>
        </p:spPr>
      </p:pic>
      <p:pic>
        <p:nvPicPr>
          <p:cNvPr id="68" name="Picture 4" descr="일시정지 광장 free interfa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827" y="5380975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정지 광장 free interfac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30" y="5382349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4" descr="play-al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24" y="5381765"/>
            <a:ext cx="552414" cy="5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8611723" y="1831884"/>
            <a:ext cx="2473268" cy="32220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25067" y="3329206"/>
            <a:ext cx="2473268" cy="167883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988951" y="1971980"/>
            <a:ext cx="1853496" cy="589748"/>
          </a:xfrm>
          <a:prstGeom prst="rect">
            <a:avLst/>
          </a:prstGeom>
          <a:solidFill>
            <a:srgbClr val="A0D38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Arial Rounded MT Bold" panose="020F0704030504030204" pitchFamily="34" charset="0"/>
              </a:rPr>
              <a:t>Support Mode</a:t>
            </a:r>
            <a:endParaRPr lang="ko-KR" altLang="en-US" sz="1600" b="1" dirty="0">
              <a:latin typeface="Arial Rounded MT Bold" panose="020F070403050403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88951" y="2940194"/>
            <a:ext cx="1853496" cy="589748"/>
          </a:xfrm>
          <a:prstGeom prst="rect">
            <a:avLst/>
          </a:prstGeom>
          <a:solidFill>
            <a:srgbClr val="D3C88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 Rounded MT Bold" panose="020F0704030504030204" pitchFamily="34" charset="0"/>
              </a:rPr>
              <a:t>Resistance Mode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997509" y="3949591"/>
            <a:ext cx="1853496" cy="58974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Proportional Mode</a:t>
            </a:r>
            <a:r>
              <a:rPr lang="en-US" altLang="ko-KR" sz="1400" dirty="0"/>
              <a:t> 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1" name="차트 70"/>
          <p:cNvGraphicFramePr/>
          <p:nvPr>
            <p:extLst/>
          </p:nvPr>
        </p:nvGraphicFramePr>
        <p:xfrm>
          <a:off x="5360565" y="2600586"/>
          <a:ext cx="3036816" cy="228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80441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25264" y="1351984"/>
            <a:ext cx="1691538" cy="38955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4214" y="2170033"/>
            <a:ext cx="2113005" cy="1519881"/>
          </a:xfrm>
          <a:prstGeom prst="rect">
            <a:avLst/>
          </a:prstGeom>
          <a:solidFill>
            <a:srgbClr val="80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6795" y="4079792"/>
            <a:ext cx="544456" cy="549875"/>
          </a:xfrm>
          <a:prstGeom prst="ellipse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8686" y="657823"/>
            <a:ext cx="1040965" cy="265670"/>
          </a:xfrm>
          <a:prstGeom prst="rect">
            <a:avLst/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384138" y="657823"/>
            <a:ext cx="9000000" cy="5400000"/>
            <a:chOff x="2231738" y="657823"/>
            <a:chExt cx="9000000" cy="5400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2231738" y="657823"/>
              <a:ext cx="9000000" cy="5400000"/>
              <a:chOff x="1823306" y="469209"/>
              <a:chExt cx="9258300" cy="551763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23306" y="469209"/>
                <a:ext cx="9258300" cy="5517639"/>
                <a:chOff x="1823306" y="469209"/>
                <a:chExt cx="9258300" cy="5517639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823306" y="469209"/>
                  <a:ext cx="9258300" cy="5517639"/>
                  <a:chOff x="1823306" y="469209"/>
                  <a:chExt cx="9258300" cy="5517639"/>
                </a:xfrm>
              </p:grpSpPr>
              <p:pic>
                <p:nvPicPr>
                  <p:cNvPr id="1026" name="Picture 2" descr="nod design의 인트로필 의료기기 ui 디자인 상세이미지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7510"/>
                  <a:stretch/>
                </p:blipFill>
                <p:spPr bwMode="auto">
                  <a:xfrm>
                    <a:off x="1823306" y="469209"/>
                    <a:ext cx="9258300" cy="55176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직사각형 3"/>
                  <p:cNvSpPr/>
                  <p:nvPr/>
                </p:nvSpPr>
                <p:spPr>
                  <a:xfrm>
                    <a:off x="2100647" y="611311"/>
                    <a:ext cx="2187147" cy="62436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3033584" y="1841156"/>
                    <a:ext cx="840260" cy="358346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9090125" y="1912500"/>
                    <a:ext cx="761012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9023069" y="3642793"/>
                    <a:ext cx="828068" cy="287002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2983230" y="3567354"/>
                    <a:ext cx="925830" cy="595071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006090" y="3964305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960370" y="3984307"/>
                    <a:ext cx="925830" cy="123825"/>
                  </a:xfrm>
                  <a:prstGeom prst="rect">
                    <a:avLst/>
                  </a:prstGeom>
                  <a:solidFill>
                    <a:srgbClr val="F3F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/>
                <p:cNvSpPr/>
                <p:nvPr/>
              </p:nvSpPr>
              <p:spPr>
                <a:xfrm>
                  <a:off x="2676576" y="2588421"/>
                  <a:ext cx="1691538" cy="38955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470629" y="4310304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8463194" y="2562450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8429666" y="4347892"/>
                  <a:ext cx="2014873" cy="441497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445019" y="5352390"/>
                  <a:ext cx="2014873" cy="38114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418438" y="2872946"/>
                <a:ext cx="2113005" cy="1519881"/>
              </a:xfrm>
              <a:prstGeom prst="rect">
                <a:avLst/>
              </a:prstGeom>
              <a:solidFill>
                <a:srgbClr val="80A0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174082" y="1925175"/>
                <a:ext cx="1691538" cy="389557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315200" y="1841156"/>
                <a:ext cx="544456" cy="549875"/>
              </a:xfrm>
              <a:prstGeom prst="ellipse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430924" y="1075038"/>
                <a:ext cx="1040965" cy="265670"/>
              </a:xfrm>
              <a:prstGeom prst="rect">
                <a:avLst/>
              </a:prstGeom>
              <a:solidFill>
                <a:srgbClr val="F685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69459" y="1075038"/>
                <a:ext cx="685800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16756" y="1075038"/>
                <a:ext cx="1170044" cy="265670"/>
              </a:xfrm>
              <a:prstGeom prst="rect">
                <a:avLst/>
              </a:prstGeom>
              <a:solidFill>
                <a:srgbClr val="C7C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764371" y="1116219"/>
              <a:ext cx="3244374" cy="434013"/>
            </a:xfrm>
            <a:prstGeom prst="rect">
              <a:avLst/>
            </a:prstGeom>
            <a:solidFill>
              <a:srgbClr val="E6E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533808" y="840777"/>
            <a:ext cx="2106466" cy="5837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Passive Mode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0565" y="2600586"/>
            <a:ext cx="3036815" cy="2285307"/>
          </a:xfrm>
          <a:prstGeom prst="roundRect">
            <a:avLst>
              <a:gd name="adj" fmla="val 6756"/>
            </a:avLst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69023" y="1993597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Rounded MT Bold" panose="020F0704030504030204" pitchFamily="34" charset="0"/>
              </a:rPr>
              <a:t>Torque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6173" y="3761943"/>
            <a:ext cx="994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Arial Rounded MT Bold" panose="020F0704030504030204" pitchFamily="34" charset="0"/>
              </a:rPr>
              <a:t>JogValue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68419" y="2041222"/>
            <a:ext cx="10420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 smtClean="0">
                <a:latin typeface="Arial Rounded MT Bold" panose="020F0704030504030204" pitchFamily="34" charset="0"/>
              </a:rPr>
              <a:t>LoadValue</a:t>
            </a:r>
            <a:endParaRPr lang="ko-KR" altLang="en-US" sz="13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8332" y="2216126"/>
            <a:ext cx="655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Rounded MT Bold" panose="020F0704030504030204" pitchFamily="34" charset="0"/>
              </a:rPr>
              <a:t>Time.</a:t>
            </a:r>
            <a:endParaRPr lang="ko-KR" alt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65712" y="2032808"/>
            <a:ext cx="1968579" cy="4827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50642" y="780896"/>
            <a:ext cx="680658" cy="680658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86974" y="5409835"/>
            <a:ext cx="7197670" cy="446646"/>
          </a:xfrm>
          <a:prstGeom prst="roundRect">
            <a:avLst>
              <a:gd name="adj" fmla="val 50000"/>
            </a:avLst>
          </a:prstGeom>
          <a:solidFill>
            <a:srgbClr val="F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Arial Rounded MT Bold" panose="020F0704030504030204" pitchFamily="34" charset="0"/>
              </a:rPr>
              <a:t>EMERGENCY STOP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2" y="5443401"/>
            <a:ext cx="360000" cy="36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50" y="5453158"/>
            <a:ext cx="360000" cy="360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78" y="849587"/>
            <a:ext cx="540000" cy="540000"/>
          </a:xfrm>
          <a:prstGeom prst="rect">
            <a:avLst/>
          </a:prstGeom>
        </p:spPr>
      </p:pic>
      <p:pic>
        <p:nvPicPr>
          <p:cNvPr id="54" name="Picture 22" descr="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6" y="4895715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4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8" y="5754117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1962" y="6299211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24064" y="6056451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2" descr="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8" y="4780454"/>
            <a:ext cx="411438" cy="4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2742385" y="5255310"/>
            <a:ext cx="8342606" cy="80943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521532" y="1200290"/>
            <a:ext cx="1563459" cy="38320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611723" y="1831884"/>
            <a:ext cx="2473268" cy="32220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725067" y="3329206"/>
            <a:ext cx="2473268" cy="167883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76881" y="1975013"/>
            <a:ext cx="735695" cy="61865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716207" y="1850170"/>
            <a:ext cx="2473268" cy="322208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6" descr="정지 광장 free interfa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157" y="3437573"/>
            <a:ext cx="1226316" cy="12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4" descr="play-al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419" y="1912203"/>
            <a:ext cx="1226316" cy="12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차트 74"/>
          <p:cNvGraphicFramePr/>
          <p:nvPr>
            <p:extLst/>
          </p:nvPr>
        </p:nvGraphicFramePr>
        <p:xfrm>
          <a:off x="5360565" y="2600586"/>
          <a:ext cx="3036816" cy="228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41266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설정 free interfac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52" y="35622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설정 free interfac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" y="35622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일시정지 광장 free interfa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91" y="3562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정지 광장 free interfa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359" y="3562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lay-a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55" y="16638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왼쪽으로 회전 free interfa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1" y="17597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rrow-right-to-brack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42392" y="18742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la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2" y="387064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la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95" y="387064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pla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3049" y="52741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pla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35151" y="503138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ircle-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91" y="4446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09" y="3870641"/>
            <a:ext cx="1656416" cy="16564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119" y="285656"/>
            <a:ext cx="2083670" cy="20836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4686" r="4102" b="55310"/>
          <a:stretch/>
        </p:blipFill>
        <p:spPr>
          <a:xfrm>
            <a:off x="7861054" y="3213416"/>
            <a:ext cx="3009900" cy="13144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54942" r="4102" b="5054"/>
          <a:stretch/>
        </p:blipFill>
        <p:spPr>
          <a:xfrm>
            <a:off x="7861054" y="4762941"/>
            <a:ext cx="3009900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73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Arial Rounded MT Bold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created xsi:type="dcterms:W3CDTF">2025-03-25T09:27:47Z</dcterms:created>
  <dcterms:modified xsi:type="dcterms:W3CDTF">2025-04-01T07:24:16Z</dcterms:modified>
</cp:coreProperties>
</file>