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/>
    <p:restoredTop sz="94640"/>
  </p:normalViewPr>
  <p:slideViewPr>
    <p:cSldViewPr snapToGrid="0" snapToObjects="1">
      <p:cViewPr varScale="1">
        <p:scale>
          <a:sx n="109" d="100"/>
          <a:sy n="109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DDD60-D9B0-9E47-9ACB-F3251529C5B1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560BE-937A-1945-84F7-3E34D7512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49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인코더와 </a:t>
            </a:r>
            <a:r>
              <a:rPr lang="ko-KR" altLang="en-US" dirty="0" err="1"/>
              <a:t>디코더의</a:t>
            </a:r>
            <a:r>
              <a:rPr lang="ko-KR" altLang="en-US" dirty="0"/>
              <a:t> 최대 길이</a:t>
            </a:r>
            <a:r>
              <a:rPr lang="en-US" altLang="ko-KR" dirty="0"/>
              <a:t>(max time step)</a:t>
            </a:r>
            <a:r>
              <a:rPr lang="ko-KR" altLang="en-US" dirty="0"/>
              <a:t>에 문장이 딱 맞을 경우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560BE-937A-1945-84F7-3E34D7512A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03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인코더와 </a:t>
            </a:r>
            <a:r>
              <a:rPr lang="ko-KR" altLang="en-US" dirty="0" err="1"/>
              <a:t>디코더의</a:t>
            </a:r>
            <a:r>
              <a:rPr lang="ko-KR" altLang="en-US" dirty="0"/>
              <a:t> 최대 길이</a:t>
            </a:r>
            <a:r>
              <a:rPr lang="en-US" altLang="ko-KR" dirty="0"/>
              <a:t>(max time step)</a:t>
            </a:r>
            <a:r>
              <a:rPr lang="ko-KR" altLang="en-US" dirty="0"/>
              <a:t>에 문장이 딱 맞을 경우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560BE-937A-1945-84F7-3E34D7512A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84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인코더와 </a:t>
            </a:r>
            <a:r>
              <a:rPr lang="ko-KR" altLang="en-US" dirty="0" err="1"/>
              <a:t>디코더의</a:t>
            </a:r>
            <a:r>
              <a:rPr lang="ko-KR" altLang="en-US" dirty="0"/>
              <a:t> 최대 길이</a:t>
            </a:r>
            <a:r>
              <a:rPr lang="en-US" altLang="ko-KR" dirty="0"/>
              <a:t>(max time step)</a:t>
            </a:r>
            <a:r>
              <a:rPr lang="ko-KR" altLang="en-US" dirty="0"/>
              <a:t>에 문장이 딱 맞을 경우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560BE-937A-1945-84F7-3E34D7512A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74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인코더와 </a:t>
            </a:r>
            <a:r>
              <a:rPr lang="ko-KR" altLang="en-US" dirty="0" err="1"/>
              <a:t>디코더의</a:t>
            </a:r>
            <a:r>
              <a:rPr lang="ko-KR" altLang="en-US" dirty="0"/>
              <a:t> 최대 길이</a:t>
            </a:r>
            <a:r>
              <a:rPr lang="en-US" altLang="ko-KR" dirty="0"/>
              <a:t>(max time step)</a:t>
            </a:r>
            <a:r>
              <a:rPr lang="ko-KR" altLang="en-US" dirty="0"/>
              <a:t>에 문장이 딱 맞을 경우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560BE-937A-1945-84F7-3E34D7512A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76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인코더와 </a:t>
            </a:r>
            <a:r>
              <a:rPr lang="ko-KR" altLang="en-US" dirty="0" err="1"/>
              <a:t>디코더의</a:t>
            </a:r>
            <a:r>
              <a:rPr lang="ko-KR" altLang="en-US" dirty="0"/>
              <a:t> 최대 길이</a:t>
            </a:r>
            <a:r>
              <a:rPr lang="en-US" altLang="ko-KR" dirty="0"/>
              <a:t>(max time step)</a:t>
            </a:r>
            <a:r>
              <a:rPr lang="ko-KR" altLang="en-US" dirty="0"/>
              <a:t>에 문장이 딱 맞을 경우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560BE-937A-1945-84F7-3E34D7512A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42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인코더와 </a:t>
            </a:r>
            <a:r>
              <a:rPr lang="ko-KR" altLang="en-US" dirty="0" err="1"/>
              <a:t>디코더의</a:t>
            </a:r>
            <a:r>
              <a:rPr lang="ko-KR" altLang="en-US" dirty="0"/>
              <a:t> 최대 길이</a:t>
            </a:r>
            <a:r>
              <a:rPr lang="en-US" altLang="ko-KR" dirty="0"/>
              <a:t>(max time step)</a:t>
            </a:r>
            <a:r>
              <a:rPr lang="ko-KR" altLang="en-US" dirty="0"/>
              <a:t>에 문장이 딱 맞을 경우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560BE-937A-1945-84F7-3E34D7512A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5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5B307-3EA0-2944-ABF8-0DDD433F9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8733B1-2FDF-9D4E-BC08-1CEF700F2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2A99F-0B05-2A47-804D-DD615779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CE1-E21C-9C4E-98C4-F02998199B4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570EC-3674-094E-8B80-E313A9B0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C138B-7D5B-AF4F-B0EE-5483682F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9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6E2C8-6705-B94C-B88D-4775FF76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4C5384-2025-6140-BA58-AAD9989BC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61F0F-5AB0-C94F-A0C5-C8981135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CE1-E21C-9C4E-98C4-F02998199B4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1CDE3-1923-F54C-80E3-4C70DA64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589AA-EC7F-824E-8B16-A93FE933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8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90A0C-79AC-5242-8D64-D416A88B0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7C568A-51BC-084F-B925-C67F054B4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FEC90-BDD1-0D4C-BC0F-B1B041E8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CE1-E21C-9C4E-98C4-F02998199B4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66C8C-CFAB-A348-BD14-ACF83A18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98086-23C5-2E48-B73D-3D286AB8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3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0A269-ADEE-3B48-9940-19AEE7B9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737BA-357E-1941-8FB9-D37F53C1C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4E0C4-E5F8-1F40-B379-F86DEA3B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CE1-E21C-9C4E-98C4-F02998199B4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961E7-5BFF-3844-B618-DAC765E0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059495-5D3D-AD48-8504-FC51E365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3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B3F74-0591-D54F-A45A-24D8B925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B2B0B5-970A-8848-B645-60DBB6E94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7FA0F-0F1F-8440-BBEE-A0789E91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CE1-E21C-9C4E-98C4-F02998199B4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84A907-5DB6-7848-9476-F9876F25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4241B-4CE1-954B-BF96-93D09A4C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2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9F322-4945-8541-ACE0-11060286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A06D7-5C63-5645-BB52-A723FA493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17EDF-2440-C84B-8A25-843D425D5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B42E41-619C-B342-BDFE-57FCFDB6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CE1-E21C-9C4E-98C4-F02998199B4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36726A-7BFE-4141-97DA-5FBA0F7D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04AF07-5FB6-B34F-815B-75DE19BC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2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5495A-0EA4-034B-AEC2-81D79A5E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20D26-AF5A-F847-8CFE-5225CB5F1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D0709F-9168-7941-8D77-7CBB3ADC9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97CC1C-B109-2B40-91D5-8BF22ECD8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364D1F-953A-F146-907F-B6E54A343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61A9B8-E864-C64E-9170-A2128698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CE1-E21C-9C4E-98C4-F02998199B4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A41C06-CA40-8543-8AB7-2D7B219B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74A57C-B9C2-5747-8012-30054AA4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2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AE88C-8D6B-3A45-88C4-BF54EC33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EAF833-03F7-E04E-9E6A-1FCCF0E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CE1-E21C-9C4E-98C4-F02998199B4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719E4A-2631-2B43-B3CB-3248F98C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D11734-76F5-4E44-91A5-EC4B83D9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FE9B15-7A2C-F340-8526-1E8BC8DF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CE1-E21C-9C4E-98C4-F02998199B4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10B789-C6FA-9F4E-8667-A5A3A7AC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3D3DDE-B59B-0F4D-B12B-980FF6B6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5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2F0B5-A13F-5645-B95B-C99912F9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0705D-915A-864A-AD74-8C6BC4FE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ACB857-7ADF-634A-8F3E-03DF366F1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56B3D3-69E3-2241-A2AD-C2684422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CE1-E21C-9C4E-98C4-F02998199B4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F1FDFA-E11E-5F48-B3A2-CFE4612B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DC8690-035B-AC49-AD0C-1DED31DD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1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52E13-B40E-E246-8FE0-6F96E8E4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F056F3-61BE-EA4D-B31B-6B307B0FC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5D3755-9D35-6B4D-9F0B-2A9E7C9D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641D0E-4D4D-D449-82C1-5C1F071C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CE1-E21C-9C4E-98C4-F02998199B4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21AF4F-2931-094F-A739-12A6F65C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B7E48-D69A-0545-9EB5-0F4E5FC4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6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167759-3542-0A4C-A7C6-9484D501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09EE7-3B17-5140-A7C6-111CF6A47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016DCE-B244-464F-92AE-B8DC66EF5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D1CE1-E21C-9C4E-98C4-F02998199B4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6C572-7CA1-7348-9C0F-EF20920CF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F6795-0FA9-1443-A924-86F13A97F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>
            <a:extLst>
              <a:ext uri="{FF2B5EF4-FFF2-40B4-BE49-F238E27FC236}">
                <a16:creationId xmlns:a16="http://schemas.microsoft.com/office/drawing/2014/main" id="{01FB6AA0-A293-FE45-9B5B-4952BE6562E4}"/>
              </a:ext>
            </a:extLst>
          </p:cNvPr>
          <p:cNvSpPr txBox="1"/>
          <p:nvPr/>
        </p:nvSpPr>
        <p:spPr>
          <a:xfrm>
            <a:off x="0" y="106018"/>
            <a:ext cx="6433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YOLO + seq2seq + (OR model search)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08CC958-2085-114A-A742-D5A64325526F}"/>
              </a:ext>
            </a:extLst>
          </p:cNvPr>
          <p:cNvSpPr txBox="1"/>
          <p:nvPr/>
        </p:nvSpPr>
        <p:spPr>
          <a:xfrm>
            <a:off x="583096" y="1214014"/>
            <a:ext cx="107872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1) YOLO</a:t>
            </a:r>
            <a:r>
              <a:rPr lang="ko-KR" altLang="en-US" sz="2800" dirty="0" err="1"/>
              <a:t>를</a:t>
            </a:r>
            <a:r>
              <a:rPr lang="ko-KR" altLang="en-US" sz="2800" dirty="0"/>
              <a:t> 통해 이미지에서 </a:t>
            </a:r>
            <a:r>
              <a:rPr lang="en-US" altLang="ko-KR" sz="2800" dirty="0"/>
              <a:t>object</a:t>
            </a:r>
            <a:r>
              <a:rPr lang="ko-KR" altLang="en-US" sz="2800" dirty="0" err="1"/>
              <a:t>를</a:t>
            </a:r>
            <a:r>
              <a:rPr lang="ko-KR" altLang="en-US" sz="2800" dirty="0"/>
              <a:t> 탐지</a:t>
            </a:r>
            <a:endParaRPr lang="en-US" altLang="ko-KR" sz="2800" dirty="0"/>
          </a:p>
          <a:p>
            <a:r>
              <a:rPr lang="ko-KR" altLang="en-US" sz="2800" dirty="0"/>
              <a:t>예</a:t>
            </a:r>
            <a:r>
              <a:rPr lang="en-US" altLang="ko-KR" sz="2800" dirty="0"/>
              <a:t>) </a:t>
            </a:r>
            <a:r>
              <a:rPr lang="ko-KR" altLang="en-US" sz="2800" dirty="0"/>
              <a:t>이미지 </a:t>
            </a:r>
            <a:r>
              <a:rPr lang="en-US" altLang="ko-KR" sz="2800" dirty="0">
                <a:sym typeface="Wingdings" pitchFamily="2" charset="2"/>
              </a:rPr>
              <a:t> YOLO  [plane, airport] </a:t>
            </a:r>
            <a:r>
              <a:rPr lang="ko-KR" altLang="en-US" sz="2800" dirty="0">
                <a:sym typeface="Wingdings" pitchFamily="2" charset="2"/>
              </a:rPr>
              <a:t>출력</a:t>
            </a:r>
            <a:endParaRPr lang="en-US" altLang="ko-KR" sz="2800" dirty="0">
              <a:sym typeface="Wingdings" pitchFamily="2" charset="2"/>
            </a:endParaRPr>
          </a:p>
          <a:p>
            <a:endParaRPr lang="en-US" altLang="ko-KR" sz="2800" dirty="0"/>
          </a:p>
          <a:p>
            <a:endParaRPr lang="en-US" sz="2800" dirty="0"/>
          </a:p>
          <a:p>
            <a:r>
              <a:rPr lang="en-US" altLang="ko-KR" sz="2800" dirty="0"/>
              <a:t>2)</a:t>
            </a:r>
            <a:r>
              <a:rPr lang="ko-KR" altLang="en-US" sz="2800" dirty="0"/>
              <a:t> 탐지된 </a:t>
            </a:r>
            <a:r>
              <a:rPr lang="en-US" altLang="ko-KR" sz="2800" dirty="0"/>
              <a:t>object</a:t>
            </a:r>
            <a:r>
              <a:rPr lang="ko-KR" altLang="en-US" sz="2800" dirty="0" err="1"/>
              <a:t>를</a:t>
            </a:r>
            <a:r>
              <a:rPr lang="ko-KR" altLang="en-US" sz="2800" dirty="0"/>
              <a:t> </a:t>
            </a:r>
            <a:r>
              <a:rPr lang="en-US" altLang="ko-KR" sz="2800" dirty="0"/>
              <a:t>seq2seq </a:t>
            </a:r>
            <a:r>
              <a:rPr lang="ko-KR" altLang="en-US" sz="2800" dirty="0"/>
              <a:t>모델에 넣어서 </a:t>
            </a:r>
            <a:r>
              <a:rPr lang="ko-KR" altLang="en-US" sz="2800" dirty="0" err="1"/>
              <a:t>문장생성</a:t>
            </a:r>
            <a:endParaRPr lang="en-US" altLang="ko-KR" sz="2800" dirty="0"/>
          </a:p>
          <a:p>
            <a:r>
              <a:rPr lang="ko-KR" altLang="en-US" sz="2800" dirty="0"/>
              <a:t>예</a:t>
            </a:r>
            <a:r>
              <a:rPr lang="en-US" altLang="ko-KR" sz="2800" dirty="0"/>
              <a:t>) [plane, airport] </a:t>
            </a:r>
            <a:r>
              <a:rPr lang="en-US" altLang="ko-KR" sz="2800" dirty="0">
                <a:sym typeface="Wingdings" pitchFamily="2" charset="2"/>
              </a:rPr>
              <a:t> ‘Plane land at airport’</a:t>
            </a:r>
          </a:p>
          <a:p>
            <a:endParaRPr lang="en-US" altLang="ko-KR" sz="2800" dirty="0">
              <a:sym typeface="Wingdings" pitchFamily="2" charset="2"/>
            </a:endParaRP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3) </a:t>
            </a:r>
            <a:r>
              <a:rPr lang="ko-KR" altLang="en-US" sz="2800" dirty="0">
                <a:sym typeface="Wingdings" pitchFamily="2" charset="2"/>
              </a:rPr>
              <a:t>생성된 문장으로 </a:t>
            </a:r>
            <a:r>
              <a:rPr lang="en-US" altLang="ko-KR" sz="2800" dirty="0">
                <a:sym typeface="Wingdings" pitchFamily="2" charset="2"/>
              </a:rPr>
              <a:t>OR model</a:t>
            </a:r>
            <a:r>
              <a:rPr lang="ko-KR" altLang="en-US" sz="2800" dirty="0">
                <a:sym typeface="Wingdings" pitchFamily="2" charset="2"/>
              </a:rPr>
              <a:t>을 추천</a:t>
            </a:r>
            <a:r>
              <a:rPr lang="en-US" altLang="ko-KR" sz="2800" dirty="0">
                <a:sym typeface="Wingdings" pitchFamily="2" charset="2"/>
              </a:rPr>
              <a:t>, </a:t>
            </a:r>
            <a:r>
              <a:rPr lang="ko-KR" altLang="en-US" sz="2800" dirty="0">
                <a:sym typeface="Wingdings" pitchFamily="2" charset="2"/>
              </a:rPr>
              <a:t>최적 해 찾기 자동화</a:t>
            </a:r>
            <a:endParaRPr lang="en-US" altLang="ko-KR" sz="2800" dirty="0">
              <a:sym typeface="Wingdings" pitchFamily="2" charset="2"/>
            </a:endParaRPr>
          </a:p>
          <a:p>
            <a:r>
              <a:rPr lang="en-US" altLang="ko-KR" sz="2800" dirty="0">
                <a:sym typeface="Wingdings" pitchFamily="2" charset="2"/>
              </a:rPr>
              <a:t>-</a:t>
            </a:r>
            <a:r>
              <a:rPr lang="ko-KR" altLang="en-US" sz="2800" dirty="0">
                <a:sym typeface="Wingdings" pitchFamily="2" charset="2"/>
              </a:rPr>
              <a:t> 앞으로 해야할 일</a:t>
            </a:r>
            <a:endParaRPr lang="en-US" sz="2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8EEA82C-52A5-9846-8739-BBA69F3032AB}"/>
              </a:ext>
            </a:extLst>
          </p:cNvPr>
          <p:cNvSpPr txBox="1"/>
          <p:nvPr/>
        </p:nvSpPr>
        <p:spPr>
          <a:xfrm>
            <a:off x="9554818" y="106018"/>
            <a:ext cx="2279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2"/>
                </a:solidFill>
              </a:rPr>
              <a:t>Overview</a:t>
            </a:r>
          </a:p>
        </p:txBody>
      </p:sp>
      <p:cxnSp>
        <p:nvCxnSpPr>
          <p:cNvPr id="103" name="직선 연결선[R] 102">
            <a:extLst>
              <a:ext uri="{FF2B5EF4-FFF2-40B4-BE49-F238E27FC236}">
                <a16:creationId xmlns:a16="http://schemas.microsoft.com/office/drawing/2014/main" id="{D7AF4162-5961-AD45-A999-81EBDB47C44E}"/>
              </a:ext>
            </a:extLst>
          </p:cNvPr>
          <p:cNvCxnSpPr/>
          <p:nvPr/>
        </p:nvCxnSpPr>
        <p:spPr>
          <a:xfrm>
            <a:off x="119270" y="660016"/>
            <a:ext cx="11714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27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>
            <a:extLst>
              <a:ext uri="{FF2B5EF4-FFF2-40B4-BE49-F238E27FC236}">
                <a16:creationId xmlns:a16="http://schemas.microsoft.com/office/drawing/2014/main" id="{01FB6AA0-A293-FE45-9B5B-4952BE6562E4}"/>
              </a:ext>
            </a:extLst>
          </p:cNvPr>
          <p:cNvSpPr txBox="1"/>
          <p:nvPr/>
        </p:nvSpPr>
        <p:spPr>
          <a:xfrm>
            <a:off x="0" y="106018"/>
            <a:ext cx="6433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YOLO + seq2seq + (OR model search)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08CC958-2085-114A-A742-D5A64325526F}"/>
              </a:ext>
            </a:extLst>
          </p:cNvPr>
          <p:cNvSpPr txBox="1"/>
          <p:nvPr/>
        </p:nvSpPr>
        <p:spPr>
          <a:xfrm>
            <a:off x="7866110" y="2884725"/>
            <a:ext cx="4325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기존에 진행경과 </a:t>
            </a:r>
            <a:r>
              <a:rPr lang="ko-KR" altLang="en-US" sz="2400" dirty="0" err="1"/>
              <a:t>보고드린</a:t>
            </a:r>
            <a:r>
              <a:rPr lang="ko-KR" altLang="en-US" sz="2400" dirty="0"/>
              <a:t> 것처럼 이미지를 통해 객체를 찾는 것 어느정도 학습 가능함을 확인함</a:t>
            </a:r>
            <a:r>
              <a:rPr lang="en-US" altLang="ko-KR" sz="2400" dirty="0"/>
              <a:t>.</a:t>
            </a:r>
            <a:endParaRPr lang="en-US" sz="2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8EEA82C-52A5-9846-8739-BBA69F3032AB}"/>
              </a:ext>
            </a:extLst>
          </p:cNvPr>
          <p:cNvSpPr txBox="1"/>
          <p:nvPr/>
        </p:nvSpPr>
        <p:spPr>
          <a:xfrm>
            <a:off x="9554818" y="106018"/>
            <a:ext cx="2279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2"/>
                </a:solidFill>
              </a:rPr>
              <a:t> YOLO</a:t>
            </a:r>
          </a:p>
        </p:txBody>
      </p:sp>
      <p:cxnSp>
        <p:nvCxnSpPr>
          <p:cNvPr id="103" name="직선 연결선[R] 102">
            <a:extLst>
              <a:ext uri="{FF2B5EF4-FFF2-40B4-BE49-F238E27FC236}">
                <a16:creationId xmlns:a16="http://schemas.microsoft.com/office/drawing/2014/main" id="{D7AF4162-5961-AD45-A999-81EBDB47C44E}"/>
              </a:ext>
            </a:extLst>
          </p:cNvPr>
          <p:cNvCxnSpPr/>
          <p:nvPr/>
        </p:nvCxnSpPr>
        <p:spPr>
          <a:xfrm>
            <a:off x="119270" y="660016"/>
            <a:ext cx="11714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F1B6026-F82B-7C4A-B1DA-45795FADD33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0" y="938311"/>
            <a:ext cx="7534805" cy="546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2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C1D9D7C1-1C11-E346-860A-98DBD8F61F79}"/>
              </a:ext>
            </a:extLst>
          </p:cNvPr>
          <p:cNvSpPr/>
          <p:nvPr/>
        </p:nvSpPr>
        <p:spPr>
          <a:xfrm>
            <a:off x="119270" y="4732399"/>
            <a:ext cx="11926954" cy="158888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1FB6AA0-A293-FE45-9B5B-4952BE6562E4}"/>
              </a:ext>
            </a:extLst>
          </p:cNvPr>
          <p:cNvSpPr txBox="1"/>
          <p:nvPr/>
        </p:nvSpPr>
        <p:spPr>
          <a:xfrm>
            <a:off x="0" y="106018"/>
            <a:ext cx="6433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YOLO + seq2seq + (OR model search)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8EEA82C-52A5-9846-8739-BBA69F3032AB}"/>
              </a:ext>
            </a:extLst>
          </p:cNvPr>
          <p:cNvSpPr txBox="1"/>
          <p:nvPr/>
        </p:nvSpPr>
        <p:spPr>
          <a:xfrm>
            <a:off x="9554818" y="106018"/>
            <a:ext cx="2279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2"/>
                </a:solidFill>
              </a:rPr>
              <a:t>seq2seq</a:t>
            </a:r>
          </a:p>
        </p:txBody>
      </p:sp>
      <p:cxnSp>
        <p:nvCxnSpPr>
          <p:cNvPr id="103" name="직선 연결선[R] 102">
            <a:extLst>
              <a:ext uri="{FF2B5EF4-FFF2-40B4-BE49-F238E27FC236}">
                <a16:creationId xmlns:a16="http://schemas.microsoft.com/office/drawing/2014/main" id="{D7AF4162-5961-AD45-A999-81EBDB47C44E}"/>
              </a:ext>
            </a:extLst>
          </p:cNvPr>
          <p:cNvCxnSpPr/>
          <p:nvPr/>
        </p:nvCxnSpPr>
        <p:spPr>
          <a:xfrm>
            <a:off x="119270" y="660016"/>
            <a:ext cx="11714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B02CB5A-FB0F-D845-A877-153B6C28A3C1}"/>
              </a:ext>
            </a:extLst>
          </p:cNvPr>
          <p:cNvGrpSpPr/>
          <p:nvPr/>
        </p:nvGrpSpPr>
        <p:grpSpPr>
          <a:xfrm>
            <a:off x="210793" y="955864"/>
            <a:ext cx="11835432" cy="3776535"/>
            <a:chOff x="210793" y="955864"/>
            <a:chExt cx="11835432" cy="3776535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A7806E8E-DCF8-A146-AA00-BA5B5AD41518}"/>
                </a:ext>
              </a:extLst>
            </p:cNvPr>
            <p:cNvGrpSpPr/>
            <p:nvPr/>
          </p:nvGrpSpPr>
          <p:grpSpPr>
            <a:xfrm>
              <a:off x="210793" y="955864"/>
              <a:ext cx="11835432" cy="2516206"/>
              <a:chOff x="450573" y="1287168"/>
              <a:chExt cx="11595652" cy="2465229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08CC958-2085-114A-A742-D5A64325526F}"/>
                  </a:ext>
                </a:extLst>
              </p:cNvPr>
              <p:cNvSpPr txBox="1"/>
              <p:nvPr/>
            </p:nvSpPr>
            <p:spPr>
              <a:xfrm>
                <a:off x="3658764" y="2301536"/>
                <a:ext cx="16527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[</a:t>
                </a:r>
                <a:r>
                  <a:rPr lang="en-US" altLang="ko-KR" sz="2000" dirty="0" err="1"/>
                  <a:t>miami</a:t>
                </a:r>
                <a:r>
                  <a:rPr lang="en-US" altLang="ko-KR" sz="2000" dirty="0"/>
                  <a:t>, plane]</a:t>
                </a:r>
                <a:endParaRPr lang="en-US" sz="2000" dirty="0"/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ADF5B4B5-9F4A-294D-B22F-74480E540EEF}"/>
                  </a:ext>
                </a:extLst>
              </p:cNvPr>
              <p:cNvGrpSpPr/>
              <p:nvPr/>
            </p:nvGrpSpPr>
            <p:grpSpPr>
              <a:xfrm>
                <a:off x="5840336" y="1378184"/>
                <a:ext cx="6205889" cy="2374213"/>
                <a:chOff x="716766" y="1268101"/>
                <a:chExt cx="7798637" cy="2983558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6C0CBC1E-2F94-234E-BDAD-20EFC1233E42}"/>
                    </a:ext>
                  </a:extLst>
                </p:cNvPr>
                <p:cNvSpPr/>
                <p:nvPr/>
              </p:nvSpPr>
              <p:spPr>
                <a:xfrm>
                  <a:off x="777553" y="2376895"/>
                  <a:ext cx="848230" cy="63924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215659E1-C11E-0A4B-ABDC-46AA1C16462E}"/>
                    </a:ext>
                  </a:extLst>
                </p:cNvPr>
                <p:cNvSpPr/>
                <p:nvPr/>
              </p:nvSpPr>
              <p:spPr>
                <a:xfrm>
                  <a:off x="1877793" y="2376894"/>
                  <a:ext cx="848230" cy="63924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A6398F56-2335-F647-99CE-1E3064DF1FC0}"/>
                    </a:ext>
                  </a:extLst>
                </p:cNvPr>
                <p:cNvSpPr/>
                <p:nvPr/>
              </p:nvSpPr>
              <p:spPr>
                <a:xfrm>
                  <a:off x="2988863" y="2376892"/>
                  <a:ext cx="848230" cy="63924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4E5414DF-EEE0-C343-9CEC-71DE9B6E9FCA}"/>
                    </a:ext>
                  </a:extLst>
                </p:cNvPr>
                <p:cNvSpPr/>
                <p:nvPr/>
              </p:nvSpPr>
              <p:spPr>
                <a:xfrm>
                  <a:off x="4089104" y="2376892"/>
                  <a:ext cx="848230" cy="63924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333B4353-865E-3A48-BECD-2E1518D1D43C}"/>
                    </a:ext>
                  </a:extLst>
                </p:cNvPr>
                <p:cNvSpPr/>
                <p:nvPr/>
              </p:nvSpPr>
              <p:spPr>
                <a:xfrm>
                  <a:off x="5189343" y="2376891"/>
                  <a:ext cx="848230" cy="63924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ECA90E3C-D167-0B43-AC35-5ABF91C4EC60}"/>
                    </a:ext>
                  </a:extLst>
                </p:cNvPr>
                <p:cNvSpPr/>
                <p:nvPr/>
              </p:nvSpPr>
              <p:spPr>
                <a:xfrm>
                  <a:off x="6289581" y="2376890"/>
                  <a:ext cx="848230" cy="63924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A7D414D5-2D36-7E4A-8704-329B988D6F81}"/>
                    </a:ext>
                  </a:extLst>
                </p:cNvPr>
                <p:cNvCxnSpPr>
                  <a:cxnSpLocks/>
                  <a:endCxn id="10" idx="1"/>
                </p:cNvCxnSpPr>
                <p:nvPr/>
              </p:nvCxnSpPr>
              <p:spPr>
                <a:xfrm>
                  <a:off x="1625783" y="2696513"/>
                  <a:ext cx="252010" cy="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70696969-4FF7-F549-A94B-E8CA78CD7D4F}"/>
                    </a:ext>
                  </a:extLst>
                </p:cNvPr>
                <p:cNvCxnSpPr/>
                <p:nvPr/>
              </p:nvCxnSpPr>
              <p:spPr>
                <a:xfrm>
                  <a:off x="2726023" y="2708803"/>
                  <a:ext cx="252010" cy="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1BBC9FA9-FB8D-9046-A80C-E4DDB8037B69}"/>
                    </a:ext>
                  </a:extLst>
                </p:cNvPr>
                <p:cNvCxnSpPr/>
                <p:nvPr/>
              </p:nvCxnSpPr>
              <p:spPr>
                <a:xfrm>
                  <a:off x="4937330" y="2733387"/>
                  <a:ext cx="252010" cy="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화살표 연결선 19">
                  <a:extLst>
                    <a:ext uri="{FF2B5EF4-FFF2-40B4-BE49-F238E27FC236}">
                      <a16:creationId xmlns:a16="http://schemas.microsoft.com/office/drawing/2014/main" id="{01B9F2D9-6C05-D74E-A70C-8E72C4EDAEED}"/>
                    </a:ext>
                  </a:extLst>
                </p:cNvPr>
                <p:cNvCxnSpPr/>
                <p:nvPr/>
              </p:nvCxnSpPr>
              <p:spPr>
                <a:xfrm>
                  <a:off x="3837089" y="2733387"/>
                  <a:ext cx="252010" cy="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B1C1A6F7-FBF2-D64B-BC23-7D568110975B}"/>
                    </a:ext>
                  </a:extLst>
                </p:cNvPr>
                <p:cNvCxnSpPr/>
                <p:nvPr/>
              </p:nvCxnSpPr>
              <p:spPr>
                <a:xfrm>
                  <a:off x="6056008" y="2733382"/>
                  <a:ext cx="252010" cy="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D37E248-6354-B849-932A-64A51FFD35A2}"/>
                    </a:ext>
                  </a:extLst>
                </p:cNvPr>
                <p:cNvSpPr txBox="1"/>
                <p:nvPr/>
              </p:nvSpPr>
              <p:spPr>
                <a:xfrm>
                  <a:off x="716766" y="3787537"/>
                  <a:ext cx="969803" cy="4641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miami</a:t>
                  </a:r>
                  <a:endParaRPr lang="en-US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DDE456B-630C-E04B-A70B-CC8F7DAE85A1}"/>
                    </a:ext>
                  </a:extLst>
                </p:cNvPr>
                <p:cNvSpPr txBox="1"/>
                <p:nvPr/>
              </p:nvSpPr>
              <p:spPr>
                <a:xfrm>
                  <a:off x="1917154" y="3743540"/>
                  <a:ext cx="1011226" cy="4641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plane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37F862F-94D5-8A47-B116-A5E520C1E339}"/>
                    </a:ext>
                  </a:extLst>
                </p:cNvPr>
                <p:cNvSpPr txBox="1"/>
                <p:nvPr/>
              </p:nvSpPr>
              <p:spPr>
                <a:xfrm>
                  <a:off x="2988863" y="3756904"/>
                  <a:ext cx="1100237" cy="4641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&lt;start&gt;</a:t>
                  </a:r>
                  <a:endParaRPr lang="en-US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CE50190-1347-684E-8C17-2D00E79E5BD5}"/>
                    </a:ext>
                  </a:extLst>
                </p:cNvPr>
                <p:cNvSpPr txBox="1"/>
                <p:nvPr/>
              </p:nvSpPr>
              <p:spPr>
                <a:xfrm>
                  <a:off x="4149721" y="3756903"/>
                  <a:ext cx="942802" cy="4641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plane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9E9FE08-3FFC-E74C-A9E0-95C0AE2F5A18}"/>
                    </a:ext>
                  </a:extLst>
                </p:cNvPr>
                <p:cNvSpPr txBox="1"/>
                <p:nvPr/>
              </p:nvSpPr>
              <p:spPr>
                <a:xfrm>
                  <a:off x="5271536" y="3755300"/>
                  <a:ext cx="7375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land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3F1907E-F7A9-F041-8D85-C464E0A01A2E}"/>
                    </a:ext>
                  </a:extLst>
                </p:cNvPr>
                <p:cNvSpPr txBox="1"/>
                <p:nvPr/>
              </p:nvSpPr>
              <p:spPr>
                <a:xfrm>
                  <a:off x="6580188" y="3755300"/>
                  <a:ext cx="7375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at</a:t>
                  </a:r>
                  <a:endParaRPr lang="en-US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A12BECC-7B76-664D-AA11-0F1A83A5681B}"/>
                    </a:ext>
                  </a:extLst>
                </p:cNvPr>
                <p:cNvSpPr txBox="1"/>
                <p:nvPr/>
              </p:nvSpPr>
              <p:spPr>
                <a:xfrm>
                  <a:off x="3105649" y="1269705"/>
                  <a:ext cx="983450" cy="4073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plane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AB45591-19D2-FA44-8D3A-288B590D1A4B}"/>
                    </a:ext>
                  </a:extLst>
                </p:cNvPr>
                <p:cNvSpPr txBox="1"/>
                <p:nvPr/>
              </p:nvSpPr>
              <p:spPr>
                <a:xfrm>
                  <a:off x="4316518" y="1269705"/>
                  <a:ext cx="7468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land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CBA5F06-3187-BB45-89CD-D3BF8CD97131}"/>
                    </a:ext>
                  </a:extLst>
                </p:cNvPr>
                <p:cNvSpPr txBox="1"/>
                <p:nvPr/>
              </p:nvSpPr>
              <p:spPr>
                <a:xfrm>
                  <a:off x="5444416" y="1268101"/>
                  <a:ext cx="7375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at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A4E6125-91EE-3745-A943-B303AA7CCA0C}"/>
                    </a:ext>
                  </a:extLst>
                </p:cNvPr>
                <p:cNvSpPr txBox="1"/>
                <p:nvPr/>
              </p:nvSpPr>
              <p:spPr>
                <a:xfrm>
                  <a:off x="6400214" y="1268101"/>
                  <a:ext cx="10203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miami</a:t>
                  </a:r>
                  <a:endParaRPr lang="en-US" dirty="0"/>
                </a:p>
              </p:txBody>
            </p:sp>
            <p:cxnSp>
              <p:nvCxnSpPr>
                <p:cNvPr id="33" name="직선 화살표 연결선 32">
                  <a:extLst>
                    <a:ext uri="{FF2B5EF4-FFF2-40B4-BE49-F238E27FC236}">
                      <a16:creationId xmlns:a16="http://schemas.microsoft.com/office/drawing/2014/main" id="{E1502E86-9CDE-1545-AFFD-75F30F492C36}"/>
                    </a:ext>
                  </a:extLst>
                </p:cNvPr>
                <p:cNvCxnSpPr>
                  <a:cxnSpLocks/>
                  <a:stCxn id="22" idx="0"/>
                  <a:endCxn id="9" idx="2"/>
                </p:cNvCxnSpPr>
                <p:nvPr/>
              </p:nvCxnSpPr>
              <p:spPr>
                <a:xfrm flipV="1">
                  <a:off x="1201667" y="3016141"/>
                  <a:ext cx="0" cy="7713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화살표 연결선 33">
                  <a:extLst>
                    <a:ext uri="{FF2B5EF4-FFF2-40B4-BE49-F238E27FC236}">
                      <a16:creationId xmlns:a16="http://schemas.microsoft.com/office/drawing/2014/main" id="{A3912A87-B78D-5B40-A6C4-63A1BEDC0830}"/>
                    </a:ext>
                  </a:extLst>
                </p:cNvPr>
                <p:cNvCxnSpPr/>
                <p:nvPr/>
              </p:nvCxnSpPr>
              <p:spPr>
                <a:xfrm flipV="1">
                  <a:off x="2301909" y="3014537"/>
                  <a:ext cx="0" cy="6392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화살표 연결선 35">
                  <a:extLst>
                    <a:ext uri="{FF2B5EF4-FFF2-40B4-BE49-F238E27FC236}">
                      <a16:creationId xmlns:a16="http://schemas.microsoft.com/office/drawing/2014/main" id="{B7914B0A-D0C0-C34C-8E46-8315CC7F24B1}"/>
                    </a:ext>
                  </a:extLst>
                </p:cNvPr>
                <p:cNvCxnSpPr/>
                <p:nvPr/>
              </p:nvCxnSpPr>
              <p:spPr>
                <a:xfrm flipV="1">
                  <a:off x="3400684" y="3014537"/>
                  <a:ext cx="0" cy="6392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화살표 연결선 36">
                  <a:extLst>
                    <a:ext uri="{FF2B5EF4-FFF2-40B4-BE49-F238E27FC236}">
                      <a16:creationId xmlns:a16="http://schemas.microsoft.com/office/drawing/2014/main" id="{F213C6C0-2BC4-8247-8DB8-201B1FEF9FD0}"/>
                    </a:ext>
                  </a:extLst>
                </p:cNvPr>
                <p:cNvCxnSpPr/>
                <p:nvPr/>
              </p:nvCxnSpPr>
              <p:spPr>
                <a:xfrm flipV="1">
                  <a:off x="4507074" y="3016142"/>
                  <a:ext cx="0" cy="6392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화살표 연결선 37">
                  <a:extLst>
                    <a:ext uri="{FF2B5EF4-FFF2-40B4-BE49-F238E27FC236}">
                      <a16:creationId xmlns:a16="http://schemas.microsoft.com/office/drawing/2014/main" id="{C1B95964-5EDC-A749-B863-FB37FE7FFB84}"/>
                    </a:ext>
                  </a:extLst>
                </p:cNvPr>
                <p:cNvCxnSpPr/>
                <p:nvPr/>
              </p:nvCxnSpPr>
              <p:spPr>
                <a:xfrm flipV="1">
                  <a:off x="5607315" y="3014537"/>
                  <a:ext cx="0" cy="6392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화살표 연결선 38">
                  <a:extLst>
                    <a:ext uri="{FF2B5EF4-FFF2-40B4-BE49-F238E27FC236}">
                      <a16:creationId xmlns:a16="http://schemas.microsoft.com/office/drawing/2014/main" id="{B6E97FF7-9781-C94C-BA68-3B6120E53B21}"/>
                    </a:ext>
                  </a:extLst>
                </p:cNvPr>
                <p:cNvCxnSpPr/>
                <p:nvPr/>
              </p:nvCxnSpPr>
              <p:spPr>
                <a:xfrm flipV="1">
                  <a:off x="6762870" y="3014537"/>
                  <a:ext cx="0" cy="6392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화살표 연결선 39">
                  <a:extLst>
                    <a:ext uri="{FF2B5EF4-FFF2-40B4-BE49-F238E27FC236}">
                      <a16:creationId xmlns:a16="http://schemas.microsoft.com/office/drawing/2014/main" id="{844D9E58-1399-7D4E-8555-DA08394CDE95}"/>
                    </a:ext>
                  </a:extLst>
                </p:cNvPr>
                <p:cNvCxnSpPr/>
                <p:nvPr/>
              </p:nvCxnSpPr>
              <p:spPr>
                <a:xfrm flipV="1">
                  <a:off x="3406828" y="1736041"/>
                  <a:ext cx="0" cy="6392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화살표 연결선 40">
                  <a:extLst>
                    <a:ext uri="{FF2B5EF4-FFF2-40B4-BE49-F238E27FC236}">
                      <a16:creationId xmlns:a16="http://schemas.microsoft.com/office/drawing/2014/main" id="{B41B3605-23E2-4B4D-8B0E-ABF75F18656C}"/>
                    </a:ext>
                  </a:extLst>
                </p:cNvPr>
                <p:cNvCxnSpPr/>
                <p:nvPr/>
              </p:nvCxnSpPr>
              <p:spPr>
                <a:xfrm flipV="1">
                  <a:off x="4513218" y="1737644"/>
                  <a:ext cx="0" cy="6392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화살표 연결선 41">
                  <a:extLst>
                    <a:ext uri="{FF2B5EF4-FFF2-40B4-BE49-F238E27FC236}">
                      <a16:creationId xmlns:a16="http://schemas.microsoft.com/office/drawing/2014/main" id="{2B1A8575-FD9A-A141-BFCB-249929F1425B}"/>
                    </a:ext>
                  </a:extLst>
                </p:cNvPr>
                <p:cNvCxnSpPr/>
                <p:nvPr/>
              </p:nvCxnSpPr>
              <p:spPr>
                <a:xfrm flipV="1">
                  <a:off x="5613459" y="1736041"/>
                  <a:ext cx="0" cy="6392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화살표 연결선 42">
                  <a:extLst>
                    <a:ext uri="{FF2B5EF4-FFF2-40B4-BE49-F238E27FC236}">
                      <a16:creationId xmlns:a16="http://schemas.microsoft.com/office/drawing/2014/main" id="{A43F22C1-E1D6-1E4B-8474-98952C706FAD}"/>
                    </a:ext>
                  </a:extLst>
                </p:cNvPr>
                <p:cNvCxnSpPr/>
                <p:nvPr/>
              </p:nvCxnSpPr>
              <p:spPr>
                <a:xfrm flipV="1">
                  <a:off x="6769015" y="1736041"/>
                  <a:ext cx="0" cy="6392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F9626876-FD4E-CB4A-8760-AD1D7ABEF1E1}"/>
                    </a:ext>
                  </a:extLst>
                </p:cNvPr>
                <p:cNvSpPr/>
                <p:nvPr/>
              </p:nvSpPr>
              <p:spPr>
                <a:xfrm>
                  <a:off x="7408109" y="2375287"/>
                  <a:ext cx="848230" cy="63924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직선 화살표 연결선 50">
                  <a:extLst>
                    <a:ext uri="{FF2B5EF4-FFF2-40B4-BE49-F238E27FC236}">
                      <a16:creationId xmlns:a16="http://schemas.microsoft.com/office/drawing/2014/main" id="{9090DF5E-288F-5E44-9B6C-8EAA0E63C964}"/>
                    </a:ext>
                  </a:extLst>
                </p:cNvPr>
                <p:cNvCxnSpPr/>
                <p:nvPr/>
              </p:nvCxnSpPr>
              <p:spPr>
                <a:xfrm>
                  <a:off x="7174536" y="2731779"/>
                  <a:ext cx="252010" cy="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화살표 연결선 51">
                  <a:extLst>
                    <a:ext uri="{FF2B5EF4-FFF2-40B4-BE49-F238E27FC236}">
                      <a16:creationId xmlns:a16="http://schemas.microsoft.com/office/drawing/2014/main" id="{493BCCC5-4D36-7646-8434-39C97BC86BDA}"/>
                    </a:ext>
                  </a:extLst>
                </p:cNvPr>
                <p:cNvCxnSpPr/>
                <p:nvPr/>
              </p:nvCxnSpPr>
              <p:spPr>
                <a:xfrm flipV="1">
                  <a:off x="7881398" y="3012934"/>
                  <a:ext cx="0" cy="6392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화살표 연결선 52">
                  <a:extLst>
                    <a:ext uri="{FF2B5EF4-FFF2-40B4-BE49-F238E27FC236}">
                      <a16:creationId xmlns:a16="http://schemas.microsoft.com/office/drawing/2014/main" id="{8E25C3DB-9A16-A842-9853-50FA4417AA14}"/>
                    </a:ext>
                  </a:extLst>
                </p:cNvPr>
                <p:cNvCxnSpPr/>
                <p:nvPr/>
              </p:nvCxnSpPr>
              <p:spPr>
                <a:xfrm flipV="1">
                  <a:off x="7887543" y="1734438"/>
                  <a:ext cx="0" cy="6392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8A47CBD-F40C-374E-A6D4-BFF71C523456}"/>
                    </a:ext>
                  </a:extLst>
                </p:cNvPr>
                <p:cNvSpPr txBox="1"/>
                <p:nvPr/>
              </p:nvSpPr>
              <p:spPr>
                <a:xfrm>
                  <a:off x="7474920" y="1279002"/>
                  <a:ext cx="10203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&lt;end&gt;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D33F410-8E6D-2341-B376-FC68E4D7C237}"/>
                    </a:ext>
                  </a:extLst>
                </p:cNvPr>
                <p:cNvSpPr txBox="1"/>
                <p:nvPr/>
              </p:nvSpPr>
              <p:spPr>
                <a:xfrm>
                  <a:off x="7495054" y="3752387"/>
                  <a:ext cx="10203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miami</a:t>
                  </a:r>
                  <a:endParaRPr lang="en-US" dirty="0"/>
                </a:p>
              </p:txBody>
            </p:sp>
          </p:grpSp>
          <p:sp>
            <p:nvSpPr>
              <p:cNvPr id="47" name="평행 사변형[P] 46">
                <a:extLst>
                  <a:ext uri="{FF2B5EF4-FFF2-40B4-BE49-F238E27FC236}">
                    <a16:creationId xmlns:a16="http://schemas.microsoft.com/office/drawing/2014/main" id="{C80F13B5-73F8-1540-9E53-C078D35B6E1D}"/>
                  </a:ext>
                </a:extLst>
              </p:cNvPr>
              <p:cNvSpPr/>
              <p:nvPr/>
            </p:nvSpPr>
            <p:spPr>
              <a:xfrm rot="5400000">
                <a:off x="52087" y="1685654"/>
                <a:ext cx="2123536" cy="1326563"/>
              </a:xfrm>
              <a:prstGeom prst="parallelogram">
                <a:avLst/>
              </a:prstGeom>
              <a:blipFill dpi="0" rotWithShape="0">
                <a:blip r:embed="rId3"/>
                <a:srcRect/>
                <a:stretch>
                  <a:fillRect/>
                </a:stretch>
              </a:blip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7803F83-A9EF-1046-B2C1-8128C4F18251}"/>
                  </a:ext>
                </a:extLst>
              </p:cNvPr>
              <p:cNvSpPr txBox="1"/>
              <p:nvPr/>
            </p:nvSpPr>
            <p:spPr>
              <a:xfrm>
                <a:off x="2376946" y="2301536"/>
                <a:ext cx="818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YOLO</a:t>
                </a:r>
                <a:endParaRPr lang="en-US" sz="2000" dirty="0"/>
              </a:p>
            </p:txBody>
          </p:sp>
          <p:sp>
            <p:nvSpPr>
              <p:cNvPr id="57" name="오른쪽 화살표[R] 56">
                <a:extLst>
                  <a:ext uri="{FF2B5EF4-FFF2-40B4-BE49-F238E27FC236}">
                    <a16:creationId xmlns:a16="http://schemas.microsoft.com/office/drawing/2014/main" id="{A6F9F606-10A8-DD4B-BDD2-07B004242E68}"/>
                  </a:ext>
                </a:extLst>
              </p:cNvPr>
              <p:cNvSpPr/>
              <p:nvPr/>
            </p:nvSpPr>
            <p:spPr>
              <a:xfrm>
                <a:off x="1951513" y="2408502"/>
                <a:ext cx="375868" cy="186178"/>
              </a:xfrm>
              <a:prstGeom prst="right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오른쪽 화살표[R] 62">
                <a:extLst>
                  <a:ext uri="{FF2B5EF4-FFF2-40B4-BE49-F238E27FC236}">
                    <a16:creationId xmlns:a16="http://schemas.microsoft.com/office/drawing/2014/main" id="{55444FBB-7A87-8D44-83F2-91BC3D9DB732}"/>
                  </a:ext>
                </a:extLst>
              </p:cNvPr>
              <p:cNvSpPr/>
              <p:nvPr/>
            </p:nvSpPr>
            <p:spPr>
              <a:xfrm>
                <a:off x="3174096" y="2408502"/>
                <a:ext cx="375868" cy="186178"/>
              </a:xfrm>
              <a:prstGeom prst="right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오른쪽 화살표[R] 63">
                <a:extLst>
                  <a:ext uri="{FF2B5EF4-FFF2-40B4-BE49-F238E27FC236}">
                    <a16:creationId xmlns:a16="http://schemas.microsoft.com/office/drawing/2014/main" id="{26D5F282-0446-134E-A070-24AF62A05885}"/>
                  </a:ext>
                </a:extLst>
              </p:cNvPr>
              <p:cNvSpPr/>
              <p:nvPr/>
            </p:nvSpPr>
            <p:spPr>
              <a:xfrm>
                <a:off x="5363278" y="2431556"/>
                <a:ext cx="375868" cy="186178"/>
              </a:xfrm>
              <a:prstGeom prst="right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왼쪽 중괄호[L] 59">
              <a:extLst>
                <a:ext uri="{FF2B5EF4-FFF2-40B4-BE49-F238E27FC236}">
                  <a16:creationId xmlns:a16="http://schemas.microsoft.com/office/drawing/2014/main" id="{A3BAF1E0-CAF5-0344-9E6D-DD0735BD5A1F}"/>
                </a:ext>
              </a:extLst>
            </p:cNvPr>
            <p:cNvSpPr/>
            <p:nvPr/>
          </p:nvSpPr>
          <p:spPr>
            <a:xfrm rot="16200000">
              <a:off x="8623308" y="734091"/>
              <a:ext cx="348955" cy="6072812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AA78660-0992-E742-B8D1-F652CF8C9DEF}"/>
                </a:ext>
              </a:extLst>
            </p:cNvPr>
            <p:cNvSpPr txBox="1"/>
            <p:nvPr/>
          </p:nvSpPr>
          <p:spPr>
            <a:xfrm>
              <a:off x="8133371" y="4024515"/>
              <a:ext cx="13144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Seq2seq </a:t>
              </a:r>
            </a:p>
          </p:txBody>
        </p:sp>
        <p:sp>
          <p:nvSpPr>
            <p:cNvPr id="68" name="왼쪽 중괄호[L] 67">
              <a:extLst>
                <a:ext uri="{FF2B5EF4-FFF2-40B4-BE49-F238E27FC236}">
                  <a16:creationId xmlns:a16="http://schemas.microsoft.com/office/drawing/2014/main" id="{6999947A-99DE-6245-BB06-8FBA05AEEE7F}"/>
                </a:ext>
              </a:extLst>
            </p:cNvPr>
            <p:cNvSpPr/>
            <p:nvPr/>
          </p:nvSpPr>
          <p:spPr>
            <a:xfrm rot="16200000">
              <a:off x="735079" y="3102747"/>
              <a:ext cx="342188" cy="131723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E2CE1D8-FFBA-4A49-91CD-A37DC0552171}"/>
                </a:ext>
              </a:extLst>
            </p:cNvPr>
            <p:cNvSpPr txBox="1"/>
            <p:nvPr/>
          </p:nvSpPr>
          <p:spPr>
            <a:xfrm>
              <a:off x="428360" y="4024514"/>
              <a:ext cx="13144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image</a:t>
              </a:r>
            </a:p>
          </p:txBody>
        </p:sp>
        <p:sp>
          <p:nvSpPr>
            <p:cNvPr id="70" name="왼쪽 중괄호[L] 69">
              <a:extLst>
                <a:ext uri="{FF2B5EF4-FFF2-40B4-BE49-F238E27FC236}">
                  <a16:creationId xmlns:a16="http://schemas.microsoft.com/office/drawing/2014/main" id="{B53A37B2-4AFC-9A41-952D-BD81E1420611}"/>
                </a:ext>
              </a:extLst>
            </p:cNvPr>
            <p:cNvSpPr/>
            <p:nvPr/>
          </p:nvSpPr>
          <p:spPr>
            <a:xfrm rot="16200000">
              <a:off x="2433129" y="3102747"/>
              <a:ext cx="342188" cy="131723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09C38D5-C5CF-4849-9C46-28A60B160E59}"/>
                </a:ext>
              </a:extLst>
            </p:cNvPr>
            <p:cNvSpPr txBox="1"/>
            <p:nvPr/>
          </p:nvSpPr>
          <p:spPr>
            <a:xfrm>
              <a:off x="2126410" y="4024514"/>
              <a:ext cx="13144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YOLO</a:t>
              </a:r>
            </a:p>
          </p:txBody>
        </p:sp>
        <p:sp>
          <p:nvSpPr>
            <p:cNvPr id="72" name="왼쪽 중괄호[L] 71">
              <a:extLst>
                <a:ext uri="{FF2B5EF4-FFF2-40B4-BE49-F238E27FC236}">
                  <a16:creationId xmlns:a16="http://schemas.microsoft.com/office/drawing/2014/main" id="{EF819911-BE07-864D-87DB-C30D0EF009BE}"/>
                </a:ext>
              </a:extLst>
            </p:cNvPr>
            <p:cNvSpPr/>
            <p:nvPr/>
          </p:nvSpPr>
          <p:spPr>
            <a:xfrm rot="16200000">
              <a:off x="4209723" y="3013755"/>
              <a:ext cx="342188" cy="1495212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C609A77-E20D-CF4C-A3DE-A4B369B10315}"/>
                </a:ext>
              </a:extLst>
            </p:cNvPr>
            <p:cNvSpPr txBox="1"/>
            <p:nvPr/>
          </p:nvSpPr>
          <p:spPr>
            <a:xfrm>
              <a:off x="3723612" y="4024513"/>
              <a:ext cx="13144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YOLO</a:t>
              </a:r>
            </a:p>
            <a:p>
              <a:pPr algn="ctr"/>
              <a:r>
                <a:rPr lang="en-US" sz="2000" dirty="0"/>
                <a:t>output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1587028-0B54-7A42-98F1-75A156CEEED2}"/>
              </a:ext>
            </a:extLst>
          </p:cNvPr>
          <p:cNvSpPr txBox="1"/>
          <p:nvPr/>
        </p:nvSpPr>
        <p:spPr>
          <a:xfrm>
            <a:off x="247557" y="4915510"/>
            <a:ext cx="117986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Seq2seq model</a:t>
            </a:r>
            <a:r>
              <a:rPr lang="en-US" altLang="ko-KR" sz="2400" dirty="0"/>
              <a:t>(</a:t>
            </a:r>
            <a:r>
              <a:rPr lang="en-US" sz="2400" dirty="0"/>
              <a:t>sequence to sequence model</a:t>
            </a:r>
            <a:r>
              <a:rPr lang="en-US" altLang="ko-KR" sz="2400" dirty="0"/>
              <a:t>)</a:t>
            </a:r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RNN </a:t>
            </a:r>
            <a:r>
              <a:rPr lang="ko-KR" altLang="en-US" sz="2000" dirty="0"/>
              <a:t>두개를 붙인 모델로서</a:t>
            </a:r>
            <a:r>
              <a:rPr lang="en-US" altLang="ko-KR" sz="2000" dirty="0"/>
              <a:t>, machine translation</a:t>
            </a:r>
            <a:r>
              <a:rPr lang="ko-KR" altLang="en-US" sz="2000" dirty="0"/>
              <a:t>에 주로 활용되는 알고리즘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인풋값을</a:t>
            </a:r>
            <a:r>
              <a:rPr lang="ko-KR" altLang="en-US" sz="2000" dirty="0"/>
              <a:t> 통해 문장 생성 가능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문장에 해당하는 </a:t>
            </a:r>
            <a:r>
              <a:rPr lang="ko-KR" altLang="en-US" sz="2000" dirty="0" err="1"/>
              <a:t>정답값은</a:t>
            </a:r>
            <a:r>
              <a:rPr lang="ko-KR" altLang="en-US" sz="2000" dirty="0"/>
              <a:t> 직접 생성해야 함</a:t>
            </a:r>
            <a:r>
              <a:rPr lang="en-US" altLang="ko-KR" sz="2000" dirty="0"/>
              <a:t>. (supervised learning)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499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>
            <a:extLst>
              <a:ext uri="{FF2B5EF4-FFF2-40B4-BE49-F238E27FC236}">
                <a16:creationId xmlns:a16="http://schemas.microsoft.com/office/drawing/2014/main" id="{01FB6AA0-A293-FE45-9B5B-4952BE6562E4}"/>
              </a:ext>
            </a:extLst>
          </p:cNvPr>
          <p:cNvSpPr txBox="1"/>
          <p:nvPr/>
        </p:nvSpPr>
        <p:spPr>
          <a:xfrm>
            <a:off x="0" y="106018"/>
            <a:ext cx="6433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YOLO + seq2seq + (OR model search)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8EEA82C-52A5-9846-8739-BBA69F3032AB}"/>
              </a:ext>
            </a:extLst>
          </p:cNvPr>
          <p:cNvSpPr txBox="1"/>
          <p:nvPr/>
        </p:nvSpPr>
        <p:spPr>
          <a:xfrm>
            <a:off x="9554818" y="106018"/>
            <a:ext cx="2279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2"/>
                </a:solidFill>
              </a:rPr>
              <a:t>seq2seq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C4AC27-BD46-954B-B048-43C9AE4F6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92" y="2301407"/>
            <a:ext cx="2997200" cy="23241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535865D-A930-F442-9673-D4F8CE402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326" y="2244257"/>
            <a:ext cx="8001000" cy="2438400"/>
          </a:xfrm>
          <a:prstGeom prst="rect">
            <a:avLst/>
          </a:prstGeom>
        </p:spPr>
      </p:pic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3CEB5719-E8BA-DB49-BE03-C3F41770E9E5}"/>
              </a:ext>
            </a:extLst>
          </p:cNvPr>
          <p:cNvCxnSpPr/>
          <p:nvPr/>
        </p:nvCxnSpPr>
        <p:spPr>
          <a:xfrm>
            <a:off x="119270" y="660016"/>
            <a:ext cx="11714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763AE5-A5F7-5947-B15C-C5112779D67F}"/>
              </a:ext>
            </a:extLst>
          </p:cNvPr>
          <p:cNvSpPr txBox="1"/>
          <p:nvPr/>
        </p:nvSpPr>
        <p:spPr>
          <a:xfrm>
            <a:off x="4248426" y="1072620"/>
            <a:ext cx="4678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u="sng" dirty="0"/>
              <a:t>학습 결과 예시</a:t>
            </a:r>
            <a:endParaRPr lang="en-US" sz="2800" u="sng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0174543-1A1E-5144-B633-DC33EF0E6A9D}"/>
              </a:ext>
            </a:extLst>
          </p:cNvPr>
          <p:cNvSpPr txBox="1"/>
          <p:nvPr/>
        </p:nvSpPr>
        <p:spPr>
          <a:xfrm>
            <a:off x="241715" y="5066568"/>
            <a:ext cx="3271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YOLO 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통한 </a:t>
            </a:r>
            <a:endParaRPr lang="en-US" altLang="ko-KR" sz="2400" dirty="0"/>
          </a:p>
          <a:p>
            <a:pPr algn="ctr"/>
            <a:r>
              <a:rPr lang="en-US" altLang="ko-KR" sz="2400" dirty="0"/>
              <a:t>object detection </a:t>
            </a:r>
            <a:r>
              <a:rPr lang="ko-KR" altLang="en-US" sz="2400" dirty="0"/>
              <a:t>결과</a:t>
            </a:r>
            <a:endParaRPr lang="en-US" altLang="ko-KR" sz="2400" dirty="0"/>
          </a:p>
          <a:p>
            <a:pPr algn="ctr"/>
            <a:r>
              <a:rPr lang="en-US" altLang="ko-KR" sz="2400" dirty="0"/>
              <a:t>(</a:t>
            </a:r>
            <a:r>
              <a:rPr lang="ko-KR" altLang="en-US" sz="2400" dirty="0"/>
              <a:t>이미지 </a:t>
            </a:r>
            <a:r>
              <a:rPr lang="en-US" altLang="ko-KR" sz="2400" dirty="0"/>
              <a:t>10</a:t>
            </a:r>
            <a:r>
              <a:rPr lang="ko-KR" altLang="en-US" sz="2400" dirty="0"/>
              <a:t>장</a:t>
            </a:r>
            <a:r>
              <a:rPr lang="en-US" altLang="ko-KR" sz="2400" dirty="0"/>
              <a:t>)</a:t>
            </a:r>
            <a:endParaRPr lang="en-US" sz="2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048A84-A220-AB44-B009-808C4F2CF443}"/>
              </a:ext>
            </a:extLst>
          </p:cNvPr>
          <p:cNvSpPr txBox="1"/>
          <p:nvPr/>
        </p:nvSpPr>
        <p:spPr>
          <a:xfrm>
            <a:off x="6967193" y="5331074"/>
            <a:ext cx="3271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Seq2seq</a:t>
            </a:r>
            <a:r>
              <a:rPr lang="ko-KR" altLang="en-US" sz="2400" dirty="0"/>
              <a:t>로 학습한 결과 출력되는 문장</a:t>
            </a:r>
            <a:endParaRPr lang="en-US" sz="2400" dirty="0"/>
          </a:p>
        </p:txBody>
      </p:sp>
      <p:sp>
        <p:nvSpPr>
          <p:cNvPr id="75" name="오른쪽 화살표[R] 74">
            <a:extLst>
              <a:ext uri="{FF2B5EF4-FFF2-40B4-BE49-F238E27FC236}">
                <a16:creationId xmlns:a16="http://schemas.microsoft.com/office/drawing/2014/main" id="{2782BB02-A73F-884E-8639-201FDF03B54F}"/>
              </a:ext>
            </a:extLst>
          </p:cNvPr>
          <p:cNvSpPr/>
          <p:nvPr/>
        </p:nvSpPr>
        <p:spPr>
          <a:xfrm>
            <a:off x="3537839" y="3368443"/>
            <a:ext cx="383640" cy="19002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9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>
            <a:extLst>
              <a:ext uri="{FF2B5EF4-FFF2-40B4-BE49-F238E27FC236}">
                <a16:creationId xmlns:a16="http://schemas.microsoft.com/office/drawing/2014/main" id="{01FB6AA0-A293-FE45-9B5B-4952BE6562E4}"/>
              </a:ext>
            </a:extLst>
          </p:cNvPr>
          <p:cNvSpPr txBox="1"/>
          <p:nvPr/>
        </p:nvSpPr>
        <p:spPr>
          <a:xfrm>
            <a:off x="0" y="106018"/>
            <a:ext cx="6433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YOLO + seq2seq + (OR model search)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8EEA82C-52A5-9846-8739-BBA69F3032AB}"/>
              </a:ext>
            </a:extLst>
          </p:cNvPr>
          <p:cNvSpPr txBox="1"/>
          <p:nvPr/>
        </p:nvSpPr>
        <p:spPr>
          <a:xfrm>
            <a:off x="9554818" y="106018"/>
            <a:ext cx="2279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2"/>
                </a:solidFill>
              </a:rPr>
              <a:t>seq2seq</a:t>
            </a:r>
          </a:p>
        </p:txBody>
      </p: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3CEB5719-E8BA-DB49-BE03-C3F41770E9E5}"/>
              </a:ext>
            </a:extLst>
          </p:cNvPr>
          <p:cNvCxnSpPr/>
          <p:nvPr/>
        </p:nvCxnSpPr>
        <p:spPr>
          <a:xfrm>
            <a:off x="119270" y="660016"/>
            <a:ext cx="11714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763AE5-A5F7-5947-B15C-C5112779D67F}"/>
              </a:ext>
            </a:extLst>
          </p:cNvPr>
          <p:cNvSpPr txBox="1"/>
          <p:nvPr/>
        </p:nvSpPr>
        <p:spPr>
          <a:xfrm>
            <a:off x="2971800" y="1072620"/>
            <a:ext cx="5954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u="sng" dirty="0" err="1" smtClean="0"/>
              <a:t>학습결과로부터의</a:t>
            </a:r>
            <a:r>
              <a:rPr lang="ko-KR" altLang="en-US" sz="2800" u="sng" dirty="0" smtClean="0"/>
              <a:t> </a:t>
            </a:r>
            <a:r>
              <a:rPr lang="en-US" altLang="ko-KR" sz="2800" u="sng" dirty="0" smtClean="0"/>
              <a:t>Model Formulation </a:t>
            </a:r>
            <a:endParaRPr lang="en-US" sz="28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211015" y="2052460"/>
            <a:ext cx="117866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Plane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일반화 </a:t>
            </a:r>
            <a:r>
              <a:rPr lang="en-US" altLang="ko-KR" dirty="0" smtClean="0">
                <a:sym typeface="Wingdings" panose="05000000000000000000" pitchFamily="2" charset="2"/>
              </a:rPr>
              <a:t> vehicle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기존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model base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ko-KR" altLang="en-US" dirty="0" smtClean="0">
                <a:sym typeface="Wingdings" panose="05000000000000000000" pitchFamily="2" charset="2"/>
              </a:rPr>
              <a:t>연상되는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단어에 속하는지 파악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연상 결과</a:t>
            </a:r>
            <a:r>
              <a:rPr lang="en-US" altLang="ko-KR" dirty="0" smtClean="0">
                <a:sym typeface="Wingdings" panose="05000000000000000000" pitchFamily="2" charset="2"/>
              </a:rPr>
              <a:t>: Transportation Model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Xij</a:t>
            </a:r>
            <a:r>
              <a:rPr lang="en-US" altLang="ko-KR" dirty="0" smtClean="0">
                <a:sym typeface="Wingdings" panose="05000000000000000000" pitchFamily="2" charset="2"/>
              </a:rPr>
              <a:t>: transportation quantity X takes off from </a:t>
            </a:r>
            <a:r>
              <a:rPr lang="en-US" altLang="ko-KR" dirty="0" err="1" smtClean="0">
                <a:sym typeface="Wingdings" panose="05000000000000000000" pitchFamily="2" charset="2"/>
              </a:rPr>
              <a:t>i</a:t>
            </a:r>
            <a:r>
              <a:rPr lang="en-US" altLang="ko-KR" dirty="0" smtClean="0">
                <a:sym typeface="Wingdings" panose="05000000000000000000" pitchFamily="2" charset="2"/>
              </a:rPr>
              <a:t> lands to j 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i</a:t>
            </a:r>
            <a:r>
              <a:rPr lang="en-US" altLang="ko-KR" dirty="0" smtClean="0">
                <a:sym typeface="Wingdings" panose="05000000000000000000" pitchFamily="2" charset="2"/>
              </a:rPr>
              <a:t> : cities (airport)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j : cities (airport)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5375" y="3952032"/>
            <a:ext cx="24898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Min TC = Sum(ij) (Cij*Xij)</a:t>
            </a:r>
          </a:p>
          <a:p>
            <a:r>
              <a:rPr lang="en-US" altLang="ko-KR" smtClean="0"/>
              <a:t>Subject to</a:t>
            </a:r>
          </a:p>
          <a:p>
            <a:r>
              <a:rPr lang="en-US" altLang="ko-KR" smtClean="0"/>
              <a:t>	Sum(i)Xij &gt;= Dj</a:t>
            </a:r>
          </a:p>
          <a:p>
            <a:r>
              <a:rPr lang="en-US" altLang="ko-KR" smtClean="0"/>
              <a:t>	Sum(j)Xij &lt;= Si</a:t>
            </a:r>
          </a:p>
          <a:p>
            <a:r>
              <a:rPr lang="en-US" altLang="ko-KR" smtClean="0"/>
              <a:t>	Xij &gt;= 0</a:t>
            </a:r>
            <a:endParaRPr lang="ko-KR" altLang="en-US" dirty="0"/>
          </a:p>
        </p:txBody>
      </p:sp>
      <p:sp>
        <p:nvSpPr>
          <p:cNvPr id="7" name="원통 6"/>
          <p:cNvSpPr/>
          <p:nvPr/>
        </p:nvSpPr>
        <p:spPr>
          <a:xfrm>
            <a:off x="4855711" y="4263406"/>
            <a:ext cx="2242039" cy="9319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 Base</a:t>
            </a:r>
            <a:endParaRPr lang="ko-KR" altLang="en-US" dirty="0"/>
          </a:p>
        </p:txBody>
      </p:sp>
      <p:sp>
        <p:nvSpPr>
          <p:cNvPr id="8" name="대각선 방향의 모서리가 둥근 사각형 7"/>
          <p:cNvSpPr/>
          <p:nvPr/>
        </p:nvSpPr>
        <p:spPr>
          <a:xfrm>
            <a:off x="1558596" y="4219875"/>
            <a:ext cx="1987061" cy="101904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 query</a:t>
            </a:r>
          </a:p>
          <a:p>
            <a:pPr algn="ctr"/>
            <a:r>
              <a:rPr lang="en-US" altLang="ko-KR" dirty="0" smtClean="0"/>
              <a:t>Plane(Vehicle)</a:t>
            </a:r>
          </a:p>
          <a:p>
            <a:pPr algn="ctr"/>
            <a:r>
              <a:rPr lang="en-US" altLang="ko-KR" dirty="0" smtClean="0"/>
              <a:t>Transpiration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3853388" y="4484077"/>
            <a:ext cx="852854" cy="413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7247219" y="4484077"/>
            <a:ext cx="852854" cy="413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06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>
            <a:extLst>
              <a:ext uri="{FF2B5EF4-FFF2-40B4-BE49-F238E27FC236}">
                <a16:creationId xmlns:a16="http://schemas.microsoft.com/office/drawing/2014/main" id="{01FB6AA0-A293-FE45-9B5B-4952BE6562E4}"/>
              </a:ext>
            </a:extLst>
          </p:cNvPr>
          <p:cNvSpPr txBox="1"/>
          <p:nvPr/>
        </p:nvSpPr>
        <p:spPr>
          <a:xfrm>
            <a:off x="0" y="106018"/>
            <a:ext cx="6433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YOLO + seq2seq + (OR model search)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8EEA82C-52A5-9846-8739-BBA69F3032AB}"/>
              </a:ext>
            </a:extLst>
          </p:cNvPr>
          <p:cNvSpPr txBox="1"/>
          <p:nvPr/>
        </p:nvSpPr>
        <p:spPr>
          <a:xfrm>
            <a:off x="9554818" y="106018"/>
            <a:ext cx="2279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2"/>
                </a:solidFill>
              </a:rPr>
              <a:t>seq2seq</a:t>
            </a:r>
          </a:p>
        </p:txBody>
      </p: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3CEB5719-E8BA-DB49-BE03-C3F41770E9E5}"/>
              </a:ext>
            </a:extLst>
          </p:cNvPr>
          <p:cNvCxnSpPr/>
          <p:nvPr/>
        </p:nvCxnSpPr>
        <p:spPr>
          <a:xfrm>
            <a:off x="119270" y="660016"/>
            <a:ext cx="11714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763AE5-A5F7-5947-B15C-C5112779D67F}"/>
              </a:ext>
            </a:extLst>
          </p:cNvPr>
          <p:cNvSpPr txBox="1"/>
          <p:nvPr/>
        </p:nvSpPr>
        <p:spPr>
          <a:xfrm>
            <a:off x="4642338" y="1072620"/>
            <a:ext cx="5954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u="sng" dirty="0" smtClean="0"/>
              <a:t>Model Instantiation</a:t>
            </a:r>
            <a:endParaRPr lang="en-US" sz="28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211015" y="2052460"/>
            <a:ext cx="117866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Plane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일반화 </a:t>
            </a:r>
            <a:r>
              <a:rPr lang="en-US" altLang="ko-KR" dirty="0" smtClean="0">
                <a:sym typeface="Wingdings" panose="05000000000000000000" pitchFamily="2" charset="2"/>
              </a:rPr>
              <a:t> vehicle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기존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model base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ko-KR" altLang="en-US" dirty="0" smtClean="0">
                <a:sym typeface="Wingdings" panose="05000000000000000000" pitchFamily="2" charset="2"/>
              </a:rPr>
              <a:t>연상되는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단어에 속하는지 파악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연상 결과</a:t>
            </a:r>
            <a:r>
              <a:rPr lang="en-US" altLang="ko-KR" dirty="0" smtClean="0">
                <a:sym typeface="Wingdings" panose="05000000000000000000" pitchFamily="2" charset="2"/>
              </a:rPr>
              <a:t>: Transportation Model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Xij</a:t>
            </a:r>
            <a:r>
              <a:rPr lang="en-US" altLang="ko-KR" dirty="0" smtClean="0">
                <a:sym typeface="Wingdings" panose="05000000000000000000" pitchFamily="2" charset="2"/>
              </a:rPr>
              <a:t>: transportation quantity X takes off from </a:t>
            </a:r>
            <a:r>
              <a:rPr lang="en-US" altLang="ko-KR" dirty="0" err="1" smtClean="0">
                <a:sym typeface="Wingdings" panose="05000000000000000000" pitchFamily="2" charset="2"/>
              </a:rPr>
              <a:t>i</a:t>
            </a:r>
            <a:r>
              <a:rPr lang="en-US" altLang="ko-KR" dirty="0" smtClean="0">
                <a:sym typeface="Wingdings" panose="05000000000000000000" pitchFamily="2" charset="2"/>
              </a:rPr>
              <a:t> lands to j 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i</a:t>
            </a:r>
            <a:r>
              <a:rPr lang="en-US" altLang="ko-KR" dirty="0" smtClean="0">
                <a:sym typeface="Wingdings" panose="05000000000000000000" pitchFamily="2" charset="2"/>
              </a:rPr>
              <a:t> : cities (airport)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j : cities (airport)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7084" y="3864110"/>
            <a:ext cx="238507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Min TC = Sum(</a:t>
            </a:r>
            <a:r>
              <a:rPr lang="en-US" altLang="ko-KR" sz="1400" dirty="0" err="1" smtClean="0"/>
              <a:t>ij</a:t>
            </a:r>
            <a:r>
              <a:rPr lang="en-US" altLang="ko-KR" sz="1400" dirty="0" smtClean="0"/>
              <a:t>) (</a:t>
            </a:r>
            <a:r>
              <a:rPr lang="en-US" altLang="ko-KR" sz="1400" dirty="0" err="1" smtClean="0"/>
              <a:t>Cij</a:t>
            </a:r>
            <a:r>
              <a:rPr lang="en-US" altLang="ko-KR" sz="1400" dirty="0" smtClean="0"/>
              <a:t>*</a:t>
            </a:r>
            <a:r>
              <a:rPr lang="en-US" altLang="ko-KR" sz="1400" dirty="0" err="1" smtClean="0"/>
              <a:t>Xij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Subject to</a:t>
            </a:r>
          </a:p>
          <a:p>
            <a:r>
              <a:rPr lang="en-US" altLang="ko-KR" sz="1400" dirty="0" smtClean="0"/>
              <a:t>	Sum(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)</a:t>
            </a:r>
            <a:r>
              <a:rPr lang="en-US" altLang="ko-KR" sz="1400" dirty="0" err="1" smtClean="0"/>
              <a:t>Xij</a:t>
            </a:r>
            <a:r>
              <a:rPr lang="en-US" altLang="ko-KR" sz="1400" dirty="0" smtClean="0"/>
              <a:t> &gt;= </a:t>
            </a:r>
            <a:r>
              <a:rPr lang="en-US" altLang="ko-KR" sz="1400" dirty="0" err="1" smtClean="0"/>
              <a:t>Dj</a:t>
            </a:r>
            <a:endParaRPr lang="en-US" altLang="ko-KR" sz="1400" dirty="0" smtClean="0"/>
          </a:p>
          <a:p>
            <a:r>
              <a:rPr lang="en-US" altLang="ko-KR" sz="1400" dirty="0" smtClean="0"/>
              <a:t>	Sum(j)</a:t>
            </a:r>
            <a:r>
              <a:rPr lang="en-US" altLang="ko-KR" sz="1400" dirty="0" err="1" smtClean="0"/>
              <a:t>Xij</a:t>
            </a:r>
            <a:r>
              <a:rPr lang="en-US" altLang="ko-KR" sz="1400" dirty="0" smtClean="0"/>
              <a:t> &lt;= Si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Xij</a:t>
            </a:r>
            <a:r>
              <a:rPr lang="en-US" altLang="ko-KR" sz="1400" dirty="0" smtClean="0"/>
              <a:t> &gt;= 0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“Minimize Transportation cost</a:t>
            </a:r>
          </a:p>
          <a:p>
            <a:r>
              <a:rPr lang="en-US" altLang="ko-KR" sz="1400" dirty="0" smtClean="0"/>
              <a:t>City from Miami, ***, ***</a:t>
            </a:r>
          </a:p>
          <a:p>
            <a:r>
              <a:rPr lang="en-US" altLang="ko-KR" sz="1400" dirty="0" smtClean="0"/>
              <a:t>City to Chicago, ***, ***”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SQL</a:t>
            </a:r>
            <a:r>
              <a:rPr lang="ko-KR" altLang="en-US" sz="1400" dirty="0" smtClean="0"/>
              <a:t>문장 생성하여 쿼리</a:t>
            </a:r>
            <a:endParaRPr lang="ko-KR" altLang="en-US" sz="1400" dirty="0"/>
          </a:p>
        </p:txBody>
      </p:sp>
      <p:sp>
        <p:nvSpPr>
          <p:cNvPr id="8" name="원통 7"/>
          <p:cNvSpPr/>
          <p:nvPr/>
        </p:nvSpPr>
        <p:spPr>
          <a:xfrm>
            <a:off x="4460058" y="4175484"/>
            <a:ext cx="2242039" cy="9319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Base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3457735" y="4396155"/>
            <a:ext cx="852854" cy="413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851566" y="4396155"/>
            <a:ext cx="852854" cy="413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853889" y="3864110"/>
            <a:ext cx="36103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Min TC = 3X11 + 2X12 + 3X21 + 5X22</a:t>
            </a:r>
          </a:p>
          <a:p>
            <a:r>
              <a:rPr lang="en-US" altLang="ko-KR" dirty="0" smtClean="0"/>
              <a:t>Subject to</a:t>
            </a:r>
          </a:p>
          <a:p>
            <a:r>
              <a:rPr lang="en-US" altLang="ko-KR" dirty="0" smtClean="0"/>
              <a:t>	X11 + x12 &lt;= 1200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X21 + X22 &lt;= 800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X11 + X21 &gt;= 900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X12 + X22 &lt;= 1100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Xij</a:t>
            </a:r>
            <a:r>
              <a:rPr lang="en-US" altLang="ko-KR" dirty="0" smtClean="0"/>
              <a:t> &gt;= 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“</a:t>
            </a:r>
            <a:r>
              <a:rPr lang="ko-KR" altLang="en-US" dirty="0" smtClean="0"/>
              <a:t>엑셀 파일 생성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460058" y="5266593"/>
            <a:ext cx="3857466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Supply (city name, </a:t>
            </a:r>
            <a:r>
              <a:rPr lang="en-US" altLang="ko-KR" sz="1400" dirty="0" err="1" smtClean="0"/>
              <a:t>sup_quantlty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4460058" y="5726724"/>
            <a:ext cx="3857466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Demand </a:t>
            </a:r>
            <a:r>
              <a:rPr lang="en-US" altLang="ko-KR" sz="1400" dirty="0"/>
              <a:t>(city </a:t>
            </a:r>
            <a:r>
              <a:rPr lang="en-US" altLang="ko-KR" sz="1400" dirty="0" smtClean="0"/>
              <a:t>name, </a:t>
            </a:r>
            <a:r>
              <a:rPr lang="en-US" altLang="ko-KR" sz="1400" dirty="0" err="1" smtClean="0"/>
              <a:t>dem_quantlty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4460057" y="6186855"/>
            <a:ext cx="3857466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Transportation Cost (</a:t>
            </a:r>
            <a:r>
              <a:rPr lang="en-US" altLang="ko-KR" sz="1400" dirty="0" err="1" smtClean="0"/>
              <a:t>fromCity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toCity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unitCost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3851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468</Words>
  <Application>Microsoft Office PowerPoint</Application>
  <PresentationFormat>와이드스크린</PresentationFormat>
  <Paragraphs>107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구국원</dc:creator>
  <cp:lastModifiedBy>Windows 사용자</cp:lastModifiedBy>
  <cp:revision>161</cp:revision>
  <dcterms:created xsi:type="dcterms:W3CDTF">2018-08-13T14:54:05Z</dcterms:created>
  <dcterms:modified xsi:type="dcterms:W3CDTF">2018-08-17T06:46:29Z</dcterms:modified>
</cp:coreProperties>
</file>