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3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9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DDD60-D9B0-9E47-9ACB-F3251529C5B1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60BE-937A-1945-84F7-3E34D751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최대 길이</a:t>
            </a:r>
            <a:r>
              <a:rPr lang="en-US" altLang="ko-KR" dirty="0"/>
              <a:t>(max time step)</a:t>
            </a:r>
            <a:r>
              <a:rPr lang="ko-KR" altLang="en-US" dirty="0"/>
              <a:t>에 문장이 딱 맞을 경우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560BE-937A-1945-84F7-3E34D7512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B307-3EA0-2944-ABF8-0DDD433F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733B1-2FDF-9D4E-BC08-1CEF700F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2A99F-0B05-2A47-804D-DD615779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570EC-3674-094E-8B80-E313A9B0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138B-7D5B-AF4F-B0EE-5483682F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6E2C8-6705-B94C-B88D-4775FF76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C5384-2025-6140-BA58-AAD9989B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61F0F-5AB0-C94F-A0C5-C8981135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1CDE3-1923-F54C-80E3-4C70DA64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589AA-EC7F-824E-8B16-A93FE93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90A0C-79AC-5242-8D64-D416A88B0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C568A-51BC-084F-B925-C67F054B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FEC90-BDD1-0D4C-BC0F-B1B041E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6C8C-CFAB-A348-BD14-ACF83A18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98086-23C5-2E48-B73D-3D286AB8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0A269-ADEE-3B48-9940-19AEE7B9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37BA-357E-1941-8FB9-D37F53C1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4E0C4-E5F8-1F40-B379-F86DEA3B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961E7-5BFF-3844-B618-DAC765E0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59495-5D3D-AD48-8504-FC51E36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B3F74-0591-D54F-A45A-24D8B925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2B0B5-970A-8848-B645-60DBB6E9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A0F-0F1F-8440-BBEE-A0789E91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4A907-5DB6-7848-9476-F9876F25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4241B-4CE1-954B-BF96-93D09A4C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9F322-4945-8541-ACE0-11060286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A06D7-5C63-5645-BB52-A723FA49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17EDF-2440-C84B-8A25-843D425D5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42E41-619C-B342-BDFE-57FCFDB6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6726A-7BFE-4141-97DA-5FBA0F7D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4AF07-5FB6-B34F-815B-75DE19BC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5495A-0EA4-034B-AEC2-81D79A5E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20D26-AF5A-F847-8CFE-5225CB5F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0709F-9168-7941-8D77-7CBB3ADC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97CC1C-B109-2B40-91D5-8BF22ECD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64D1F-953A-F146-907F-B6E54A34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61A9B8-E864-C64E-9170-A2128698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A41C06-CA40-8543-8AB7-2D7B219B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4A57C-B9C2-5747-8012-30054AA4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E88C-8D6B-3A45-88C4-BF54EC33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EAF833-03F7-E04E-9E6A-1FCCF0E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19E4A-2631-2B43-B3CB-3248F98C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D11734-76F5-4E44-91A5-EC4B83D9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E9B15-7A2C-F340-8526-1E8BC8D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0B789-C6FA-9F4E-8667-A5A3A7AC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D3DDE-B59B-0F4D-B12B-980FF6B6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F0B5-A13F-5645-B95B-C99912F9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0705D-915A-864A-AD74-8C6BC4FE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ACB857-7ADF-634A-8F3E-03DF366F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6B3D3-69E3-2241-A2AD-C2684422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1FDFA-E11E-5F48-B3A2-CFE4612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8690-035B-AC49-AD0C-1DED31DD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2E13-B40E-E246-8FE0-6F96E8E4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056F3-61BE-EA4D-B31B-6B307B0FC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D3755-9D35-6B4D-9F0B-2A9E7C9D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41D0E-4D4D-D449-82C1-5C1F071C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AF4F-2931-094F-A739-12A6F65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B7E48-D69A-0545-9EB5-0F4E5FC4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67759-3542-0A4C-A7C6-9484D501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09EE7-3B17-5140-A7C6-111CF6A4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16DCE-B244-464F-92AE-B8DC66EF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1CE1-E21C-9C4E-98C4-F02998199B43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C572-7CA1-7348-9C0F-EF20920C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F6795-0FA9-1443-A924-86F13A97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8649-A31A-BF46-9320-E7459ABD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8CC958-2085-114A-A742-D5A64325526F}"/>
              </a:ext>
            </a:extLst>
          </p:cNvPr>
          <p:cNvSpPr txBox="1"/>
          <p:nvPr/>
        </p:nvSpPr>
        <p:spPr>
          <a:xfrm>
            <a:off x="583096" y="1214014"/>
            <a:ext cx="107872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YOLO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통해 이미지에서 </a:t>
            </a:r>
            <a:r>
              <a:rPr lang="en-US" altLang="ko-KR" sz="2800" dirty="0"/>
              <a:t>object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탐지</a:t>
            </a:r>
            <a:endParaRPr lang="en-US" altLang="ko-KR" sz="2800" dirty="0"/>
          </a:p>
          <a:p>
            <a:r>
              <a:rPr lang="ko-KR" altLang="en-US" sz="2800" dirty="0"/>
              <a:t>예</a:t>
            </a:r>
            <a:r>
              <a:rPr lang="en-US" altLang="ko-KR" sz="2800" dirty="0"/>
              <a:t>) </a:t>
            </a:r>
            <a:r>
              <a:rPr lang="ko-KR" altLang="en-US" sz="2800" dirty="0"/>
              <a:t>이미지 </a:t>
            </a:r>
            <a:r>
              <a:rPr lang="en-US" altLang="ko-KR" sz="2800" dirty="0">
                <a:sym typeface="Wingdings" pitchFamily="2" charset="2"/>
              </a:rPr>
              <a:t> YOLO  [plane, airport] </a:t>
            </a:r>
            <a:r>
              <a:rPr lang="ko-KR" altLang="en-US" sz="2800" dirty="0">
                <a:sym typeface="Wingdings" pitchFamily="2" charset="2"/>
              </a:rPr>
              <a:t>출력</a:t>
            </a:r>
            <a:endParaRPr lang="en-US" altLang="ko-KR" sz="2800" dirty="0">
              <a:sym typeface="Wingdings" pitchFamily="2" charset="2"/>
            </a:endParaRPr>
          </a:p>
          <a:p>
            <a:endParaRPr lang="en-US" altLang="ko-KR" sz="2800" dirty="0"/>
          </a:p>
          <a:p>
            <a:endParaRPr lang="en-US" sz="2800" dirty="0"/>
          </a:p>
          <a:p>
            <a:r>
              <a:rPr lang="en-US" altLang="ko-KR" sz="2800" dirty="0"/>
              <a:t>2)</a:t>
            </a:r>
            <a:r>
              <a:rPr lang="ko-KR" altLang="en-US" sz="2800" dirty="0"/>
              <a:t> 탐지된 </a:t>
            </a:r>
            <a:r>
              <a:rPr lang="en-US" altLang="ko-KR" sz="2800" dirty="0"/>
              <a:t>object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</a:t>
            </a:r>
            <a:r>
              <a:rPr lang="en-US" altLang="ko-KR" sz="2800" dirty="0"/>
              <a:t>seq2seq </a:t>
            </a:r>
            <a:r>
              <a:rPr lang="ko-KR" altLang="en-US" sz="2800" dirty="0"/>
              <a:t>모델에 넣어서 </a:t>
            </a:r>
            <a:r>
              <a:rPr lang="ko-KR" altLang="en-US" sz="2800" dirty="0" err="1"/>
              <a:t>문장생성</a:t>
            </a:r>
            <a:endParaRPr lang="en-US" altLang="ko-KR" sz="2800" dirty="0"/>
          </a:p>
          <a:p>
            <a:r>
              <a:rPr lang="ko-KR" altLang="en-US" sz="2800" dirty="0"/>
              <a:t>예</a:t>
            </a:r>
            <a:r>
              <a:rPr lang="en-US" altLang="ko-KR" sz="2800" dirty="0"/>
              <a:t>) [plane, airport] </a:t>
            </a:r>
            <a:r>
              <a:rPr lang="en-US" altLang="ko-KR" sz="2800" dirty="0">
                <a:sym typeface="Wingdings" pitchFamily="2" charset="2"/>
              </a:rPr>
              <a:t> ‘Plane land at airport’</a:t>
            </a:r>
          </a:p>
          <a:p>
            <a:endParaRPr lang="en-US" altLang="ko-KR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3) </a:t>
            </a:r>
            <a:r>
              <a:rPr lang="ko-KR" altLang="en-US" sz="2800" dirty="0">
                <a:sym typeface="Wingdings" pitchFamily="2" charset="2"/>
              </a:rPr>
              <a:t>생성된 문장으로 </a:t>
            </a:r>
            <a:r>
              <a:rPr lang="en-US" altLang="ko-KR" sz="2800" dirty="0">
                <a:sym typeface="Wingdings" pitchFamily="2" charset="2"/>
              </a:rPr>
              <a:t>OR model</a:t>
            </a:r>
            <a:r>
              <a:rPr lang="ko-KR" altLang="en-US" sz="2800" dirty="0">
                <a:sym typeface="Wingdings" pitchFamily="2" charset="2"/>
              </a:rPr>
              <a:t>을 추천</a:t>
            </a:r>
            <a:r>
              <a:rPr lang="en-US" altLang="ko-KR" sz="2800" dirty="0">
                <a:sym typeface="Wingdings" pitchFamily="2" charset="2"/>
              </a:rPr>
              <a:t>, </a:t>
            </a:r>
            <a:r>
              <a:rPr lang="ko-KR" altLang="en-US" sz="2800" dirty="0">
                <a:sym typeface="Wingdings" pitchFamily="2" charset="2"/>
              </a:rPr>
              <a:t>최적 해 찾기 자동화</a:t>
            </a:r>
            <a:endParaRPr lang="en-US" altLang="ko-KR" sz="2800" dirty="0">
              <a:sym typeface="Wingdings" pitchFamily="2" charset="2"/>
            </a:endParaRPr>
          </a:p>
          <a:p>
            <a:r>
              <a:rPr lang="en-US" altLang="ko-KR" sz="2800" dirty="0">
                <a:sym typeface="Wingdings" pitchFamily="2" charset="2"/>
              </a:rPr>
              <a:t>-</a:t>
            </a:r>
            <a:r>
              <a:rPr lang="ko-KR" altLang="en-US" sz="2800" dirty="0">
                <a:sym typeface="Wingdings" pitchFamily="2" charset="2"/>
              </a:rPr>
              <a:t> 앞으로 해야할 일</a:t>
            </a:r>
            <a:endParaRPr lang="en-US" sz="2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Overview</a:t>
            </a:r>
          </a:p>
        </p:txBody>
      </p: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7AF4162-5961-AD45-A999-81EBDB47C44E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8CC958-2085-114A-A742-D5A64325526F}"/>
              </a:ext>
            </a:extLst>
          </p:cNvPr>
          <p:cNvSpPr txBox="1"/>
          <p:nvPr/>
        </p:nvSpPr>
        <p:spPr>
          <a:xfrm>
            <a:off x="7866110" y="2884725"/>
            <a:ext cx="4325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기존에 진행경과 </a:t>
            </a:r>
            <a:r>
              <a:rPr lang="ko-KR" altLang="en-US" sz="2400" dirty="0" err="1"/>
              <a:t>보고드린</a:t>
            </a:r>
            <a:r>
              <a:rPr lang="ko-KR" altLang="en-US" sz="2400" dirty="0"/>
              <a:t> 것처럼 이미지를 통해 객체를 찾는 것 어느정도 학습 가능함을 확인함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 YOLO</a:t>
            </a:r>
          </a:p>
        </p:txBody>
      </p: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7AF4162-5961-AD45-A999-81EBDB47C44E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F1B6026-F82B-7C4A-B1DA-45795FADD3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938311"/>
            <a:ext cx="7534805" cy="54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C1D9D7C1-1C11-E346-860A-98DBD8F61F79}"/>
              </a:ext>
            </a:extLst>
          </p:cNvPr>
          <p:cNvSpPr/>
          <p:nvPr/>
        </p:nvSpPr>
        <p:spPr>
          <a:xfrm>
            <a:off x="119270" y="4732399"/>
            <a:ext cx="11926954" cy="158888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seq2seq</a:t>
            </a:r>
          </a:p>
        </p:txBody>
      </p: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D7AF4162-5961-AD45-A999-81EBDB47C44E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B02CB5A-FB0F-D845-A877-153B6C28A3C1}"/>
              </a:ext>
            </a:extLst>
          </p:cNvPr>
          <p:cNvGrpSpPr/>
          <p:nvPr/>
        </p:nvGrpSpPr>
        <p:grpSpPr>
          <a:xfrm>
            <a:off x="210793" y="955864"/>
            <a:ext cx="11835432" cy="3776535"/>
            <a:chOff x="210793" y="955864"/>
            <a:chExt cx="11835432" cy="377653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7806E8E-DCF8-A146-AA00-BA5B5AD41518}"/>
                </a:ext>
              </a:extLst>
            </p:cNvPr>
            <p:cNvGrpSpPr/>
            <p:nvPr/>
          </p:nvGrpSpPr>
          <p:grpSpPr>
            <a:xfrm>
              <a:off x="210793" y="955864"/>
              <a:ext cx="11835432" cy="2516206"/>
              <a:chOff x="450573" y="1287168"/>
              <a:chExt cx="11595652" cy="246522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08CC958-2085-114A-A742-D5A64325526F}"/>
                  </a:ext>
                </a:extLst>
              </p:cNvPr>
              <p:cNvSpPr txBox="1"/>
              <p:nvPr/>
            </p:nvSpPr>
            <p:spPr>
              <a:xfrm>
                <a:off x="3658764" y="2301536"/>
                <a:ext cx="1652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[</a:t>
                </a:r>
                <a:r>
                  <a:rPr lang="en-US" altLang="ko-KR" sz="2000" dirty="0" err="1"/>
                  <a:t>miami</a:t>
                </a:r>
                <a:r>
                  <a:rPr lang="en-US" altLang="ko-KR" sz="2000" dirty="0"/>
                  <a:t>, plane]</a:t>
                </a:r>
                <a:endParaRPr lang="en-US" sz="2000" dirty="0"/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DF5B4B5-9F4A-294D-B22F-74480E540EEF}"/>
                  </a:ext>
                </a:extLst>
              </p:cNvPr>
              <p:cNvGrpSpPr/>
              <p:nvPr/>
            </p:nvGrpSpPr>
            <p:grpSpPr>
              <a:xfrm>
                <a:off x="5840336" y="1378184"/>
                <a:ext cx="6205889" cy="2374213"/>
                <a:chOff x="716766" y="1268101"/>
                <a:chExt cx="7798637" cy="2983558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6C0CBC1E-2F94-234E-BDAD-20EFC1233E42}"/>
                    </a:ext>
                  </a:extLst>
                </p:cNvPr>
                <p:cNvSpPr/>
                <p:nvPr/>
              </p:nvSpPr>
              <p:spPr>
                <a:xfrm>
                  <a:off x="777553" y="2376895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15659E1-C11E-0A4B-ABDC-46AA1C16462E}"/>
                    </a:ext>
                  </a:extLst>
                </p:cNvPr>
                <p:cNvSpPr/>
                <p:nvPr/>
              </p:nvSpPr>
              <p:spPr>
                <a:xfrm>
                  <a:off x="1877793" y="2376894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6398F56-2335-F647-99CE-1E3064DF1FC0}"/>
                    </a:ext>
                  </a:extLst>
                </p:cNvPr>
                <p:cNvSpPr/>
                <p:nvPr/>
              </p:nvSpPr>
              <p:spPr>
                <a:xfrm>
                  <a:off x="2988863" y="2376892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4E5414DF-EEE0-C343-9CEC-71DE9B6E9FCA}"/>
                    </a:ext>
                  </a:extLst>
                </p:cNvPr>
                <p:cNvSpPr/>
                <p:nvPr/>
              </p:nvSpPr>
              <p:spPr>
                <a:xfrm>
                  <a:off x="4089104" y="2376892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33B4353-865E-3A48-BECD-2E1518D1D43C}"/>
                    </a:ext>
                  </a:extLst>
                </p:cNvPr>
                <p:cNvSpPr/>
                <p:nvPr/>
              </p:nvSpPr>
              <p:spPr>
                <a:xfrm>
                  <a:off x="5189343" y="2376891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CA90E3C-D167-0B43-AC35-5ABF91C4EC60}"/>
                    </a:ext>
                  </a:extLst>
                </p:cNvPr>
                <p:cNvSpPr/>
                <p:nvPr/>
              </p:nvSpPr>
              <p:spPr>
                <a:xfrm>
                  <a:off x="6289581" y="2376890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A7D414D5-2D36-7E4A-8704-329B988D6F81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1625783" y="2696513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70696969-4FF7-F549-A94B-E8CA78CD7D4F}"/>
                    </a:ext>
                  </a:extLst>
                </p:cNvPr>
                <p:cNvCxnSpPr/>
                <p:nvPr/>
              </p:nvCxnSpPr>
              <p:spPr>
                <a:xfrm>
                  <a:off x="2726023" y="2708803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1BBC9FA9-FB8D-9046-A80C-E4DDB8037B69}"/>
                    </a:ext>
                  </a:extLst>
                </p:cNvPr>
                <p:cNvCxnSpPr/>
                <p:nvPr/>
              </p:nvCxnSpPr>
              <p:spPr>
                <a:xfrm>
                  <a:off x="4937330" y="2733387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01B9F2D9-6C05-D74E-A70C-8E72C4EDAEED}"/>
                    </a:ext>
                  </a:extLst>
                </p:cNvPr>
                <p:cNvCxnSpPr/>
                <p:nvPr/>
              </p:nvCxnSpPr>
              <p:spPr>
                <a:xfrm>
                  <a:off x="3837089" y="2733387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B1C1A6F7-FBF2-D64B-BC23-7D568110975B}"/>
                    </a:ext>
                  </a:extLst>
                </p:cNvPr>
                <p:cNvCxnSpPr/>
                <p:nvPr/>
              </p:nvCxnSpPr>
              <p:spPr>
                <a:xfrm>
                  <a:off x="6056008" y="2733382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37E248-6354-B849-932A-64A51FFD35A2}"/>
                    </a:ext>
                  </a:extLst>
                </p:cNvPr>
                <p:cNvSpPr txBox="1"/>
                <p:nvPr/>
              </p:nvSpPr>
              <p:spPr>
                <a:xfrm>
                  <a:off x="716766" y="3787537"/>
                  <a:ext cx="969803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miami</a:t>
                  </a:r>
                  <a:endParaRPr 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DE456B-630C-E04B-A70B-CC8F7DAE85A1}"/>
                    </a:ext>
                  </a:extLst>
                </p:cNvPr>
                <p:cNvSpPr txBox="1"/>
                <p:nvPr/>
              </p:nvSpPr>
              <p:spPr>
                <a:xfrm>
                  <a:off x="1917154" y="3743540"/>
                  <a:ext cx="1011226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plane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37F862F-94D5-8A47-B116-A5E520C1E339}"/>
                    </a:ext>
                  </a:extLst>
                </p:cNvPr>
                <p:cNvSpPr txBox="1"/>
                <p:nvPr/>
              </p:nvSpPr>
              <p:spPr>
                <a:xfrm>
                  <a:off x="2988863" y="3756904"/>
                  <a:ext cx="1100237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&lt;start&gt;</a:t>
                  </a:r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E50190-1347-684E-8C17-2D00E79E5BD5}"/>
                    </a:ext>
                  </a:extLst>
                </p:cNvPr>
                <p:cNvSpPr txBox="1"/>
                <p:nvPr/>
              </p:nvSpPr>
              <p:spPr>
                <a:xfrm>
                  <a:off x="4149721" y="3756903"/>
                  <a:ext cx="942802" cy="464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plane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E9FE08-3FFC-E74C-A9E0-95C0AE2F5A18}"/>
                    </a:ext>
                  </a:extLst>
                </p:cNvPr>
                <p:cNvSpPr txBox="1"/>
                <p:nvPr/>
              </p:nvSpPr>
              <p:spPr>
                <a:xfrm>
                  <a:off x="5271536" y="3755300"/>
                  <a:ext cx="737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land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F1907E-F7A9-F041-8D85-C464E0A01A2E}"/>
                    </a:ext>
                  </a:extLst>
                </p:cNvPr>
                <p:cNvSpPr txBox="1"/>
                <p:nvPr/>
              </p:nvSpPr>
              <p:spPr>
                <a:xfrm>
                  <a:off x="6580188" y="3755300"/>
                  <a:ext cx="737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at</a:t>
                  </a:r>
                  <a:endParaRPr 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A12BECC-7B76-664D-AA11-0F1A83A5681B}"/>
                    </a:ext>
                  </a:extLst>
                </p:cNvPr>
                <p:cNvSpPr txBox="1"/>
                <p:nvPr/>
              </p:nvSpPr>
              <p:spPr>
                <a:xfrm>
                  <a:off x="3105649" y="1269705"/>
                  <a:ext cx="983450" cy="407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plane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B45591-19D2-FA44-8D3A-288B590D1A4B}"/>
                    </a:ext>
                  </a:extLst>
                </p:cNvPr>
                <p:cNvSpPr txBox="1"/>
                <p:nvPr/>
              </p:nvSpPr>
              <p:spPr>
                <a:xfrm>
                  <a:off x="4316518" y="1269705"/>
                  <a:ext cx="7468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land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CBA5F06-3187-BB45-89CD-D3BF8CD97131}"/>
                    </a:ext>
                  </a:extLst>
                </p:cNvPr>
                <p:cNvSpPr txBox="1"/>
                <p:nvPr/>
              </p:nvSpPr>
              <p:spPr>
                <a:xfrm>
                  <a:off x="5444416" y="1268101"/>
                  <a:ext cx="737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at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A4E6125-91EE-3745-A943-B303AA7CCA0C}"/>
                    </a:ext>
                  </a:extLst>
                </p:cNvPr>
                <p:cNvSpPr txBox="1"/>
                <p:nvPr/>
              </p:nvSpPr>
              <p:spPr>
                <a:xfrm>
                  <a:off x="6400214" y="1268101"/>
                  <a:ext cx="1020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miami</a:t>
                  </a:r>
                  <a:endParaRPr lang="en-US" dirty="0"/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E1502E86-9CDE-1545-AFFD-75F30F492C36}"/>
                    </a:ext>
                  </a:extLst>
                </p:cNvPr>
                <p:cNvCxnSpPr>
                  <a:cxnSpLocks/>
                  <a:stCxn id="22" idx="0"/>
                  <a:endCxn id="9" idx="2"/>
                </p:cNvCxnSpPr>
                <p:nvPr/>
              </p:nvCxnSpPr>
              <p:spPr>
                <a:xfrm flipV="1">
                  <a:off x="1201667" y="3016141"/>
                  <a:ext cx="0" cy="7713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A3912A87-B78D-5B40-A6C4-63A1BEDC0830}"/>
                    </a:ext>
                  </a:extLst>
                </p:cNvPr>
                <p:cNvCxnSpPr/>
                <p:nvPr/>
              </p:nvCxnSpPr>
              <p:spPr>
                <a:xfrm flipV="1">
                  <a:off x="2301909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B7914B0A-D0C0-C34C-8E46-8315CC7F24B1}"/>
                    </a:ext>
                  </a:extLst>
                </p:cNvPr>
                <p:cNvCxnSpPr/>
                <p:nvPr/>
              </p:nvCxnSpPr>
              <p:spPr>
                <a:xfrm flipV="1">
                  <a:off x="3400684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F213C6C0-2BC4-8247-8DB8-201B1FEF9FD0}"/>
                    </a:ext>
                  </a:extLst>
                </p:cNvPr>
                <p:cNvCxnSpPr/>
                <p:nvPr/>
              </p:nvCxnSpPr>
              <p:spPr>
                <a:xfrm flipV="1">
                  <a:off x="4507074" y="3016142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C1B95964-5EDC-A749-B863-FB37FE7FFB84}"/>
                    </a:ext>
                  </a:extLst>
                </p:cNvPr>
                <p:cNvCxnSpPr/>
                <p:nvPr/>
              </p:nvCxnSpPr>
              <p:spPr>
                <a:xfrm flipV="1">
                  <a:off x="5607315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B6E97FF7-9781-C94C-BA68-3B6120E53B21}"/>
                    </a:ext>
                  </a:extLst>
                </p:cNvPr>
                <p:cNvCxnSpPr/>
                <p:nvPr/>
              </p:nvCxnSpPr>
              <p:spPr>
                <a:xfrm flipV="1">
                  <a:off x="6762870" y="3014537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844D9E58-1399-7D4E-8555-DA08394CDE95}"/>
                    </a:ext>
                  </a:extLst>
                </p:cNvPr>
                <p:cNvCxnSpPr/>
                <p:nvPr/>
              </p:nvCxnSpPr>
              <p:spPr>
                <a:xfrm flipV="1">
                  <a:off x="3406828" y="1736041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B41B3605-23E2-4B4D-8B0E-ABF75F18656C}"/>
                    </a:ext>
                  </a:extLst>
                </p:cNvPr>
                <p:cNvCxnSpPr/>
                <p:nvPr/>
              </p:nvCxnSpPr>
              <p:spPr>
                <a:xfrm flipV="1">
                  <a:off x="4513218" y="1737644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2B1A8575-FD9A-A141-BFCB-249929F1425B}"/>
                    </a:ext>
                  </a:extLst>
                </p:cNvPr>
                <p:cNvCxnSpPr/>
                <p:nvPr/>
              </p:nvCxnSpPr>
              <p:spPr>
                <a:xfrm flipV="1">
                  <a:off x="5613459" y="1736041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>
                  <a:extLst>
                    <a:ext uri="{FF2B5EF4-FFF2-40B4-BE49-F238E27FC236}">
                      <a16:creationId xmlns:a16="http://schemas.microsoft.com/office/drawing/2014/main" id="{A43F22C1-E1D6-1E4B-8474-98952C706FAD}"/>
                    </a:ext>
                  </a:extLst>
                </p:cNvPr>
                <p:cNvCxnSpPr/>
                <p:nvPr/>
              </p:nvCxnSpPr>
              <p:spPr>
                <a:xfrm flipV="1">
                  <a:off x="6769015" y="1736041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9626876-FD4E-CB4A-8760-AD1D7ABEF1E1}"/>
                    </a:ext>
                  </a:extLst>
                </p:cNvPr>
                <p:cNvSpPr/>
                <p:nvPr/>
              </p:nvSpPr>
              <p:spPr>
                <a:xfrm>
                  <a:off x="7408109" y="2375287"/>
                  <a:ext cx="848230" cy="63924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9090DF5E-288F-5E44-9B6C-8EAA0E63C964}"/>
                    </a:ext>
                  </a:extLst>
                </p:cNvPr>
                <p:cNvCxnSpPr/>
                <p:nvPr/>
              </p:nvCxnSpPr>
              <p:spPr>
                <a:xfrm>
                  <a:off x="7174536" y="2731779"/>
                  <a:ext cx="252010" cy="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493BCCC5-4D36-7646-8434-39C97BC86BDA}"/>
                    </a:ext>
                  </a:extLst>
                </p:cNvPr>
                <p:cNvCxnSpPr/>
                <p:nvPr/>
              </p:nvCxnSpPr>
              <p:spPr>
                <a:xfrm flipV="1">
                  <a:off x="7881398" y="3012934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8E25C3DB-9A16-A842-9853-50FA4417AA14}"/>
                    </a:ext>
                  </a:extLst>
                </p:cNvPr>
                <p:cNvCxnSpPr/>
                <p:nvPr/>
              </p:nvCxnSpPr>
              <p:spPr>
                <a:xfrm flipV="1">
                  <a:off x="7887543" y="1734438"/>
                  <a:ext cx="0" cy="63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A47CBD-F40C-374E-A6D4-BFF71C523456}"/>
                    </a:ext>
                  </a:extLst>
                </p:cNvPr>
                <p:cNvSpPr txBox="1"/>
                <p:nvPr/>
              </p:nvSpPr>
              <p:spPr>
                <a:xfrm>
                  <a:off x="7474920" y="1279002"/>
                  <a:ext cx="1020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&lt;end&gt;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D33F410-8E6D-2341-B376-FC68E4D7C237}"/>
                    </a:ext>
                  </a:extLst>
                </p:cNvPr>
                <p:cNvSpPr txBox="1"/>
                <p:nvPr/>
              </p:nvSpPr>
              <p:spPr>
                <a:xfrm>
                  <a:off x="7495054" y="3752387"/>
                  <a:ext cx="1020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miami</a:t>
                  </a:r>
                  <a:endParaRPr lang="en-US" dirty="0"/>
                </a:p>
              </p:txBody>
            </p:sp>
          </p:grpSp>
          <p:sp>
            <p:nvSpPr>
              <p:cNvPr id="47" name="평행 사변형[P] 46">
                <a:extLst>
                  <a:ext uri="{FF2B5EF4-FFF2-40B4-BE49-F238E27FC236}">
                    <a16:creationId xmlns:a16="http://schemas.microsoft.com/office/drawing/2014/main" id="{C80F13B5-73F8-1540-9E53-C078D35B6E1D}"/>
                  </a:ext>
                </a:extLst>
              </p:cNvPr>
              <p:cNvSpPr/>
              <p:nvPr/>
            </p:nvSpPr>
            <p:spPr>
              <a:xfrm rot="5400000">
                <a:off x="52087" y="1685654"/>
                <a:ext cx="2123536" cy="1326563"/>
              </a:xfrm>
              <a:prstGeom prst="parallelogram">
                <a:avLst/>
              </a:prstGeom>
              <a:blipFill dpi="0" rotWithShape="0">
                <a:blip r:embed="rId3"/>
                <a:srcRect/>
                <a:stretch>
                  <a:fillRect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803F83-A9EF-1046-B2C1-8128C4F18251}"/>
                  </a:ext>
                </a:extLst>
              </p:cNvPr>
              <p:cNvSpPr txBox="1"/>
              <p:nvPr/>
            </p:nvSpPr>
            <p:spPr>
              <a:xfrm>
                <a:off x="2376946" y="2301536"/>
                <a:ext cx="81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YOLO</a:t>
                </a:r>
                <a:endParaRPr lang="en-US" sz="2000" dirty="0"/>
              </a:p>
            </p:txBody>
          </p:sp>
          <p:sp>
            <p:nvSpPr>
              <p:cNvPr id="57" name="오른쪽 화살표[R] 56">
                <a:extLst>
                  <a:ext uri="{FF2B5EF4-FFF2-40B4-BE49-F238E27FC236}">
                    <a16:creationId xmlns:a16="http://schemas.microsoft.com/office/drawing/2014/main" id="{A6F9F606-10A8-DD4B-BDD2-07B004242E68}"/>
                  </a:ext>
                </a:extLst>
              </p:cNvPr>
              <p:cNvSpPr/>
              <p:nvPr/>
            </p:nvSpPr>
            <p:spPr>
              <a:xfrm>
                <a:off x="1951513" y="2408502"/>
                <a:ext cx="375868" cy="186178"/>
              </a:xfrm>
              <a:prstGeom prst="right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오른쪽 화살표[R] 62">
                <a:extLst>
                  <a:ext uri="{FF2B5EF4-FFF2-40B4-BE49-F238E27FC236}">
                    <a16:creationId xmlns:a16="http://schemas.microsoft.com/office/drawing/2014/main" id="{55444FBB-7A87-8D44-83F2-91BC3D9DB732}"/>
                  </a:ext>
                </a:extLst>
              </p:cNvPr>
              <p:cNvSpPr/>
              <p:nvPr/>
            </p:nvSpPr>
            <p:spPr>
              <a:xfrm>
                <a:off x="3174096" y="2408502"/>
                <a:ext cx="375868" cy="186178"/>
              </a:xfrm>
              <a:prstGeom prst="right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6D5F282-0446-134E-A070-24AF62A05885}"/>
                  </a:ext>
                </a:extLst>
              </p:cNvPr>
              <p:cNvSpPr/>
              <p:nvPr/>
            </p:nvSpPr>
            <p:spPr>
              <a:xfrm>
                <a:off x="5363278" y="2431556"/>
                <a:ext cx="375868" cy="186178"/>
              </a:xfrm>
              <a:prstGeom prst="right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왼쪽 중괄호[L] 59">
              <a:extLst>
                <a:ext uri="{FF2B5EF4-FFF2-40B4-BE49-F238E27FC236}">
                  <a16:creationId xmlns:a16="http://schemas.microsoft.com/office/drawing/2014/main" id="{A3BAF1E0-CAF5-0344-9E6D-DD0735BD5A1F}"/>
                </a:ext>
              </a:extLst>
            </p:cNvPr>
            <p:cNvSpPr/>
            <p:nvPr/>
          </p:nvSpPr>
          <p:spPr>
            <a:xfrm rot="16200000">
              <a:off x="8623308" y="734091"/>
              <a:ext cx="348955" cy="607281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A78660-0992-E742-B8D1-F652CF8C9DEF}"/>
                </a:ext>
              </a:extLst>
            </p:cNvPr>
            <p:cNvSpPr txBox="1"/>
            <p:nvPr/>
          </p:nvSpPr>
          <p:spPr>
            <a:xfrm>
              <a:off x="8133371" y="4024515"/>
              <a:ext cx="1314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Seq2seq </a:t>
              </a:r>
            </a:p>
          </p:txBody>
        </p:sp>
        <p:sp>
          <p:nvSpPr>
            <p:cNvPr id="68" name="왼쪽 중괄호[L] 67">
              <a:extLst>
                <a:ext uri="{FF2B5EF4-FFF2-40B4-BE49-F238E27FC236}">
                  <a16:creationId xmlns:a16="http://schemas.microsoft.com/office/drawing/2014/main" id="{6999947A-99DE-6245-BB06-8FBA05AEEE7F}"/>
                </a:ext>
              </a:extLst>
            </p:cNvPr>
            <p:cNvSpPr/>
            <p:nvPr/>
          </p:nvSpPr>
          <p:spPr>
            <a:xfrm rot="16200000">
              <a:off x="735079" y="3102747"/>
              <a:ext cx="342188" cy="131723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2CE1D8-FFBA-4A49-91CD-A37DC0552171}"/>
                </a:ext>
              </a:extLst>
            </p:cNvPr>
            <p:cNvSpPr txBox="1"/>
            <p:nvPr/>
          </p:nvSpPr>
          <p:spPr>
            <a:xfrm>
              <a:off x="428360" y="4024514"/>
              <a:ext cx="1314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image</a:t>
              </a:r>
            </a:p>
          </p:txBody>
        </p:sp>
        <p:sp>
          <p:nvSpPr>
            <p:cNvPr id="70" name="왼쪽 중괄호[L] 69">
              <a:extLst>
                <a:ext uri="{FF2B5EF4-FFF2-40B4-BE49-F238E27FC236}">
                  <a16:creationId xmlns:a16="http://schemas.microsoft.com/office/drawing/2014/main" id="{B53A37B2-4AFC-9A41-952D-BD81E1420611}"/>
                </a:ext>
              </a:extLst>
            </p:cNvPr>
            <p:cNvSpPr/>
            <p:nvPr/>
          </p:nvSpPr>
          <p:spPr>
            <a:xfrm rot="16200000">
              <a:off x="2433129" y="3102747"/>
              <a:ext cx="342188" cy="131723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09C38D5-C5CF-4849-9C46-28A60B160E59}"/>
                </a:ext>
              </a:extLst>
            </p:cNvPr>
            <p:cNvSpPr txBox="1"/>
            <p:nvPr/>
          </p:nvSpPr>
          <p:spPr>
            <a:xfrm>
              <a:off x="2126410" y="4024514"/>
              <a:ext cx="1314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YOLO</a:t>
              </a:r>
            </a:p>
          </p:txBody>
        </p:sp>
        <p:sp>
          <p:nvSpPr>
            <p:cNvPr id="72" name="왼쪽 중괄호[L] 71">
              <a:extLst>
                <a:ext uri="{FF2B5EF4-FFF2-40B4-BE49-F238E27FC236}">
                  <a16:creationId xmlns:a16="http://schemas.microsoft.com/office/drawing/2014/main" id="{EF819911-BE07-864D-87DB-C30D0EF009BE}"/>
                </a:ext>
              </a:extLst>
            </p:cNvPr>
            <p:cNvSpPr/>
            <p:nvPr/>
          </p:nvSpPr>
          <p:spPr>
            <a:xfrm rot="16200000">
              <a:off x="4209723" y="3013755"/>
              <a:ext cx="342188" cy="149521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609A77-E20D-CF4C-A3DE-A4B369B10315}"/>
                </a:ext>
              </a:extLst>
            </p:cNvPr>
            <p:cNvSpPr txBox="1"/>
            <p:nvPr/>
          </p:nvSpPr>
          <p:spPr>
            <a:xfrm>
              <a:off x="3723612" y="4024513"/>
              <a:ext cx="13144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YOLO</a:t>
              </a:r>
            </a:p>
            <a:p>
              <a:pPr algn="ctr"/>
              <a:r>
                <a:rPr lang="en-US" sz="2000" dirty="0"/>
                <a:t>output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1587028-0B54-7A42-98F1-75A156CEEED2}"/>
              </a:ext>
            </a:extLst>
          </p:cNvPr>
          <p:cNvSpPr txBox="1"/>
          <p:nvPr/>
        </p:nvSpPr>
        <p:spPr>
          <a:xfrm>
            <a:off x="247557" y="4915510"/>
            <a:ext cx="11798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Seq2seq model</a:t>
            </a:r>
            <a:r>
              <a:rPr lang="en-US" altLang="ko-KR" sz="2400" dirty="0"/>
              <a:t>(</a:t>
            </a:r>
            <a:r>
              <a:rPr lang="en-US" sz="2400" dirty="0"/>
              <a:t>sequence to sequence model</a:t>
            </a:r>
            <a:r>
              <a:rPr lang="en-US" altLang="ko-KR" sz="2400" dirty="0"/>
              <a:t>)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RNN </a:t>
            </a:r>
            <a:r>
              <a:rPr lang="ko-KR" altLang="en-US" sz="2000" dirty="0"/>
              <a:t>두개를 붙인 모델로서</a:t>
            </a:r>
            <a:r>
              <a:rPr lang="en-US" altLang="ko-KR" sz="2000" dirty="0"/>
              <a:t>, machine translation</a:t>
            </a:r>
            <a:r>
              <a:rPr lang="ko-KR" altLang="en-US" sz="2000" dirty="0"/>
              <a:t>에 주로 활용되는 알고리즘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인풋값을</a:t>
            </a:r>
            <a:r>
              <a:rPr lang="ko-KR" altLang="en-US" sz="2000" dirty="0"/>
              <a:t> 통해 문장 생성 가능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문장에 해당하는 </a:t>
            </a:r>
            <a:r>
              <a:rPr lang="ko-KR" altLang="en-US" sz="2000" dirty="0" err="1"/>
              <a:t>정답값은</a:t>
            </a:r>
            <a:r>
              <a:rPr lang="ko-KR" altLang="en-US" sz="2000" dirty="0"/>
              <a:t> 직접 생성해야 함</a:t>
            </a:r>
            <a:r>
              <a:rPr lang="en-US" altLang="ko-KR" sz="2000" dirty="0"/>
              <a:t>. (supervised learning)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499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01FB6AA0-A293-FE45-9B5B-4952BE6562E4}"/>
              </a:ext>
            </a:extLst>
          </p:cNvPr>
          <p:cNvSpPr txBox="1"/>
          <p:nvPr/>
        </p:nvSpPr>
        <p:spPr>
          <a:xfrm>
            <a:off x="0" y="106018"/>
            <a:ext cx="643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YOLO + seq2seq + (OR model search)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A82C-52A5-9846-8739-BBA69F3032AB}"/>
              </a:ext>
            </a:extLst>
          </p:cNvPr>
          <p:cNvSpPr txBox="1"/>
          <p:nvPr/>
        </p:nvSpPr>
        <p:spPr>
          <a:xfrm>
            <a:off x="9554818" y="106018"/>
            <a:ext cx="22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seq2seq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4AC27-BD46-954B-B048-43C9AE4F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2" y="2301407"/>
            <a:ext cx="2997200" cy="2324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35865D-A930-F442-9673-D4F8CE40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26" y="2244257"/>
            <a:ext cx="8001000" cy="2438400"/>
          </a:xfrm>
          <a:prstGeom prst="rect">
            <a:avLst/>
          </a:prstGeom>
        </p:spPr>
      </p:pic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3CEB5719-E8BA-DB49-BE03-C3F41770E9E5}"/>
              </a:ext>
            </a:extLst>
          </p:cNvPr>
          <p:cNvCxnSpPr/>
          <p:nvPr/>
        </p:nvCxnSpPr>
        <p:spPr>
          <a:xfrm>
            <a:off x="119270" y="660016"/>
            <a:ext cx="1171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763AE5-A5F7-5947-B15C-C5112779D67F}"/>
              </a:ext>
            </a:extLst>
          </p:cNvPr>
          <p:cNvSpPr txBox="1"/>
          <p:nvPr/>
        </p:nvSpPr>
        <p:spPr>
          <a:xfrm>
            <a:off x="4248426" y="1072620"/>
            <a:ext cx="467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u="sng" dirty="0"/>
              <a:t>학습 결과 예시</a:t>
            </a:r>
            <a:endParaRPr lang="en-US" sz="2800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174543-1A1E-5144-B633-DC33EF0E6A9D}"/>
              </a:ext>
            </a:extLst>
          </p:cNvPr>
          <p:cNvSpPr txBox="1"/>
          <p:nvPr/>
        </p:nvSpPr>
        <p:spPr>
          <a:xfrm>
            <a:off x="241715" y="5066568"/>
            <a:ext cx="327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YOLO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통한 </a:t>
            </a:r>
            <a:endParaRPr lang="en-US" altLang="ko-KR" sz="2400" dirty="0"/>
          </a:p>
          <a:p>
            <a:pPr algn="ctr"/>
            <a:r>
              <a:rPr lang="en-US" altLang="ko-KR" sz="2400" dirty="0"/>
              <a:t>object detection 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이미지 </a:t>
            </a:r>
            <a:r>
              <a:rPr lang="en-US" altLang="ko-KR" sz="2400" dirty="0"/>
              <a:t>10</a:t>
            </a:r>
            <a:r>
              <a:rPr lang="ko-KR" altLang="en-US" sz="2400" dirty="0"/>
              <a:t>장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048A84-A220-AB44-B009-808C4F2CF443}"/>
              </a:ext>
            </a:extLst>
          </p:cNvPr>
          <p:cNvSpPr txBox="1"/>
          <p:nvPr/>
        </p:nvSpPr>
        <p:spPr>
          <a:xfrm>
            <a:off x="6967193" y="5331074"/>
            <a:ext cx="327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Seq2seq</a:t>
            </a:r>
            <a:r>
              <a:rPr lang="ko-KR" altLang="en-US" sz="2400" dirty="0"/>
              <a:t>로 학습한 결과 출력되는 문장</a:t>
            </a:r>
            <a:endParaRPr lang="en-US" sz="2400" dirty="0"/>
          </a:p>
        </p:txBody>
      </p:sp>
      <p:sp>
        <p:nvSpPr>
          <p:cNvPr id="75" name="오른쪽 화살표[R] 74">
            <a:extLst>
              <a:ext uri="{FF2B5EF4-FFF2-40B4-BE49-F238E27FC236}">
                <a16:creationId xmlns:a16="http://schemas.microsoft.com/office/drawing/2014/main" id="{2782BB02-A73F-884E-8639-201FDF03B54F}"/>
              </a:ext>
            </a:extLst>
          </p:cNvPr>
          <p:cNvSpPr/>
          <p:nvPr/>
        </p:nvSpPr>
        <p:spPr>
          <a:xfrm>
            <a:off x="3537839" y="3368443"/>
            <a:ext cx="383640" cy="19002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01237C4-6A37-0B4D-839D-3A084FD91019}"/>
              </a:ext>
            </a:extLst>
          </p:cNvPr>
          <p:cNvGrpSpPr/>
          <p:nvPr/>
        </p:nvGrpSpPr>
        <p:grpSpPr>
          <a:xfrm>
            <a:off x="159681" y="105067"/>
            <a:ext cx="8162684" cy="3097887"/>
            <a:chOff x="1842707" y="105067"/>
            <a:chExt cx="8506586" cy="32284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562D56-F65B-6B48-B837-73008D3265F0}"/>
                </a:ext>
              </a:extLst>
            </p:cNvPr>
            <p:cNvSpPr/>
            <p:nvPr/>
          </p:nvSpPr>
          <p:spPr>
            <a:xfrm>
              <a:off x="2291096" y="1450632"/>
              <a:ext cx="883967" cy="666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38D6F9A-695D-2B48-9503-18713EA0C67E}"/>
                </a:ext>
              </a:extLst>
            </p:cNvPr>
            <p:cNvSpPr/>
            <p:nvPr/>
          </p:nvSpPr>
          <p:spPr>
            <a:xfrm>
              <a:off x="3437691" y="1450631"/>
              <a:ext cx="883967" cy="666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9755C6-1078-9B49-8ECA-3DE9B4A73645}"/>
                </a:ext>
              </a:extLst>
            </p:cNvPr>
            <p:cNvSpPr/>
            <p:nvPr/>
          </p:nvSpPr>
          <p:spPr>
            <a:xfrm>
              <a:off x="4584286" y="1450630"/>
              <a:ext cx="883967" cy="666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B193F7-3A68-8A42-9D13-0D84DB29EAAC}"/>
                </a:ext>
              </a:extLst>
            </p:cNvPr>
            <p:cNvSpPr/>
            <p:nvPr/>
          </p:nvSpPr>
          <p:spPr>
            <a:xfrm>
              <a:off x="5730881" y="1450629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0BA0F5-01BA-3E43-ABDF-1BB4F5C228B1}"/>
                </a:ext>
              </a:extLst>
            </p:cNvPr>
            <p:cNvSpPr/>
            <p:nvPr/>
          </p:nvSpPr>
          <p:spPr>
            <a:xfrm>
              <a:off x="6877476" y="1450629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952029D-77FF-E246-986F-7B3BA1C72752}"/>
                </a:ext>
              </a:extLst>
            </p:cNvPr>
            <p:cNvSpPr/>
            <p:nvPr/>
          </p:nvSpPr>
          <p:spPr>
            <a:xfrm>
              <a:off x="8024069" y="1450628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3C652F-5B16-D34E-982E-99A3CF46C984}"/>
                </a:ext>
              </a:extLst>
            </p:cNvPr>
            <p:cNvSpPr/>
            <p:nvPr/>
          </p:nvSpPr>
          <p:spPr>
            <a:xfrm>
              <a:off x="9170662" y="1450627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BF1E0AD-7010-7240-95F4-E025049BB812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3175063" y="1783716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3C035DE-D67D-9547-B44A-8934F3AA4896}"/>
                </a:ext>
              </a:extLst>
            </p:cNvPr>
            <p:cNvCxnSpPr/>
            <p:nvPr/>
          </p:nvCxnSpPr>
          <p:spPr>
            <a:xfrm>
              <a:off x="4321657" y="1796524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A76E9E-2F73-024F-8966-AF92BB83F416}"/>
                </a:ext>
              </a:extLst>
            </p:cNvPr>
            <p:cNvCxnSpPr/>
            <p:nvPr/>
          </p:nvCxnSpPr>
          <p:spPr>
            <a:xfrm>
              <a:off x="5468251" y="1822143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98D226C-1C51-7146-8DDE-F0EDBC5D3019}"/>
                </a:ext>
              </a:extLst>
            </p:cNvPr>
            <p:cNvCxnSpPr/>
            <p:nvPr/>
          </p:nvCxnSpPr>
          <p:spPr>
            <a:xfrm>
              <a:off x="7761439" y="1822143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15F285F-23E6-E54E-A590-F805CE4DDE03}"/>
                </a:ext>
              </a:extLst>
            </p:cNvPr>
            <p:cNvCxnSpPr/>
            <p:nvPr/>
          </p:nvCxnSpPr>
          <p:spPr>
            <a:xfrm>
              <a:off x="6614844" y="1822143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4E9482E-3D9D-024C-82A8-B47212DB73CD}"/>
                </a:ext>
              </a:extLst>
            </p:cNvPr>
            <p:cNvCxnSpPr/>
            <p:nvPr/>
          </p:nvCxnSpPr>
          <p:spPr>
            <a:xfrm>
              <a:off x="8927248" y="1822138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BA9CCD-A4D6-3947-8B70-A885375867E0}"/>
                </a:ext>
              </a:extLst>
            </p:cNvPr>
            <p:cNvSpPr txBox="1"/>
            <p:nvPr/>
          </p:nvSpPr>
          <p:spPr>
            <a:xfrm>
              <a:off x="2560128" y="2888782"/>
              <a:ext cx="345903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D841E-3A52-AF47-B81F-D28FA1B4009C}"/>
                </a:ext>
              </a:extLst>
            </p:cNvPr>
            <p:cNvSpPr txBox="1"/>
            <p:nvPr/>
          </p:nvSpPr>
          <p:spPr>
            <a:xfrm>
              <a:off x="3697114" y="2888782"/>
              <a:ext cx="352309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나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66C82E-441B-884D-A46A-AD2E92F5CDB7}"/>
                </a:ext>
              </a:extLst>
            </p:cNvPr>
            <p:cNvSpPr txBox="1"/>
            <p:nvPr/>
          </p:nvSpPr>
          <p:spPr>
            <a:xfrm>
              <a:off x="4871380" y="2887111"/>
              <a:ext cx="7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BBD1FC-0D87-CA44-8FEB-5DE7624EF2B9}"/>
                </a:ext>
              </a:extLst>
            </p:cNvPr>
            <p:cNvSpPr txBox="1"/>
            <p:nvPr/>
          </p:nvSpPr>
          <p:spPr>
            <a:xfrm>
              <a:off x="5852587" y="2888782"/>
              <a:ext cx="1024884" cy="38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&lt;start&gt;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4735EE-9866-6D4A-8087-C77367B6C424}"/>
                </a:ext>
              </a:extLst>
            </p:cNvPr>
            <p:cNvSpPr txBox="1"/>
            <p:nvPr/>
          </p:nvSpPr>
          <p:spPr>
            <a:xfrm>
              <a:off x="7136898" y="2888782"/>
              <a:ext cx="352309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라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C97CC0-6573-C64E-A6FB-47DF4A2F22DC}"/>
                </a:ext>
              </a:extLst>
            </p:cNvPr>
            <p:cNvSpPr txBox="1"/>
            <p:nvPr/>
          </p:nvSpPr>
          <p:spPr>
            <a:xfrm>
              <a:off x="8316927" y="2887111"/>
              <a:ext cx="7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마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85EB60-54B9-E74C-8507-56F006C62B6D}"/>
                </a:ext>
              </a:extLst>
            </p:cNvPr>
            <p:cNvSpPr txBox="1"/>
            <p:nvPr/>
          </p:nvSpPr>
          <p:spPr>
            <a:xfrm>
              <a:off x="9473512" y="2887111"/>
              <a:ext cx="7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바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EA9DA2-BD97-0149-90B0-3C8658489880}"/>
                </a:ext>
              </a:extLst>
            </p:cNvPr>
            <p:cNvSpPr txBox="1"/>
            <p:nvPr/>
          </p:nvSpPr>
          <p:spPr>
            <a:xfrm>
              <a:off x="5999913" y="296795"/>
              <a:ext cx="345903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라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E29127-39F7-9A42-8EC6-75406DA39BB2}"/>
                </a:ext>
              </a:extLst>
            </p:cNvPr>
            <p:cNvSpPr txBox="1"/>
            <p:nvPr/>
          </p:nvSpPr>
          <p:spPr>
            <a:xfrm>
              <a:off x="7114471" y="296795"/>
              <a:ext cx="77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마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41F4B4-1C93-DB4D-8CD0-6D7A353F71E5}"/>
                </a:ext>
              </a:extLst>
            </p:cNvPr>
            <p:cNvSpPr txBox="1"/>
            <p:nvPr/>
          </p:nvSpPr>
          <p:spPr>
            <a:xfrm>
              <a:off x="8289889" y="295124"/>
              <a:ext cx="7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바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8FC89D-C451-0A49-A9C3-EC18ACE0041C}"/>
                </a:ext>
              </a:extLst>
            </p:cNvPr>
            <p:cNvSpPr txBox="1"/>
            <p:nvPr/>
          </p:nvSpPr>
          <p:spPr>
            <a:xfrm>
              <a:off x="9285956" y="295124"/>
              <a:ext cx="1063337" cy="38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&lt;end&gt;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B43992B-C057-1A42-B123-B9F5C7A9D945}"/>
                </a:ext>
              </a:extLst>
            </p:cNvPr>
            <p:cNvCxnSpPr>
              <a:stCxn id="19" idx="0"/>
              <a:endCxn id="4" idx="2"/>
            </p:cNvCxnSpPr>
            <p:nvPr/>
          </p:nvCxnSpPr>
          <p:spPr>
            <a:xfrm flipV="1">
              <a:off x="2733080" y="2116810"/>
              <a:ext cx="0" cy="771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E348C4B-1432-5442-8D81-E9CDF0B12113}"/>
                </a:ext>
              </a:extLst>
            </p:cNvPr>
            <p:cNvCxnSpPr/>
            <p:nvPr/>
          </p:nvCxnSpPr>
          <p:spPr>
            <a:xfrm flipV="1">
              <a:off x="3879675" y="21151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D008E58-76BC-934D-BA6E-4D6D54A89D63}"/>
                </a:ext>
              </a:extLst>
            </p:cNvPr>
            <p:cNvCxnSpPr/>
            <p:nvPr/>
          </p:nvCxnSpPr>
          <p:spPr>
            <a:xfrm flipV="1">
              <a:off x="5083915" y="21151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E02D077-C2DC-6B47-A268-041344040B7F}"/>
                </a:ext>
              </a:extLst>
            </p:cNvPr>
            <p:cNvCxnSpPr/>
            <p:nvPr/>
          </p:nvCxnSpPr>
          <p:spPr>
            <a:xfrm flipV="1">
              <a:off x="6160052" y="21151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D0254F1-311A-1C41-A05F-795B429C0058}"/>
                </a:ext>
              </a:extLst>
            </p:cNvPr>
            <p:cNvCxnSpPr/>
            <p:nvPr/>
          </p:nvCxnSpPr>
          <p:spPr>
            <a:xfrm flipV="1">
              <a:off x="7313056" y="2116811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E916BC2-D8CA-A64D-ABDE-333A2A7C289C}"/>
                </a:ext>
              </a:extLst>
            </p:cNvPr>
            <p:cNvCxnSpPr/>
            <p:nvPr/>
          </p:nvCxnSpPr>
          <p:spPr>
            <a:xfrm flipV="1">
              <a:off x="8459651" y="21151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2800434-C441-3843-963C-2466EBF89E0B}"/>
                </a:ext>
              </a:extLst>
            </p:cNvPr>
            <p:cNvCxnSpPr/>
            <p:nvPr/>
          </p:nvCxnSpPr>
          <p:spPr>
            <a:xfrm flipV="1">
              <a:off x="9663891" y="21151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C727AD4-DE25-334F-BDEE-559B20EEFDAD}"/>
                </a:ext>
              </a:extLst>
            </p:cNvPr>
            <p:cNvCxnSpPr/>
            <p:nvPr/>
          </p:nvCxnSpPr>
          <p:spPr>
            <a:xfrm flipV="1">
              <a:off x="6166455" y="782778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644C275-D7F6-9549-99B0-7555ADD05CBD}"/>
                </a:ext>
              </a:extLst>
            </p:cNvPr>
            <p:cNvCxnSpPr/>
            <p:nvPr/>
          </p:nvCxnSpPr>
          <p:spPr>
            <a:xfrm flipV="1">
              <a:off x="7319459" y="78444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F2D9AB1-ADB6-C24C-B6CA-9CE9BB511C76}"/>
                </a:ext>
              </a:extLst>
            </p:cNvPr>
            <p:cNvCxnSpPr/>
            <p:nvPr/>
          </p:nvCxnSpPr>
          <p:spPr>
            <a:xfrm flipV="1">
              <a:off x="8466054" y="782778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5F1AA0-F147-3A4F-89BB-1B99F5AF089C}"/>
                </a:ext>
              </a:extLst>
            </p:cNvPr>
            <p:cNvCxnSpPr/>
            <p:nvPr/>
          </p:nvCxnSpPr>
          <p:spPr>
            <a:xfrm flipV="1">
              <a:off x="9670295" y="782778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E158C0D-B49D-3C49-B734-2EAA71920403}"/>
                </a:ext>
              </a:extLst>
            </p:cNvPr>
            <p:cNvSpPr/>
            <p:nvPr/>
          </p:nvSpPr>
          <p:spPr>
            <a:xfrm>
              <a:off x="1842707" y="105067"/>
              <a:ext cx="8506586" cy="32284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3D24D52-F272-F84A-BC09-557F3FA17A38}"/>
              </a:ext>
            </a:extLst>
          </p:cNvPr>
          <p:cNvGrpSpPr/>
          <p:nvPr/>
        </p:nvGrpSpPr>
        <p:grpSpPr>
          <a:xfrm>
            <a:off x="159681" y="3309038"/>
            <a:ext cx="8218000" cy="3405486"/>
            <a:chOff x="1842707" y="3309037"/>
            <a:chExt cx="8564233" cy="35489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3F3C306-0E2F-2B47-ADB6-9AB6BB22D09C}"/>
                </a:ext>
              </a:extLst>
            </p:cNvPr>
            <p:cNvSpPr/>
            <p:nvPr/>
          </p:nvSpPr>
          <p:spPr>
            <a:xfrm>
              <a:off x="2387183" y="4826032"/>
              <a:ext cx="883967" cy="666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D58E330-B121-BB41-81FE-40BEC98FB69A}"/>
                </a:ext>
              </a:extLst>
            </p:cNvPr>
            <p:cNvSpPr/>
            <p:nvPr/>
          </p:nvSpPr>
          <p:spPr>
            <a:xfrm>
              <a:off x="3533778" y="4826031"/>
              <a:ext cx="883967" cy="666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C85457-5336-8F4F-9B64-CFE55AE9892E}"/>
                </a:ext>
              </a:extLst>
            </p:cNvPr>
            <p:cNvSpPr/>
            <p:nvPr/>
          </p:nvSpPr>
          <p:spPr>
            <a:xfrm>
              <a:off x="4680373" y="4826030"/>
              <a:ext cx="883967" cy="666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BC99557-32DF-4340-97BC-FEFEDD287FA4}"/>
                </a:ext>
              </a:extLst>
            </p:cNvPr>
            <p:cNvSpPr/>
            <p:nvPr/>
          </p:nvSpPr>
          <p:spPr>
            <a:xfrm>
              <a:off x="5826968" y="4826029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20FA79-6AA4-1B42-93B2-02384A7DB44F}"/>
                </a:ext>
              </a:extLst>
            </p:cNvPr>
            <p:cNvSpPr/>
            <p:nvPr/>
          </p:nvSpPr>
          <p:spPr>
            <a:xfrm>
              <a:off x="6973563" y="4826029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00C6573-34CF-E24D-A6AD-67DAD5A44B8D}"/>
                </a:ext>
              </a:extLst>
            </p:cNvPr>
            <p:cNvSpPr/>
            <p:nvPr/>
          </p:nvSpPr>
          <p:spPr>
            <a:xfrm>
              <a:off x="8120156" y="4826028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74F800D-E684-E04B-89D6-59E5C141666C}"/>
                </a:ext>
              </a:extLst>
            </p:cNvPr>
            <p:cNvSpPr/>
            <p:nvPr/>
          </p:nvSpPr>
          <p:spPr>
            <a:xfrm>
              <a:off x="9266749" y="4826027"/>
              <a:ext cx="883967" cy="66617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26397F8-0C61-F345-A968-858FF817AB7A}"/>
                </a:ext>
              </a:extLst>
            </p:cNvPr>
            <p:cNvCxnSpPr>
              <a:endCxn id="50" idx="1"/>
            </p:cNvCxnSpPr>
            <p:nvPr/>
          </p:nvCxnSpPr>
          <p:spPr>
            <a:xfrm>
              <a:off x="3271150" y="5159116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2779872-5058-E74C-B6DB-9F32F93AF50A}"/>
                </a:ext>
              </a:extLst>
            </p:cNvPr>
            <p:cNvCxnSpPr/>
            <p:nvPr/>
          </p:nvCxnSpPr>
          <p:spPr>
            <a:xfrm>
              <a:off x="4417744" y="5171924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CE190FE-4631-0342-9ED4-46A0C97E4D90}"/>
                </a:ext>
              </a:extLst>
            </p:cNvPr>
            <p:cNvCxnSpPr/>
            <p:nvPr/>
          </p:nvCxnSpPr>
          <p:spPr>
            <a:xfrm>
              <a:off x="5564338" y="5197543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CC49BE0-808F-BB4D-8C80-B773EB7CDA9E}"/>
                </a:ext>
              </a:extLst>
            </p:cNvPr>
            <p:cNvCxnSpPr/>
            <p:nvPr/>
          </p:nvCxnSpPr>
          <p:spPr>
            <a:xfrm>
              <a:off x="7857526" y="5197543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F3D7A01-351B-B543-B33C-15C497E57FEC}"/>
                </a:ext>
              </a:extLst>
            </p:cNvPr>
            <p:cNvCxnSpPr/>
            <p:nvPr/>
          </p:nvCxnSpPr>
          <p:spPr>
            <a:xfrm>
              <a:off x="6710931" y="5197543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80AC7CA-D934-E242-9C1D-F640B21F9412}"/>
                </a:ext>
              </a:extLst>
            </p:cNvPr>
            <p:cNvCxnSpPr/>
            <p:nvPr/>
          </p:nvCxnSpPr>
          <p:spPr>
            <a:xfrm>
              <a:off x="9023335" y="5197538"/>
              <a:ext cx="26262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2E44B3-D748-294B-BEAE-B2E14312AFC4}"/>
                </a:ext>
              </a:extLst>
            </p:cNvPr>
            <p:cNvSpPr txBox="1"/>
            <p:nvPr/>
          </p:nvSpPr>
          <p:spPr>
            <a:xfrm>
              <a:off x="2656215" y="6158389"/>
              <a:ext cx="345903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36AB0F-B061-BB49-A71F-D242284283F5}"/>
                </a:ext>
              </a:extLst>
            </p:cNvPr>
            <p:cNvSpPr txBox="1"/>
            <p:nvPr/>
          </p:nvSpPr>
          <p:spPr>
            <a:xfrm>
              <a:off x="3793201" y="6158389"/>
              <a:ext cx="352309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나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630F8-5804-E74B-8B10-5AC54E3A9349}"/>
                </a:ext>
              </a:extLst>
            </p:cNvPr>
            <p:cNvSpPr txBox="1"/>
            <p:nvPr/>
          </p:nvSpPr>
          <p:spPr>
            <a:xfrm>
              <a:off x="4954431" y="6156717"/>
              <a:ext cx="538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다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D2E013-E490-9F43-BDC2-EC571B55484C}"/>
                </a:ext>
              </a:extLst>
            </p:cNvPr>
            <p:cNvSpPr txBox="1"/>
            <p:nvPr/>
          </p:nvSpPr>
          <p:spPr>
            <a:xfrm>
              <a:off x="7232985" y="6158389"/>
              <a:ext cx="352309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라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B85600-3563-EE44-984C-4BB1A489C037}"/>
                </a:ext>
              </a:extLst>
            </p:cNvPr>
            <p:cNvSpPr txBox="1"/>
            <p:nvPr/>
          </p:nvSpPr>
          <p:spPr>
            <a:xfrm>
              <a:off x="8341149" y="6156717"/>
              <a:ext cx="40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마</a:t>
              </a: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1B6A61-A225-6547-BABD-695E1AC0C563}"/>
                </a:ext>
              </a:extLst>
            </p:cNvPr>
            <p:cNvSpPr txBox="1"/>
            <p:nvPr/>
          </p:nvSpPr>
          <p:spPr>
            <a:xfrm>
              <a:off x="9567810" y="6156717"/>
              <a:ext cx="384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바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48E1057-DD1E-894A-992D-4EB6F3750C99}"/>
                </a:ext>
              </a:extLst>
            </p:cNvPr>
            <p:cNvSpPr txBox="1"/>
            <p:nvPr/>
          </p:nvSpPr>
          <p:spPr>
            <a:xfrm>
              <a:off x="6096000" y="3672195"/>
              <a:ext cx="345903" cy="35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라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62DDD2-1981-2641-B23E-382F505C73E4}"/>
                </a:ext>
              </a:extLst>
            </p:cNvPr>
            <p:cNvSpPr txBox="1"/>
            <p:nvPr/>
          </p:nvSpPr>
          <p:spPr>
            <a:xfrm>
              <a:off x="7209624" y="3672195"/>
              <a:ext cx="44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마</a:t>
              </a:r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CB5699-80F9-F04E-A895-6BF9E4D8701C}"/>
                </a:ext>
              </a:extLst>
            </p:cNvPr>
            <p:cNvSpPr txBox="1"/>
            <p:nvPr/>
          </p:nvSpPr>
          <p:spPr>
            <a:xfrm>
              <a:off x="8368597" y="3670524"/>
              <a:ext cx="40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바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02ECF4-5EE1-7B40-9803-E6A5FF386730}"/>
                </a:ext>
              </a:extLst>
            </p:cNvPr>
            <p:cNvSpPr txBox="1"/>
            <p:nvPr/>
          </p:nvSpPr>
          <p:spPr>
            <a:xfrm>
              <a:off x="9382043" y="3670524"/>
              <a:ext cx="1024897" cy="38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&lt;end&gt;</a:t>
              </a:r>
              <a:endParaRPr lang="en-US" dirty="0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37CA42CE-D2C0-2041-9B88-B35533DFF87B}"/>
                </a:ext>
              </a:extLst>
            </p:cNvPr>
            <p:cNvCxnSpPr>
              <a:stCxn id="62" idx="0"/>
              <a:endCxn id="49" idx="2"/>
            </p:cNvCxnSpPr>
            <p:nvPr/>
          </p:nvCxnSpPr>
          <p:spPr>
            <a:xfrm flipV="1">
              <a:off x="2829167" y="5492211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BF6605D-DA4A-2242-AD0B-9DD07F75CF8D}"/>
                </a:ext>
              </a:extLst>
            </p:cNvPr>
            <p:cNvCxnSpPr/>
            <p:nvPr/>
          </p:nvCxnSpPr>
          <p:spPr>
            <a:xfrm flipV="1">
              <a:off x="3975762" y="54905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04996B9-DFAF-704D-8A75-E177AED5EDAC}"/>
                </a:ext>
              </a:extLst>
            </p:cNvPr>
            <p:cNvCxnSpPr/>
            <p:nvPr/>
          </p:nvCxnSpPr>
          <p:spPr>
            <a:xfrm flipV="1">
              <a:off x="5180002" y="54905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1215B54-D3EE-0441-BA03-960C2E5036DF}"/>
                </a:ext>
              </a:extLst>
            </p:cNvPr>
            <p:cNvCxnSpPr/>
            <p:nvPr/>
          </p:nvCxnSpPr>
          <p:spPr>
            <a:xfrm flipV="1">
              <a:off x="6256139" y="54905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234E9BB-1656-ED43-BF37-B9EBE87E2D8A}"/>
                </a:ext>
              </a:extLst>
            </p:cNvPr>
            <p:cNvCxnSpPr/>
            <p:nvPr/>
          </p:nvCxnSpPr>
          <p:spPr>
            <a:xfrm flipV="1">
              <a:off x="7409143" y="5492211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43C08C5-BC27-3C4B-BCDD-D880F4A90F1E}"/>
                </a:ext>
              </a:extLst>
            </p:cNvPr>
            <p:cNvCxnSpPr/>
            <p:nvPr/>
          </p:nvCxnSpPr>
          <p:spPr>
            <a:xfrm flipV="1">
              <a:off x="8555738" y="54905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87FA79C-272D-2941-94C1-4021F5CDC09D}"/>
                </a:ext>
              </a:extLst>
            </p:cNvPr>
            <p:cNvCxnSpPr/>
            <p:nvPr/>
          </p:nvCxnSpPr>
          <p:spPr>
            <a:xfrm flipV="1">
              <a:off x="9759978" y="549053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1569716-0E2D-974C-A79E-059E63002238}"/>
                </a:ext>
              </a:extLst>
            </p:cNvPr>
            <p:cNvCxnSpPr/>
            <p:nvPr/>
          </p:nvCxnSpPr>
          <p:spPr>
            <a:xfrm flipV="1">
              <a:off x="6262542" y="4158177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C365D26-3089-BA49-B9EE-10974E599214}"/>
                </a:ext>
              </a:extLst>
            </p:cNvPr>
            <p:cNvCxnSpPr/>
            <p:nvPr/>
          </p:nvCxnSpPr>
          <p:spPr>
            <a:xfrm flipV="1">
              <a:off x="7415546" y="4159849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B83B599-0490-854E-81D6-27F00A7CCD4A}"/>
                </a:ext>
              </a:extLst>
            </p:cNvPr>
            <p:cNvCxnSpPr/>
            <p:nvPr/>
          </p:nvCxnSpPr>
          <p:spPr>
            <a:xfrm flipV="1">
              <a:off x="8562141" y="4158177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BA4D3A0F-7E66-854A-9763-4F6ED7BD79F6}"/>
                </a:ext>
              </a:extLst>
            </p:cNvPr>
            <p:cNvCxnSpPr/>
            <p:nvPr/>
          </p:nvCxnSpPr>
          <p:spPr>
            <a:xfrm flipV="1">
              <a:off x="9766382" y="4158177"/>
              <a:ext cx="0" cy="66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2255A5B-D161-7C47-B177-07ABD6975EAC}"/>
                </a:ext>
              </a:extLst>
            </p:cNvPr>
            <p:cNvSpPr/>
            <p:nvPr/>
          </p:nvSpPr>
          <p:spPr>
            <a:xfrm>
              <a:off x="1842707" y="3309037"/>
              <a:ext cx="8506586" cy="354896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A0CAB4C-4D57-1843-973C-B257ED6B1F55}"/>
                </a:ext>
              </a:extLst>
            </p:cNvPr>
            <p:cNvSpPr txBox="1"/>
            <p:nvPr/>
          </p:nvSpPr>
          <p:spPr>
            <a:xfrm>
              <a:off x="5896919" y="6182510"/>
              <a:ext cx="938917" cy="38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&lt;start&gt;</a:t>
              </a:r>
              <a:endParaRPr lang="en-US" dirty="0"/>
            </a:p>
          </p:txBody>
        </p: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2C00D12F-C9BF-2847-AA57-D66F872FF617}"/>
                </a:ext>
              </a:extLst>
            </p:cNvPr>
            <p:cNvCxnSpPr>
              <a:cxnSpLocks/>
              <a:stCxn id="69" idx="0"/>
              <a:endCxn id="66" idx="2"/>
            </p:cNvCxnSpPr>
            <p:nvPr/>
          </p:nvCxnSpPr>
          <p:spPr>
            <a:xfrm rot="16200000" flipH="1">
              <a:off x="5417429" y="4523718"/>
              <a:ext cx="2843234" cy="1140188"/>
            </a:xfrm>
            <a:prstGeom prst="bentConnector5">
              <a:avLst>
                <a:gd name="adj1" fmla="val -8040"/>
                <a:gd name="adj2" fmla="val 49859"/>
                <a:gd name="adj3" fmla="val 1080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꺾인 연결선[E] 43">
              <a:extLst>
                <a:ext uri="{FF2B5EF4-FFF2-40B4-BE49-F238E27FC236}">
                  <a16:creationId xmlns:a16="http://schemas.microsoft.com/office/drawing/2014/main" id="{9C60F056-42C1-AD4C-914E-7AF1FD46AFC2}"/>
                </a:ext>
              </a:extLst>
            </p:cNvPr>
            <p:cNvCxnSpPr>
              <a:cxnSpLocks/>
              <a:stCxn id="70" idx="0"/>
              <a:endCxn id="67" idx="2"/>
            </p:cNvCxnSpPr>
            <p:nvPr/>
          </p:nvCxnSpPr>
          <p:spPr>
            <a:xfrm rot="16200000" flipH="1">
              <a:off x="6560534" y="4542742"/>
              <a:ext cx="2853854" cy="1112761"/>
            </a:xfrm>
            <a:prstGeom prst="bentConnector5">
              <a:avLst>
                <a:gd name="adj1" fmla="val -8010"/>
                <a:gd name="adj2" fmla="val 50843"/>
                <a:gd name="adj3" fmla="val 10801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꺾인 연결선[E] 45">
              <a:extLst>
                <a:ext uri="{FF2B5EF4-FFF2-40B4-BE49-F238E27FC236}">
                  <a16:creationId xmlns:a16="http://schemas.microsoft.com/office/drawing/2014/main" id="{78ED0BB6-39E8-FB4E-B130-0DD1C285A19E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rot="16200000" flipH="1">
              <a:off x="7737871" y="4503942"/>
              <a:ext cx="2855525" cy="1188688"/>
            </a:xfrm>
            <a:prstGeom prst="bentConnector5">
              <a:avLst>
                <a:gd name="adj1" fmla="val -8006"/>
                <a:gd name="adj2" fmla="val 50443"/>
                <a:gd name="adj3" fmla="val 1080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28E0A9D-1AF0-694A-A7FE-BDE9BDBB660B}"/>
              </a:ext>
            </a:extLst>
          </p:cNvPr>
          <p:cNvSpPr txBox="1"/>
          <p:nvPr/>
        </p:nvSpPr>
        <p:spPr>
          <a:xfrm>
            <a:off x="8467421" y="659920"/>
            <a:ext cx="36965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각 파트에 지정한 최대 길이와 문장의 길이가 정확히 일치할 때의 데이터 셋 구성</a:t>
            </a:r>
            <a:r>
              <a:rPr lang="en-US" altLang="ko-KR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.</a:t>
            </a:r>
          </a:p>
          <a:p>
            <a:pPr algn="ctr"/>
            <a:endParaRPr lang="en-US" sz="2200" dirty="0"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pPr algn="ctr"/>
            <a:endParaRPr lang="en-US" sz="2200" dirty="0"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endParaRPr lang="en-US" sz="2200" dirty="0"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r>
              <a: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Encoder max </a:t>
            </a:r>
            <a:r>
              <a:rPr lang="en-US" sz="2200" dirty="0" err="1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len</a:t>
            </a:r>
            <a:r>
              <a: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(</a:t>
            </a:r>
            <a:r>
              <a:rPr lang="ko-KR" alt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사용자지정</a:t>
            </a:r>
            <a:r>
              <a:rPr lang="en-US" altLang="ko-KR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)</a:t>
            </a:r>
            <a:endParaRPr lang="en-US" sz="2200" dirty="0"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r>
              <a: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= Encoder time step</a:t>
            </a:r>
          </a:p>
          <a:p>
            <a:r>
              <a: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= 3</a:t>
            </a:r>
          </a:p>
          <a:p>
            <a:endParaRPr lang="en-US" sz="2200" dirty="0"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endParaRPr lang="en-US" sz="2200" dirty="0"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endParaRPr lang="en-US" sz="2200" dirty="0">
              <a:latin typeface="NEXON Football Gothic L" panose="020B0303000000000000" pitchFamily="34" charset="-127"/>
              <a:ea typeface="NEXON Football Gothic L" panose="020B0303000000000000" pitchFamily="34" charset="-127"/>
            </a:endParaRPr>
          </a:p>
          <a:p>
            <a:r>
              <a: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Decoder max </a:t>
            </a:r>
            <a:r>
              <a:rPr lang="en-US" sz="2200" dirty="0" err="1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len</a:t>
            </a:r>
            <a:r>
              <a: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(</a:t>
            </a:r>
            <a:r>
              <a:rPr lang="ko-KR" alt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사용자지정</a:t>
            </a:r>
            <a:r>
              <a:rPr lang="en-US" altLang="ko-KR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)</a:t>
            </a:r>
          </a:p>
          <a:p>
            <a:r>
              <a:rPr lang="en-US" altLang="ko-KR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= Decoder time step</a:t>
            </a:r>
          </a:p>
          <a:p>
            <a:r>
              <a: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rPr>
              <a:t>= 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BD73EA-52FB-B74B-A310-34F397C0C99B}"/>
              </a:ext>
            </a:extLst>
          </p:cNvPr>
          <p:cNvSpPr txBox="1"/>
          <p:nvPr/>
        </p:nvSpPr>
        <p:spPr>
          <a:xfrm>
            <a:off x="490330" y="370040"/>
            <a:ext cx="230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rPr>
              <a:t>학습</a:t>
            </a:r>
            <a:r>
              <a:rPr lang="en-US" altLang="ko-KR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rPr>
              <a:t>(training)</a:t>
            </a:r>
            <a:endParaRPr lang="en-US" sz="2800" dirty="0">
              <a:solidFill>
                <a:srgbClr val="00B050"/>
              </a:solidFill>
              <a:latin typeface="SeoulHangang CBL" panose="02020603020101020101" pitchFamily="18" charset="-127"/>
              <a:ea typeface="SeoulHangang CBL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95EA24-945E-7B44-8AF5-D0BAF3F8B6D2}"/>
              </a:ext>
            </a:extLst>
          </p:cNvPr>
          <p:cNvSpPr txBox="1"/>
          <p:nvPr/>
        </p:nvSpPr>
        <p:spPr>
          <a:xfrm>
            <a:off x="490329" y="3746818"/>
            <a:ext cx="230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rPr>
              <a:t>추론</a:t>
            </a:r>
            <a:r>
              <a:rPr lang="en-US" altLang="ko-KR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rPr>
              <a:t>(inference)</a:t>
            </a:r>
            <a:endParaRPr lang="en-US" sz="2800" dirty="0">
              <a:solidFill>
                <a:srgbClr val="00B050"/>
              </a:solidFill>
              <a:latin typeface="SeoulHangang CBL" panose="02020603020101020101" pitchFamily="18" charset="-127"/>
              <a:ea typeface="SeoulHangang C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2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E845566F-6B56-E642-A49C-F3D9597184BF}"/>
              </a:ext>
            </a:extLst>
          </p:cNvPr>
          <p:cNvGrpSpPr/>
          <p:nvPr/>
        </p:nvGrpSpPr>
        <p:grpSpPr>
          <a:xfrm>
            <a:off x="106672" y="105067"/>
            <a:ext cx="12057307" cy="6609457"/>
            <a:chOff x="106672" y="105067"/>
            <a:chExt cx="12057307" cy="660945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1237C4-6A37-0B4D-839D-3A084FD91019}"/>
                </a:ext>
              </a:extLst>
            </p:cNvPr>
            <p:cNvGrpSpPr/>
            <p:nvPr/>
          </p:nvGrpSpPr>
          <p:grpSpPr>
            <a:xfrm>
              <a:off x="106672" y="105067"/>
              <a:ext cx="8268577" cy="3097887"/>
              <a:chOff x="1842707" y="105067"/>
              <a:chExt cx="8616940" cy="322840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2562D56-F65B-6B48-B837-73008D3265F0}"/>
                  </a:ext>
                </a:extLst>
              </p:cNvPr>
              <p:cNvSpPr/>
              <p:nvPr/>
            </p:nvSpPr>
            <p:spPr>
              <a:xfrm>
                <a:off x="2291096" y="1450632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38D6F9A-695D-2B48-9503-18713EA0C67E}"/>
                  </a:ext>
                </a:extLst>
              </p:cNvPr>
              <p:cNvSpPr/>
              <p:nvPr/>
            </p:nvSpPr>
            <p:spPr>
              <a:xfrm>
                <a:off x="3437691" y="1450631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F9755C6-1078-9B49-8ECA-3DE9B4A73645}"/>
                  </a:ext>
                </a:extLst>
              </p:cNvPr>
              <p:cNvSpPr/>
              <p:nvPr/>
            </p:nvSpPr>
            <p:spPr>
              <a:xfrm>
                <a:off x="4584286" y="1450630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EB193F7-3A68-8A42-9D13-0D84DB29EAAC}"/>
                  </a:ext>
                </a:extLst>
              </p:cNvPr>
              <p:cNvSpPr/>
              <p:nvPr/>
            </p:nvSpPr>
            <p:spPr>
              <a:xfrm>
                <a:off x="5730881" y="14506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0BA0F5-01BA-3E43-ABDF-1BB4F5C228B1}"/>
                  </a:ext>
                </a:extLst>
              </p:cNvPr>
              <p:cNvSpPr/>
              <p:nvPr/>
            </p:nvSpPr>
            <p:spPr>
              <a:xfrm>
                <a:off x="6877476" y="14506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52029D-77FF-E246-986F-7B3BA1C72752}"/>
                  </a:ext>
                </a:extLst>
              </p:cNvPr>
              <p:cNvSpPr/>
              <p:nvPr/>
            </p:nvSpPr>
            <p:spPr>
              <a:xfrm>
                <a:off x="8024069" y="1450628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3C652F-5B16-D34E-982E-99A3CF46C984}"/>
                  </a:ext>
                </a:extLst>
              </p:cNvPr>
              <p:cNvSpPr/>
              <p:nvPr/>
            </p:nvSpPr>
            <p:spPr>
              <a:xfrm>
                <a:off x="9170662" y="1450627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BF1E0AD-7010-7240-95F4-E025049BB812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3175063" y="1783716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3C035DE-D67D-9547-B44A-8934F3AA4896}"/>
                  </a:ext>
                </a:extLst>
              </p:cNvPr>
              <p:cNvCxnSpPr/>
              <p:nvPr/>
            </p:nvCxnSpPr>
            <p:spPr>
              <a:xfrm>
                <a:off x="4321657" y="1796524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5A76E9E-2F73-024F-8966-AF92BB83F416}"/>
                  </a:ext>
                </a:extLst>
              </p:cNvPr>
              <p:cNvCxnSpPr/>
              <p:nvPr/>
            </p:nvCxnSpPr>
            <p:spPr>
              <a:xfrm>
                <a:off x="5468251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698D226C-1C51-7146-8DDE-F0EDBC5D3019}"/>
                  </a:ext>
                </a:extLst>
              </p:cNvPr>
              <p:cNvCxnSpPr/>
              <p:nvPr/>
            </p:nvCxnSpPr>
            <p:spPr>
              <a:xfrm>
                <a:off x="7761439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C15F285F-23E6-E54E-A590-F805CE4DDE03}"/>
                  </a:ext>
                </a:extLst>
              </p:cNvPr>
              <p:cNvCxnSpPr/>
              <p:nvPr/>
            </p:nvCxnSpPr>
            <p:spPr>
              <a:xfrm>
                <a:off x="6614844" y="18221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4E9482E-3D9D-024C-82A8-B47212DB73CD}"/>
                  </a:ext>
                </a:extLst>
              </p:cNvPr>
              <p:cNvCxnSpPr/>
              <p:nvPr/>
            </p:nvCxnSpPr>
            <p:spPr>
              <a:xfrm>
                <a:off x="8927248" y="1822138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A9CCD-A4D6-3947-8B70-A885375867E0}"/>
                  </a:ext>
                </a:extLst>
              </p:cNvPr>
              <p:cNvSpPr txBox="1"/>
              <p:nvPr/>
            </p:nvSpPr>
            <p:spPr>
              <a:xfrm>
                <a:off x="2560128" y="2888782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FD841E-3A52-AF47-B81F-D28FA1B4009C}"/>
                  </a:ext>
                </a:extLst>
              </p:cNvPr>
              <p:cNvSpPr txBox="1"/>
              <p:nvPr/>
            </p:nvSpPr>
            <p:spPr>
              <a:xfrm>
                <a:off x="3697114" y="2888782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나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6C82E-441B-884D-A46A-AD2E92F5CDB7}"/>
                  </a:ext>
                </a:extLst>
              </p:cNvPr>
              <p:cNvSpPr txBox="1"/>
              <p:nvPr/>
            </p:nvSpPr>
            <p:spPr>
              <a:xfrm>
                <a:off x="4709195" y="2887111"/>
                <a:ext cx="93085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&lt;pad&gt;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BBD1FC-0D87-CA44-8FEB-5DE7624EF2B9}"/>
                  </a:ext>
                </a:extLst>
              </p:cNvPr>
              <p:cNvSpPr txBox="1"/>
              <p:nvPr/>
            </p:nvSpPr>
            <p:spPr>
              <a:xfrm>
                <a:off x="5852587" y="2888782"/>
                <a:ext cx="1024884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&lt;start&gt;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735EE-9866-6D4A-8087-C77367B6C424}"/>
                  </a:ext>
                </a:extLst>
              </p:cNvPr>
              <p:cNvSpPr txBox="1"/>
              <p:nvPr/>
            </p:nvSpPr>
            <p:spPr>
              <a:xfrm>
                <a:off x="7136898" y="2888782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C97CC0-6573-C64E-A6FB-47DF4A2F22DC}"/>
                  </a:ext>
                </a:extLst>
              </p:cNvPr>
              <p:cNvSpPr txBox="1"/>
              <p:nvPr/>
            </p:nvSpPr>
            <p:spPr>
              <a:xfrm>
                <a:off x="8255418" y="2887111"/>
                <a:ext cx="62280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85EB60-54B9-E74C-8507-56F006C62B6D}"/>
                  </a:ext>
                </a:extLst>
              </p:cNvPr>
              <p:cNvSpPr txBox="1"/>
              <p:nvPr/>
            </p:nvSpPr>
            <p:spPr>
              <a:xfrm>
                <a:off x="9296722" y="2887111"/>
                <a:ext cx="1162925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&lt;pad&gt;</a:t>
                </a:r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EA9DA2-BD97-0149-90B0-3C8658489880}"/>
                  </a:ext>
                </a:extLst>
              </p:cNvPr>
              <p:cNvSpPr txBox="1"/>
              <p:nvPr/>
            </p:nvSpPr>
            <p:spPr>
              <a:xfrm>
                <a:off x="5999913" y="296795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E29127-39F7-9A42-8EC6-75406DA39BB2}"/>
                  </a:ext>
                </a:extLst>
              </p:cNvPr>
              <p:cNvSpPr txBox="1"/>
              <p:nvPr/>
            </p:nvSpPr>
            <p:spPr>
              <a:xfrm>
                <a:off x="7114471" y="296795"/>
                <a:ext cx="77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41F4B4-1C93-DB4D-8CD0-6D7A353F71E5}"/>
                  </a:ext>
                </a:extLst>
              </p:cNvPr>
              <p:cNvSpPr txBox="1"/>
              <p:nvPr/>
            </p:nvSpPr>
            <p:spPr>
              <a:xfrm>
                <a:off x="8075308" y="295124"/>
                <a:ext cx="983253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&lt;end&gt;</a:t>
                </a:r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8FC89D-C451-0A49-A9C3-EC18ACE0041C}"/>
                  </a:ext>
                </a:extLst>
              </p:cNvPr>
              <p:cNvSpPr txBox="1"/>
              <p:nvPr/>
            </p:nvSpPr>
            <p:spPr>
              <a:xfrm>
                <a:off x="9285957" y="295124"/>
                <a:ext cx="1081740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&lt;pad&gt;</a:t>
                </a: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2B43992B-C057-1A42-B123-B9F5C7A9D945}"/>
                  </a:ext>
                </a:extLst>
              </p:cNvPr>
              <p:cNvCxnSpPr>
                <a:stCxn id="19" idx="0"/>
                <a:endCxn id="4" idx="2"/>
              </p:cNvCxnSpPr>
              <p:nvPr/>
            </p:nvCxnSpPr>
            <p:spPr>
              <a:xfrm flipV="1">
                <a:off x="2733080" y="2116810"/>
                <a:ext cx="0" cy="7719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E348C4B-1432-5442-8D81-E9CDF0B12113}"/>
                  </a:ext>
                </a:extLst>
              </p:cNvPr>
              <p:cNvCxnSpPr/>
              <p:nvPr/>
            </p:nvCxnSpPr>
            <p:spPr>
              <a:xfrm flipV="1">
                <a:off x="3879675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AD008E58-76BC-934D-BA6E-4D6D54A89D63}"/>
                  </a:ext>
                </a:extLst>
              </p:cNvPr>
              <p:cNvCxnSpPr/>
              <p:nvPr/>
            </p:nvCxnSpPr>
            <p:spPr>
              <a:xfrm flipV="1">
                <a:off x="5083915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E02D077-C2DC-6B47-A268-041344040B7F}"/>
                  </a:ext>
                </a:extLst>
              </p:cNvPr>
              <p:cNvCxnSpPr/>
              <p:nvPr/>
            </p:nvCxnSpPr>
            <p:spPr>
              <a:xfrm flipV="1">
                <a:off x="6160052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D0254F1-311A-1C41-A05F-795B429C0058}"/>
                  </a:ext>
                </a:extLst>
              </p:cNvPr>
              <p:cNvCxnSpPr/>
              <p:nvPr/>
            </p:nvCxnSpPr>
            <p:spPr>
              <a:xfrm flipV="1">
                <a:off x="7313056" y="21168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E916BC2-D8CA-A64D-ABDE-333A2A7C289C}"/>
                  </a:ext>
                </a:extLst>
              </p:cNvPr>
              <p:cNvCxnSpPr/>
              <p:nvPr/>
            </p:nvCxnSpPr>
            <p:spPr>
              <a:xfrm flipV="1">
                <a:off x="8459651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92800434-C441-3843-963C-2466EBF89E0B}"/>
                  </a:ext>
                </a:extLst>
              </p:cNvPr>
              <p:cNvCxnSpPr/>
              <p:nvPr/>
            </p:nvCxnSpPr>
            <p:spPr>
              <a:xfrm flipV="1">
                <a:off x="9663891" y="21151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BC727AD4-DE25-334F-BDEE-559B20EEFDAD}"/>
                  </a:ext>
                </a:extLst>
              </p:cNvPr>
              <p:cNvCxnSpPr/>
              <p:nvPr/>
            </p:nvCxnSpPr>
            <p:spPr>
              <a:xfrm flipV="1">
                <a:off x="6166455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6644C275-D7F6-9549-99B0-7555ADD05CBD}"/>
                  </a:ext>
                </a:extLst>
              </p:cNvPr>
              <p:cNvCxnSpPr/>
              <p:nvPr/>
            </p:nvCxnSpPr>
            <p:spPr>
              <a:xfrm flipV="1">
                <a:off x="7319459" y="78444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F2D9AB1-ADB6-C24C-B6CA-9CE9BB511C76}"/>
                  </a:ext>
                </a:extLst>
              </p:cNvPr>
              <p:cNvCxnSpPr/>
              <p:nvPr/>
            </p:nvCxnSpPr>
            <p:spPr>
              <a:xfrm flipV="1">
                <a:off x="8466054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5F1AA0-F147-3A4F-89BB-1B99F5AF089C}"/>
                  </a:ext>
                </a:extLst>
              </p:cNvPr>
              <p:cNvCxnSpPr/>
              <p:nvPr/>
            </p:nvCxnSpPr>
            <p:spPr>
              <a:xfrm flipV="1">
                <a:off x="9670295" y="782778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BE158C0D-B49D-3C49-B734-2EAA71920403}"/>
                  </a:ext>
                </a:extLst>
              </p:cNvPr>
              <p:cNvSpPr/>
              <p:nvPr/>
            </p:nvSpPr>
            <p:spPr>
              <a:xfrm>
                <a:off x="1842707" y="105067"/>
                <a:ext cx="8506586" cy="322840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3D24D52-F272-F84A-BC09-557F3FA17A38}"/>
                </a:ext>
              </a:extLst>
            </p:cNvPr>
            <p:cNvGrpSpPr/>
            <p:nvPr/>
          </p:nvGrpSpPr>
          <p:grpSpPr>
            <a:xfrm>
              <a:off x="106672" y="3309038"/>
              <a:ext cx="8268578" cy="3405486"/>
              <a:chOff x="1842707" y="3309037"/>
              <a:chExt cx="8616941" cy="354896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3F3C306-0E2F-2B47-ADB6-9AB6BB22D09C}"/>
                  </a:ext>
                </a:extLst>
              </p:cNvPr>
              <p:cNvSpPr/>
              <p:nvPr/>
            </p:nvSpPr>
            <p:spPr>
              <a:xfrm>
                <a:off x="2387183" y="4826032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D58E330-B121-BB41-81FE-40BEC98FB69A}"/>
                  </a:ext>
                </a:extLst>
              </p:cNvPr>
              <p:cNvSpPr/>
              <p:nvPr/>
            </p:nvSpPr>
            <p:spPr>
              <a:xfrm>
                <a:off x="3533778" y="4826031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5C85457-5336-8F4F-9B64-CFE55AE9892E}"/>
                  </a:ext>
                </a:extLst>
              </p:cNvPr>
              <p:cNvSpPr/>
              <p:nvPr/>
            </p:nvSpPr>
            <p:spPr>
              <a:xfrm>
                <a:off x="4680373" y="4826030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BC99557-32DF-4340-97BC-FEFEDD287FA4}"/>
                  </a:ext>
                </a:extLst>
              </p:cNvPr>
              <p:cNvSpPr/>
              <p:nvPr/>
            </p:nvSpPr>
            <p:spPr>
              <a:xfrm>
                <a:off x="5826968" y="48260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920FA79-6AA4-1B42-93B2-02384A7DB44F}"/>
                  </a:ext>
                </a:extLst>
              </p:cNvPr>
              <p:cNvSpPr/>
              <p:nvPr/>
            </p:nvSpPr>
            <p:spPr>
              <a:xfrm>
                <a:off x="6973563" y="4826029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00C6573-34CF-E24D-A6AD-67DAD5A44B8D}"/>
                  </a:ext>
                </a:extLst>
              </p:cNvPr>
              <p:cNvSpPr/>
              <p:nvPr/>
            </p:nvSpPr>
            <p:spPr>
              <a:xfrm>
                <a:off x="8120156" y="4826028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74F800D-E684-E04B-89D6-59E5C141666C}"/>
                  </a:ext>
                </a:extLst>
              </p:cNvPr>
              <p:cNvSpPr/>
              <p:nvPr/>
            </p:nvSpPr>
            <p:spPr>
              <a:xfrm>
                <a:off x="9266749" y="4826027"/>
                <a:ext cx="883967" cy="66617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26397F8-0C61-F345-A968-858FF817AB7A}"/>
                  </a:ext>
                </a:extLst>
              </p:cNvPr>
              <p:cNvCxnSpPr>
                <a:endCxn id="50" idx="1"/>
              </p:cNvCxnSpPr>
              <p:nvPr/>
            </p:nvCxnSpPr>
            <p:spPr>
              <a:xfrm>
                <a:off x="3271150" y="5159116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D2779872-5058-E74C-B6DB-9F32F93AF50A}"/>
                  </a:ext>
                </a:extLst>
              </p:cNvPr>
              <p:cNvCxnSpPr/>
              <p:nvPr/>
            </p:nvCxnSpPr>
            <p:spPr>
              <a:xfrm>
                <a:off x="4417744" y="5171924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CE190FE-4631-0342-9ED4-46A0C97E4D90}"/>
                  </a:ext>
                </a:extLst>
              </p:cNvPr>
              <p:cNvCxnSpPr/>
              <p:nvPr/>
            </p:nvCxnSpPr>
            <p:spPr>
              <a:xfrm>
                <a:off x="5564338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2CC49BE0-808F-BB4D-8C80-B773EB7CDA9E}"/>
                  </a:ext>
                </a:extLst>
              </p:cNvPr>
              <p:cNvCxnSpPr/>
              <p:nvPr/>
            </p:nvCxnSpPr>
            <p:spPr>
              <a:xfrm>
                <a:off x="7857526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EF3D7A01-351B-B543-B33C-15C497E57FEC}"/>
                  </a:ext>
                </a:extLst>
              </p:cNvPr>
              <p:cNvCxnSpPr/>
              <p:nvPr/>
            </p:nvCxnSpPr>
            <p:spPr>
              <a:xfrm>
                <a:off x="6710931" y="5197543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80AC7CA-D934-E242-9C1D-F640B21F9412}"/>
                  </a:ext>
                </a:extLst>
              </p:cNvPr>
              <p:cNvCxnSpPr/>
              <p:nvPr/>
            </p:nvCxnSpPr>
            <p:spPr>
              <a:xfrm>
                <a:off x="9023335" y="5197538"/>
                <a:ext cx="262627" cy="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2E44B3-D748-294B-BEAE-B2E14312AFC4}"/>
                  </a:ext>
                </a:extLst>
              </p:cNvPr>
              <p:cNvSpPr txBox="1"/>
              <p:nvPr/>
            </p:nvSpPr>
            <p:spPr>
              <a:xfrm>
                <a:off x="2656215" y="6158389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가</a:t>
                </a:r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36AB0F-B061-BB49-A71F-D242284283F5}"/>
                  </a:ext>
                </a:extLst>
              </p:cNvPr>
              <p:cNvSpPr txBox="1"/>
              <p:nvPr/>
            </p:nvSpPr>
            <p:spPr>
              <a:xfrm>
                <a:off x="3793201" y="6158389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나</a:t>
                </a:r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C630F8-5804-E74B-8B10-5AC54E3A9349}"/>
                  </a:ext>
                </a:extLst>
              </p:cNvPr>
              <p:cNvSpPr txBox="1"/>
              <p:nvPr/>
            </p:nvSpPr>
            <p:spPr>
              <a:xfrm>
                <a:off x="4804913" y="6156717"/>
                <a:ext cx="894496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&lt;pad&gt;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D2E013-E490-9F43-BDC2-EC571B55484C}"/>
                  </a:ext>
                </a:extLst>
              </p:cNvPr>
              <p:cNvSpPr txBox="1"/>
              <p:nvPr/>
            </p:nvSpPr>
            <p:spPr>
              <a:xfrm>
                <a:off x="7232985" y="6158389"/>
                <a:ext cx="352309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B85600-3563-EE44-984C-4BB1A489C037}"/>
                  </a:ext>
                </a:extLst>
              </p:cNvPr>
              <p:cNvSpPr txBox="1"/>
              <p:nvPr/>
            </p:nvSpPr>
            <p:spPr>
              <a:xfrm>
                <a:off x="8323009" y="6156717"/>
                <a:ext cx="497489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1B6A61-A225-6547-BABD-695E1AC0C563}"/>
                  </a:ext>
                </a:extLst>
              </p:cNvPr>
              <p:cNvSpPr txBox="1"/>
              <p:nvPr/>
            </p:nvSpPr>
            <p:spPr>
              <a:xfrm>
                <a:off x="9382044" y="6156717"/>
                <a:ext cx="967249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&lt;end&gt;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8E1057-DD1E-894A-992D-4EB6F3750C99}"/>
                  </a:ext>
                </a:extLst>
              </p:cNvPr>
              <p:cNvSpPr txBox="1"/>
              <p:nvPr/>
            </p:nvSpPr>
            <p:spPr>
              <a:xfrm>
                <a:off x="6096000" y="3672195"/>
                <a:ext cx="345903" cy="35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라</a:t>
                </a:r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62DDD2-1981-2641-B23E-382F505C73E4}"/>
                  </a:ext>
                </a:extLst>
              </p:cNvPr>
              <p:cNvSpPr txBox="1"/>
              <p:nvPr/>
            </p:nvSpPr>
            <p:spPr>
              <a:xfrm>
                <a:off x="7209624" y="3672195"/>
                <a:ext cx="442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</a:t>
                </a:r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CB5699-80F9-F04E-A895-6BF9E4D8701C}"/>
                  </a:ext>
                </a:extLst>
              </p:cNvPr>
              <p:cNvSpPr txBox="1"/>
              <p:nvPr/>
            </p:nvSpPr>
            <p:spPr>
              <a:xfrm>
                <a:off x="8235447" y="3670524"/>
                <a:ext cx="893326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&lt;end&gt;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02ECF4-5EE1-7B40-9803-E6A5FF386730}"/>
                  </a:ext>
                </a:extLst>
              </p:cNvPr>
              <p:cNvSpPr txBox="1"/>
              <p:nvPr/>
            </p:nvSpPr>
            <p:spPr>
              <a:xfrm>
                <a:off x="9439703" y="3670524"/>
                <a:ext cx="1019945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&lt;pad&gt;</a:t>
                </a:r>
                <a:endParaRPr lang="en-US" dirty="0"/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37CA42CE-D2C0-2041-9B88-B35533DFF87B}"/>
                  </a:ext>
                </a:extLst>
              </p:cNvPr>
              <p:cNvCxnSpPr>
                <a:stCxn id="62" idx="0"/>
                <a:endCxn id="49" idx="2"/>
              </p:cNvCxnSpPr>
              <p:nvPr/>
            </p:nvCxnSpPr>
            <p:spPr>
              <a:xfrm flipV="1">
                <a:off x="2829167" y="54922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DBF6605D-DA4A-2242-AD0B-9DD07F75CF8D}"/>
                  </a:ext>
                </a:extLst>
              </p:cNvPr>
              <p:cNvCxnSpPr/>
              <p:nvPr/>
            </p:nvCxnSpPr>
            <p:spPr>
              <a:xfrm flipV="1">
                <a:off x="3975762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04996B9-DFAF-704D-8A75-E177AED5EDAC}"/>
                  </a:ext>
                </a:extLst>
              </p:cNvPr>
              <p:cNvCxnSpPr/>
              <p:nvPr/>
            </p:nvCxnSpPr>
            <p:spPr>
              <a:xfrm flipV="1">
                <a:off x="5180002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81215B54-D3EE-0441-BA03-960C2E5036DF}"/>
                  </a:ext>
                </a:extLst>
              </p:cNvPr>
              <p:cNvCxnSpPr/>
              <p:nvPr/>
            </p:nvCxnSpPr>
            <p:spPr>
              <a:xfrm flipV="1">
                <a:off x="6256139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C234E9BB-1656-ED43-BF37-B9EBE87E2D8A}"/>
                  </a:ext>
                </a:extLst>
              </p:cNvPr>
              <p:cNvCxnSpPr/>
              <p:nvPr/>
            </p:nvCxnSpPr>
            <p:spPr>
              <a:xfrm flipV="1">
                <a:off x="7409143" y="5492211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943C08C5-BC27-3C4B-BCDD-D880F4A90F1E}"/>
                  </a:ext>
                </a:extLst>
              </p:cNvPr>
              <p:cNvCxnSpPr/>
              <p:nvPr/>
            </p:nvCxnSpPr>
            <p:spPr>
              <a:xfrm flipV="1">
                <a:off x="8555738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E87FA79C-272D-2941-94C1-4021F5CDC09D}"/>
                  </a:ext>
                </a:extLst>
              </p:cNvPr>
              <p:cNvCxnSpPr/>
              <p:nvPr/>
            </p:nvCxnSpPr>
            <p:spPr>
              <a:xfrm flipV="1">
                <a:off x="9759978" y="549053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91569716-0E2D-974C-A79E-059E63002238}"/>
                  </a:ext>
                </a:extLst>
              </p:cNvPr>
              <p:cNvCxnSpPr/>
              <p:nvPr/>
            </p:nvCxnSpPr>
            <p:spPr>
              <a:xfrm flipV="1">
                <a:off x="6262542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C365D26-3089-BA49-B9EE-10974E599214}"/>
                  </a:ext>
                </a:extLst>
              </p:cNvPr>
              <p:cNvCxnSpPr/>
              <p:nvPr/>
            </p:nvCxnSpPr>
            <p:spPr>
              <a:xfrm flipV="1">
                <a:off x="7415546" y="4159849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EB83B599-0490-854E-81D6-27F00A7CCD4A}"/>
                  </a:ext>
                </a:extLst>
              </p:cNvPr>
              <p:cNvCxnSpPr/>
              <p:nvPr/>
            </p:nvCxnSpPr>
            <p:spPr>
              <a:xfrm flipV="1">
                <a:off x="8562141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BA4D3A0F-7E66-854A-9763-4F6ED7BD79F6}"/>
                  </a:ext>
                </a:extLst>
              </p:cNvPr>
              <p:cNvCxnSpPr/>
              <p:nvPr/>
            </p:nvCxnSpPr>
            <p:spPr>
              <a:xfrm flipV="1">
                <a:off x="9766382" y="4158177"/>
                <a:ext cx="0" cy="66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B2255A5B-D161-7C47-B177-07ABD6975EAC}"/>
                  </a:ext>
                </a:extLst>
              </p:cNvPr>
              <p:cNvSpPr/>
              <p:nvPr/>
            </p:nvSpPr>
            <p:spPr>
              <a:xfrm>
                <a:off x="1842707" y="3309037"/>
                <a:ext cx="8506586" cy="354896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A0CAB4C-4D57-1843-973C-B257ED6B1F55}"/>
                  </a:ext>
                </a:extLst>
              </p:cNvPr>
              <p:cNvSpPr txBox="1"/>
              <p:nvPr/>
            </p:nvSpPr>
            <p:spPr>
              <a:xfrm>
                <a:off x="5896919" y="6182510"/>
                <a:ext cx="938917" cy="384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&lt;start&gt;</a:t>
                </a:r>
                <a:endParaRPr lang="en-US" dirty="0"/>
              </a:p>
            </p:txBody>
          </p:sp>
          <p:cxnSp>
            <p:nvCxnSpPr>
              <p:cNvPr id="13" name="꺾인 연결선[E] 12">
                <a:extLst>
                  <a:ext uri="{FF2B5EF4-FFF2-40B4-BE49-F238E27FC236}">
                    <a16:creationId xmlns:a16="http://schemas.microsoft.com/office/drawing/2014/main" id="{2C00D12F-C9BF-2847-AA57-D66F872FF617}"/>
                  </a:ext>
                </a:extLst>
              </p:cNvPr>
              <p:cNvCxnSpPr>
                <a:cxnSpLocks/>
                <a:stCxn id="69" idx="0"/>
                <a:endCxn id="66" idx="2"/>
              </p:cNvCxnSpPr>
              <p:nvPr/>
            </p:nvCxnSpPr>
            <p:spPr>
              <a:xfrm rot="16200000" flipH="1">
                <a:off x="5417429" y="4523718"/>
                <a:ext cx="2843234" cy="1140188"/>
              </a:xfrm>
              <a:prstGeom prst="bentConnector5">
                <a:avLst>
                  <a:gd name="adj1" fmla="val -8040"/>
                  <a:gd name="adj2" fmla="val 49859"/>
                  <a:gd name="adj3" fmla="val 10804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꺾인 연결선[E] 43">
                <a:extLst>
                  <a:ext uri="{FF2B5EF4-FFF2-40B4-BE49-F238E27FC236}">
                    <a16:creationId xmlns:a16="http://schemas.microsoft.com/office/drawing/2014/main" id="{9C60F056-42C1-AD4C-914E-7AF1FD46AFC2}"/>
                  </a:ext>
                </a:extLst>
              </p:cNvPr>
              <p:cNvCxnSpPr>
                <a:cxnSpLocks/>
                <a:stCxn id="70" idx="0"/>
                <a:endCxn id="67" idx="2"/>
              </p:cNvCxnSpPr>
              <p:nvPr/>
            </p:nvCxnSpPr>
            <p:spPr>
              <a:xfrm rot="16200000" flipH="1">
                <a:off x="6566711" y="4536565"/>
                <a:ext cx="2869414" cy="1140673"/>
              </a:xfrm>
              <a:prstGeom prst="bentConnector5">
                <a:avLst>
                  <a:gd name="adj1" fmla="val -8302"/>
                  <a:gd name="adj2" fmla="val 48804"/>
                  <a:gd name="adj3" fmla="val 1083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꺾인 연결선[E] 45">
                <a:extLst>
                  <a:ext uri="{FF2B5EF4-FFF2-40B4-BE49-F238E27FC236}">
                    <a16:creationId xmlns:a16="http://schemas.microsoft.com/office/drawing/2014/main" id="{78ED0BB6-39E8-FB4E-B130-0DD1C285A19E}"/>
                  </a:ext>
                </a:extLst>
              </p:cNvPr>
              <p:cNvCxnSpPr>
                <a:cxnSpLocks/>
                <a:stCxn id="71" idx="0"/>
                <a:endCxn id="68" idx="2"/>
              </p:cNvCxnSpPr>
              <p:nvPr/>
            </p:nvCxnSpPr>
            <p:spPr>
              <a:xfrm rot="16200000" flipH="1">
                <a:off x="7838347" y="4514287"/>
                <a:ext cx="2871085" cy="1183559"/>
              </a:xfrm>
              <a:prstGeom prst="bentConnector5">
                <a:avLst>
                  <a:gd name="adj1" fmla="val -8298"/>
                  <a:gd name="adj2" fmla="val 48439"/>
                  <a:gd name="adj3" fmla="val 10829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C0D801-A7B5-494C-BEF7-8A9984BB846B}"/>
                </a:ext>
              </a:extLst>
            </p:cNvPr>
            <p:cNvSpPr txBox="1"/>
            <p:nvPr/>
          </p:nvSpPr>
          <p:spPr>
            <a:xfrm>
              <a:off x="8467421" y="659920"/>
              <a:ext cx="3696558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각 파트에 지정한 최대 길이보다 문장의 길이가 짧을 때의 </a:t>
              </a:r>
              <a:endParaRPr lang="en-US" altLang="ko-KR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pPr algn="ctr"/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데이터 셋 구성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.</a:t>
              </a:r>
            </a:p>
            <a:p>
              <a:pPr algn="ctr"/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pPr algn="ctr"/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Encoder max </a:t>
              </a:r>
              <a:r>
                <a:rPr lang="en-US" sz="2200" dirty="0" err="1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len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(</a:t>
              </a:r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사용자지정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)</a:t>
              </a:r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&gt;=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 Encoder time step</a:t>
              </a: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2</a:t>
              </a:r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Decoder max </a:t>
              </a:r>
              <a:r>
                <a:rPr lang="en-US" sz="2200" dirty="0" err="1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len</a:t>
              </a:r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(</a:t>
              </a:r>
              <a:r>
                <a:rPr lang="ko-KR" alt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사용자지정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)</a:t>
              </a:r>
            </a:p>
            <a:p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&gt;= Decoder time step</a:t>
              </a:r>
            </a:p>
            <a:p>
              <a:r>
                <a:rPr lang="en-US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= </a:t>
              </a:r>
              <a:r>
                <a:rPr lang="en-US" altLang="ko-KR" sz="2200" dirty="0">
                  <a:latin typeface="NEXON Football Gothic L" panose="020B0303000000000000" pitchFamily="34" charset="-127"/>
                  <a:ea typeface="NEXON Football Gothic L" panose="020B0303000000000000" pitchFamily="34" charset="-127"/>
                </a:rPr>
                <a:t>3</a:t>
              </a:r>
              <a:endParaRPr lang="en-US" sz="2200" dirty="0">
                <a:latin typeface="NEXON Football Gothic L" panose="020B0303000000000000" pitchFamily="34" charset="-127"/>
                <a:ea typeface="NEXON Football Gothic L" panose="020B0303000000000000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4E393FF-DD32-DA4D-9B29-4359F251A117}"/>
                </a:ext>
              </a:extLst>
            </p:cNvPr>
            <p:cNvSpPr txBox="1"/>
            <p:nvPr/>
          </p:nvSpPr>
          <p:spPr>
            <a:xfrm>
              <a:off x="490330" y="370040"/>
              <a:ext cx="2300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학습</a:t>
              </a:r>
              <a:r>
                <a:rPr lang="en-US" altLang="ko-KR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(training)</a:t>
              </a:r>
              <a:endParaRPr 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ECA6AA-AFA7-1A4B-866A-0E7253657B20}"/>
                </a:ext>
              </a:extLst>
            </p:cNvPr>
            <p:cNvSpPr txBox="1"/>
            <p:nvPr/>
          </p:nvSpPr>
          <p:spPr>
            <a:xfrm>
              <a:off x="490329" y="3746818"/>
              <a:ext cx="2300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추론</a:t>
              </a:r>
              <a:r>
                <a:rPr lang="en-US" altLang="ko-KR" sz="2800" dirty="0">
                  <a:solidFill>
                    <a:srgbClr val="00B050"/>
                  </a:solidFill>
                  <a:latin typeface="SeoulHangang CBL" panose="02020603020101020101" pitchFamily="18" charset="-127"/>
                  <a:ea typeface="SeoulHangang CBL" panose="02020603020101020101" pitchFamily="18" charset="-127"/>
                </a:rPr>
                <a:t>(inference)</a:t>
              </a:r>
              <a:endParaRPr lang="en-US" sz="2800" dirty="0">
                <a:solidFill>
                  <a:srgbClr val="00B050"/>
                </a:solidFill>
                <a:latin typeface="SeoulHangang CBL" panose="02020603020101020101" pitchFamily="18" charset="-127"/>
                <a:ea typeface="SeoulHangang CB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10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441</Words>
  <Application>Microsoft Macintosh PowerPoint</Application>
  <PresentationFormat>와이드스크린</PresentationFormat>
  <Paragraphs>131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NEXON Football Gothic L</vt:lpstr>
      <vt:lpstr>SeoulHangang CBL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구국원</dc:creator>
  <cp:lastModifiedBy>구국원</cp:lastModifiedBy>
  <cp:revision>154</cp:revision>
  <dcterms:created xsi:type="dcterms:W3CDTF">2018-08-13T14:54:05Z</dcterms:created>
  <dcterms:modified xsi:type="dcterms:W3CDTF">2018-08-17T05:33:26Z</dcterms:modified>
</cp:coreProperties>
</file>