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6"/>
  </p:notesMasterIdLst>
  <p:sldIdLst>
    <p:sldId id="256" r:id="rId2"/>
    <p:sldId id="257" r:id="rId3"/>
    <p:sldId id="303" r:id="rId4"/>
    <p:sldId id="304" r:id="rId5"/>
  </p:sldIdLst>
  <p:sldSz cx="9144000" cy="5143500" type="screen16x9"/>
  <p:notesSz cx="6858000" cy="9144000"/>
  <p:embeddedFontLst>
    <p:embeddedFont>
      <p:font typeface="Abel" panose="020B0604020202020204" charset="0"/>
      <p:regular r:id="rId7"/>
    </p:embeddedFont>
    <p:embeddedFont>
      <p:font typeface="Century Gothic" panose="020B0502020202020204" pitchFamily="34" charset="0"/>
      <p:regular r:id="rId8"/>
      <p:bold r:id="rId9"/>
      <p:italic r:id="rId10"/>
      <p:boldItalic r:id="rId11"/>
    </p:embeddedFont>
    <p:embeddedFont>
      <p:font typeface="Montserrat" panose="00000500000000000000" pitchFamily="2" charset="0"/>
      <p:regular r:id="rId12"/>
      <p:bold r:id="rId13"/>
      <p:italic r:id="rId14"/>
      <p:boldItalic r:id="rId15"/>
    </p:embeddedFont>
    <p:embeddedFont>
      <p:font typeface="Rubik Light" panose="020B0604020202020204" charset="-79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F6E2C31-E982-4357-9D56-7137EFD2CD5F}">
  <a:tblStyle styleId="{CF6E2C31-E982-4357-9D56-7137EFD2CD5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86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tableStyles" Target="tableStyles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a5542f15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a5542f15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a5542f15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a5542f15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6757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a5542f15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a5542f15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1400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896958" y="-2537327"/>
            <a:ext cx="13462914" cy="9678220"/>
            <a:chOff x="-2896958" y="-2537327"/>
            <a:chExt cx="13462914" cy="9678220"/>
          </a:xfrm>
        </p:grpSpPr>
        <p:sp>
          <p:nvSpPr>
            <p:cNvPr id="11" name="Google Shape;11;p2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75476" y="1244155"/>
              <a:ext cx="4003500" cy="266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5400000">
              <a:off x="3228495" y="568429"/>
              <a:ext cx="2687009" cy="4013952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2745400" y="1637150"/>
            <a:ext cx="3653400" cy="18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8500" b="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2053275" y="3906550"/>
            <a:ext cx="5037600" cy="5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3"/>
          <p:cNvGrpSpPr/>
          <p:nvPr/>
        </p:nvGrpSpPr>
        <p:grpSpPr>
          <a:xfrm>
            <a:off x="-3157403" y="-2327776"/>
            <a:ext cx="14457596" cy="9492188"/>
            <a:chOff x="-3157403" y="-2327776"/>
            <a:chExt cx="14457596" cy="9492188"/>
          </a:xfrm>
        </p:grpSpPr>
        <p:sp>
          <p:nvSpPr>
            <p:cNvPr id="129" name="Google Shape;129;p13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1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/>
          <p:nvPr/>
        </p:nvSpPr>
        <p:spPr>
          <a:xfrm rot="-1514360" flipH="1">
            <a:off x="-1463407" y="-1848832"/>
            <a:ext cx="2936660" cy="3082854"/>
          </a:xfrm>
          <a:custGeom>
            <a:avLst/>
            <a:gdLst/>
            <a:ahLst/>
            <a:cxnLst/>
            <a:rect l="l" t="t" r="r" b="b"/>
            <a:pathLst>
              <a:path w="94953" h="99680" extrusionOk="0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" name="Google Shape;137;p14"/>
          <p:cNvGrpSpPr/>
          <p:nvPr/>
        </p:nvGrpSpPr>
        <p:grpSpPr>
          <a:xfrm>
            <a:off x="6905483" y="3227563"/>
            <a:ext cx="4423513" cy="4265955"/>
            <a:chOff x="6905483" y="3227563"/>
            <a:chExt cx="4423513" cy="4265955"/>
          </a:xfrm>
        </p:grpSpPr>
        <p:sp>
          <p:nvSpPr>
            <p:cNvPr id="138" name="Google Shape;138;p14"/>
            <p:cNvSpPr/>
            <p:nvPr/>
          </p:nvSpPr>
          <p:spPr>
            <a:xfrm rot="6914343">
              <a:off x="7432635" y="4287777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 rot="6914343">
              <a:off x="7929276" y="3855129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4"/>
            <p:cNvSpPr/>
            <p:nvPr/>
          </p:nvSpPr>
          <p:spPr>
            <a:xfrm rot="6914343">
              <a:off x="7813807" y="3674924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14"/>
          <p:cNvSpPr/>
          <p:nvPr/>
        </p:nvSpPr>
        <p:spPr>
          <a:xfrm rot="-1430259" flipH="1">
            <a:off x="-1396986" y="-1399018"/>
            <a:ext cx="2580939" cy="2782664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4"/>
          <p:cNvSpPr/>
          <p:nvPr/>
        </p:nvSpPr>
        <p:spPr>
          <a:xfrm rot="-1430259" flipH="1">
            <a:off x="-1653489" y="-1180746"/>
            <a:ext cx="2516720" cy="3051518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ong text">
  <p:cSld name="CUSTOM_3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21"/>
          <p:cNvGrpSpPr/>
          <p:nvPr/>
        </p:nvGrpSpPr>
        <p:grpSpPr>
          <a:xfrm>
            <a:off x="-2134953" y="-2232526"/>
            <a:ext cx="13005666" cy="9144743"/>
            <a:chOff x="-2134953" y="-2232526"/>
            <a:chExt cx="13005666" cy="9144743"/>
          </a:xfrm>
        </p:grpSpPr>
        <p:sp>
          <p:nvSpPr>
            <p:cNvPr id="239" name="Google Shape;239;p21"/>
            <p:cNvSpPr/>
            <p:nvPr/>
          </p:nvSpPr>
          <p:spPr>
            <a:xfrm rot="1514180">
              <a:off x="7764459" y="-1823388"/>
              <a:ext cx="2508827" cy="263372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1"/>
            <p:cNvSpPr/>
            <p:nvPr/>
          </p:nvSpPr>
          <p:spPr>
            <a:xfrm rot="1514383">
              <a:off x="-1786388" y="4539304"/>
              <a:ext cx="1913798" cy="2063379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1"/>
            <p:cNvSpPr/>
            <p:nvPr/>
          </p:nvSpPr>
          <p:spPr>
            <a:xfrm rot="1514383">
              <a:off x="-1156102" y="4179892"/>
              <a:ext cx="1866179" cy="226273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1"/>
            <p:cNvSpPr/>
            <p:nvPr/>
          </p:nvSpPr>
          <p:spPr>
            <a:xfrm rot="1514383">
              <a:off x="-1432077" y="4117600"/>
              <a:ext cx="2157231" cy="22646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1"/>
            <p:cNvSpPr/>
            <p:nvPr/>
          </p:nvSpPr>
          <p:spPr>
            <a:xfrm rot="1430415">
              <a:off x="8011433" y="-1439033"/>
              <a:ext cx="2205009" cy="2377351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1"/>
            <p:cNvSpPr/>
            <p:nvPr/>
          </p:nvSpPr>
          <p:spPr>
            <a:xfrm rot="1430415">
              <a:off x="8285431" y="-1252560"/>
              <a:ext cx="2150144" cy="2607045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" name="Google Shape;245;p21"/>
          <p:cNvSpPr txBox="1">
            <a:spLocks noGrp="1"/>
          </p:cNvSpPr>
          <p:nvPr>
            <p:ph type="subTitle" idx="1"/>
          </p:nvPr>
        </p:nvSpPr>
        <p:spPr>
          <a:xfrm>
            <a:off x="625650" y="1048041"/>
            <a:ext cx="7689900" cy="3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28400" y="445025"/>
            <a:ext cx="748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28400" y="1808575"/>
            <a:ext cx="7487100" cy="27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  <p:sldLayoutId id="2147483660" r:id="rId4"/>
    <p:sldLayoutId id="2147483667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9"/>
          <p:cNvSpPr txBox="1">
            <a:spLocks noGrp="1"/>
          </p:cNvSpPr>
          <p:nvPr>
            <p:ph type="ctrTitle"/>
          </p:nvPr>
        </p:nvSpPr>
        <p:spPr>
          <a:xfrm>
            <a:off x="2610035" y="1542417"/>
            <a:ext cx="3897297" cy="22039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latin typeface="Century Gothic" panose="020B0502020202020204" pitchFamily="34" charset="0"/>
              </a:rPr>
              <a:t>The 2020 US Presidential Election and Covid-19 Cases and Deaths</a:t>
            </a:r>
          </a:p>
        </p:txBody>
      </p:sp>
      <p:sp>
        <p:nvSpPr>
          <p:cNvPr id="329" name="Google Shape;329;p29"/>
          <p:cNvSpPr txBox="1">
            <a:spLocks noGrp="1"/>
          </p:cNvSpPr>
          <p:nvPr>
            <p:ph type="subTitle" idx="1"/>
          </p:nvPr>
        </p:nvSpPr>
        <p:spPr>
          <a:xfrm>
            <a:off x="76200" y="87609"/>
            <a:ext cx="2409825" cy="6832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1000" dirty="0">
                <a:latin typeface="Century Gothic" panose="020B0502020202020204" pitchFamily="34" charset="0"/>
              </a:rPr>
              <a:t>CWRU Data Analytics Boot Camp</a:t>
            </a:r>
            <a:br>
              <a:rPr lang="en-US" sz="1000" dirty="0">
                <a:latin typeface="Century Gothic" panose="020B0502020202020204" pitchFamily="34" charset="0"/>
              </a:rPr>
            </a:br>
            <a:r>
              <a:rPr lang="en-US" sz="1000" dirty="0">
                <a:latin typeface="Century Gothic" panose="020B0502020202020204" pitchFamily="34" charset="0"/>
              </a:rPr>
              <a:t>Summer 2020</a:t>
            </a:r>
            <a:br>
              <a:rPr lang="en-US" sz="1000" dirty="0">
                <a:latin typeface="Century Gothic" panose="020B0502020202020204" pitchFamily="34" charset="0"/>
              </a:rPr>
            </a:br>
            <a:r>
              <a:rPr lang="en-US" sz="1000" dirty="0">
                <a:latin typeface="Century Gothic" panose="020B0502020202020204" pitchFamily="34" charset="0"/>
              </a:rPr>
              <a:t>Project Two</a:t>
            </a:r>
            <a:endParaRPr sz="1000" dirty="0">
              <a:latin typeface="Century Gothic" panose="020B0502020202020204" pitchFamily="34" charset="0"/>
            </a:endParaRPr>
          </a:p>
        </p:txBody>
      </p:sp>
      <p:sp>
        <p:nvSpPr>
          <p:cNvPr id="4" name="Google Shape;329;p29">
            <a:extLst>
              <a:ext uri="{FF2B5EF4-FFF2-40B4-BE49-F238E27FC236}">
                <a16:creationId xmlns:a16="http://schemas.microsoft.com/office/drawing/2014/main" id="{E67D4F1E-0D9D-45F3-914F-3F14687DFCE0}"/>
              </a:ext>
            </a:extLst>
          </p:cNvPr>
          <p:cNvSpPr txBox="1">
            <a:spLocks/>
          </p:cNvSpPr>
          <p:nvPr/>
        </p:nvSpPr>
        <p:spPr>
          <a:xfrm>
            <a:off x="2473653" y="4571999"/>
            <a:ext cx="6489371" cy="350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b="1" dirty="0">
                <a:latin typeface="Century Gothic" panose="020B0502020202020204" pitchFamily="34" charset="0"/>
              </a:rPr>
              <a:t>Brendan Rhoads, Evan </a:t>
            </a:r>
            <a:r>
              <a:rPr lang="en-US" b="1" dirty="0" err="1">
                <a:latin typeface="Century Gothic" panose="020B0502020202020204" pitchFamily="34" charset="0"/>
              </a:rPr>
              <a:t>Kamis</a:t>
            </a:r>
            <a:r>
              <a:rPr lang="en-US" b="1" dirty="0">
                <a:latin typeface="Century Gothic" panose="020B0502020202020204" pitchFamily="34" charset="0"/>
              </a:rPr>
              <a:t>, </a:t>
            </a:r>
            <a:r>
              <a:rPr lang="en-US" b="1" dirty="0" err="1">
                <a:latin typeface="Century Gothic" panose="020B0502020202020204" pitchFamily="34" charset="0"/>
              </a:rPr>
              <a:t>Roshini</a:t>
            </a:r>
            <a:r>
              <a:rPr lang="en-US" b="1" dirty="0">
                <a:latin typeface="Century Gothic" panose="020B0502020202020204" pitchFamily="34" charset="0"/>
              </a:rPr>
              <a:t> Jayantha, Kimberly Gore</a:t>
            </a:r>
          </a:p>
        </p:txBody>
      </p:sp>
      <p:sp>
        <p:nvSpPr>
          <p:cNvPr id="6" name="Google Shape;329;p29">
            <a:extLst>
              <a:ext uri="{FF2B5EF4-FFF2-40B4-BE49-F238E27FC236}">
                <a16:creationId xmlns:a16="http://schemas.microsoft.com/office/drawing/2014/main" id="{AC68AC4B-42C0-4D02-A779-7501D0D41C95}"/>
              </a:ext>
            </a:extLst>
          </p:cNvPr>
          <p:cNvSpPr txBox="1">
            <a:spLocks/>
          </p:cNvSpPr>
          <p:nvPr/>
        </p:nvSpPr>
        <p:spPr>
          <a:xfrm>
            <a:off x="2473652" y="4221458"/>
            <a:ext cx="6489371" cy="350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sz="1000" b="1" i="1" dirty="0" err="1">
                <a:latin typeface="Century Gothic" panose="020B0502020202020204" pitchFamily="34" charset="0"/>
              </a:rPr>
              <a:t>Github</a:t>
            </a:r>
            <a:r>
              <a:rPr lang="en-US" sz="1000" b="1" i="1" dirty="0">
                <a:latin typeface="Century Gothic" panose="020B0502020202020204" pitchFamily="34" charset="0"/>
              </a:rPr>
              <a:t> Repository</a:t>
            </a:r>
            <a:r>
              <a:rPr lang="en-US" sz="1000" dirty="0">
                <a:latin typeface="Century Gothic" panose="020B0502020202020204" pitchFamily="34" charset="0"/>
              </a:rPr>
              <a:t> - https://github.com/KGore12/Group_Project_2</a:t>
            </a:r>
            <a:endParaRPr lang="en-US" sz="1000" b="1" i="1" dirty="0"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0"/>
          <p:cNvSpPr txBox="1">
            <a:spLocks noGrp="1"/>
          </p:cNvSpPr>
          <p:nvPr>
            <p:ph type="subTitle" idx="1"/>
          </p:nvPr>
        </p:nvSpPr>
        <p:spPr>
          <a:xfrm>
            <a:off x="635175" y="1222362"/>
            <a:ext cx="7689900" cy="26447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220"/>
              <a:buNone/>
            </a:pPr>
            <a:r>
              <a:rPr lang="en-US" sz="1200" b="1" dirty="0">
                <a:latin typeface="Century Gothic" panose="020B0502020202020204" pitchFamily="34" charset="0"/>
              </a:rPr>
              <a:t>Background &amp; Objective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220"/>
              <a:buNone/>
            </a:pPr>
            <a:endParaRPr lang="en-US" sz="1200" dirty="0">
              <a:latin typeface="Century Gothic" panose="020B0502020202020204" pitchFamily="34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20"/>
              <a:buFont typeface="Wingdings" panose="05000000000000000000" pitchFamily="2" charset="2"/>
              <a:buChar char="q"/>
            </a:pPr>
            <a:endParaRPr lang="en-US" dirty="0">
              <a:latin typeface="Century Gothic" panose="020B0502020202020204" pitchFamily="34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20"/>
              <a:buFont typeface="Wingdings" panose="05000000000000000000" pitchFamily="2" charset="2"/>
              <a:buChar char="q"/>
            </a:pPr>
            <a:r>
              <a:rPr lang="en-US" sz="1200" dirty="0">
                <a:latin typeface="Century Gothic" panose="020B0502020202020204" pitchFamily="34" charset="0"/>
              </a:rPr>
              <a:t>United States continues to be affected by Novel </a:t>
            </a:r>
            <a:r>
              <a:rPr lang="en-US" sz="1200" dirty="0" err="1">
                <a:latin typeface="Century Gothic" panose="020B0502020202020204" pitchFamily="34" charset="0"/>
              </a:rPr>
              <a:t>Cornonavirus-Covid</a:t>
            </a:r>
            <a:r>
              <a:rPr lang="en-US" sz="1200" dirty="0">
                <a:latin typeface="Century Gothic" panose="020B0502020202020204" pitchFamily="34" charset="0"/>
              </a:rPr>
              <a:t> 19 Pandemic during a controversial presidential election year</a:t>
            </a:r>
          </a:p>
          <a:p>
            <a:pPr marL="342900" lvl="0" indent="-201930" algn="l" rtl="0">
              <a:spcBef>
                <a:spcPts val="1000"/>
              </a:spcBef>
              <a:spcAft>
                <a:spcPts val="0"/>
              </a:spcAft>
              <a:buSzPts val="2220"/>
              <a:buNone/>
            </a:pPr>
            <a:endParaRPr lang="en-US" sz="1200" dirty="0">
              <a:latin typeface="Century Gothic" panose="020B0502020202020204" pitchFamily="34" charset="0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220"/>
              <a:buFont typeface="Wingdings" panose="05000000000000000000" pitchFamily="2" charset="2"/>
              <a:buChar char="q"/>
            </a:pPr>
            <a:r>
              <a:rPr lang="en-US" sz="1200" dirty="0">
                <a:latin typeface="Century Gothic" panose="020B0502020202020204" pitchFamily="34" charset="0"/>
              </a:rPr>
              <a:t>Use the Power of Data Analysis , Visualization, and Predictions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220"/>
              <a:buNone/>
            </a:pPr>
            <a:endParaRPr lang="en-US" sz="1050" dirty="0">
              <a:latin typeface="Century Gothic" panose="020B0502020202020204" pitchFamily="34" charset="0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405"/>
              <a:buFont typeface="Wingdings" panose="05000000000000000000" pitchFamily="2" charset="2"/>
              <a:buChar char="q"/>
            </a:pPr>
            <a:r>
              <a:rPr lang="en-US" sz="1400" b="1" dirty="0">
                <a:latin typeface="Century Gothic" panose="020B0502020202020204" pitchFamily="34" charset="0"/>
              </a:rPr>
              <a:t>Major Objective </a:t>
            </a:r>
            <a:r>
              <a:rPr lang="en-US" sz="1400" dirty="0">
                <a:latin typeface="Century Gothic" panose="020B0502020202020204" pitchFamily="34" charset="0"/>
              </a:rPr>
              <a:t>is to investigate if there is a relationship between Covid-19 cases and deaths when comparing states by partisanship.</a:t>
            </a:r>
            <a:endParaRPr lang="en-US" dirty="0">
              <a:latin typeface="Century Gothic" panose="020B0502020202020204" pitchFamily="34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352425" y="347987"/>
            <a:ext cx="7153275" cy="6756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Century Gothic" panose="020B0502020202020204" pitchFamily="34" charset="0"/>
              </a:rPr>
              <a:t>Is there a relationship between Covid-19 cases and deaths and the results of the 2020 US Presidential Election?</a:t>
            </a:r>
            <a:endParaRPr sz="1800" b="1" dirty="0">
              <a:latin typeface="Century Gothic" panose="020B0502020202020204" pitchFamily="34" charset="0"/>
            </a:endParaRPr>
          </a:p>
        </p:txBody>
      </p:sp>
      <p:sp>
        <p:nvSpPr>
          <p:cNvPr id="4" name="Google Shape;335;p30">
            <a:extLst>
              <a:ext uri="{FF2B5EF4-FFF2-40B4-BE49-F238E27FC236}">
                <a16:creationId xmlns:a16="http://schemas.microsoft.com/office/drawing/2014/main" id="{0150C2D0-5F28-45FB-9147-E0B94054BF78}"/>
              </a:ext>
            </a:extLst>
          </p:cNvPr>
          <p:cNvSpPr txBox="1">
            <a:spLocks/>
          </p:cNvSpPr>
          <p:nvPr/>
        </p:nvSpPr>
        <p:spPr>
          <a:xfrm>
            <a:off x="752476" y="3873347"/>
            <a:ext cx="7458074" cy="1032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2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en-US" sz="1400" b="1" i="1" dirty="0">
                <a:latin typeface="Century Gothic" panose="020B0502020202020204" pitchFamily="34" charset="0"/>
              </a:rPr>
              <a:t>Data Source</a:t>
            </a:r>
          </a:p>
          <a:p>
            <a:pPr algn="l"/>
            <a:r>
              <a:rPr lang="en-US" sz="1200" dirty="0">
                <a:latin typeface="Century Gothic" panose="020B0502020202020204" pitchFamily="34" charset="0"/>
              </a:rPr>
              <a:t>Election, Covid-19, and Demographic Data by County – What Factors Influenced the 2020 Election?</a:t>
            </a:r>
          </a:p>
          <a:p>
            <a:endParaRPr lang="en-US" sz="1000" i="1" dirty="0">
              <a:latin typeface="Century Gothic" panose="020B0502020202020204" pitchFamily="34" charset="0"/>
            </a:endParaRPr>
          </a:p>
          <a:p>
            <a:r>
              <a:rPr lang="en-US" sz="1000" i="1" dirty="0">
                <a:latin typeface="Century Gothic" panose="020B0502020202020204" pitchFamily="34" charset="0"/>
              </a:rPr>
              <a:t>https://www.kaggle.com/etsc9287/2020-general-election-polls</a:t>
            </a:r>
          </a:p>
        </p:txBody>
      </p:sp>
      <p:pic>
        <p:nvPicPr>
          <p:cNvPr id="5" name="Google Shape;178;p3">
            <a:extLst>
              <a:ext uri="{FF2B5EF4-FFF2-40B4-BE49-F238E27FC236}">
                <a16:creationId xmlns:a16="http://schemas.microsoft.com/office/drawing/2014/main" id="{67247448-71D8-4DC0-92F0-36DD82D983B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8895" y="4823770"/>
            <a:ext cx="1006210" cy="163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0"/>
          <p:cNvSpPr txBox="1">
            <a:spLocks noGrp="1"/>
          </p:cNvSpPr>
          <p:nvPr>
            <p:ph type="subTitle" idx="1"/>
          </p:nvPr>
        </p:nvSpPr>
        <p:spPr>
          <a:xfrm>
            <a:off x="1594688" y="1889749"/>
            <a:ext cx="6215812" cy="23869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q"/>
            </a:pPr>
            <a:r>
              <a:rPr lang="en-US" sz="1800" dirty="0">
                <a:latin typeface="Century Gothic" panose="020B0502020202020204" pitchFamily="34" charset="0"/>
              </a:rPr>
              <a:t>ETL Process on the Data Source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q"/>
            </a:pPr>
            <a:r>
              <a:rPr lang="en-US" sz="1800" dirty="0">
                <a:latin typeface="Century Gothic" panose="020B0502020202020204" pitchFamily="34" charset="0"/>
              </a:rPr>
              <a:t>D3 data ingests via API call and </a:t>
            </a:r>
            <a:r>
              <a:rPr lang="en-US" sz="1800" dirty="0" err="1">
                <a:latin typeface="Century Gothic" panose="020B0502020202020204" pitchFamily="34" charset="0"/>
              </a:rPr>
              <a:t>GeoJSON</a:t>
            </a:r>
            <a:endParaRPr lang="en-US" sz="1800" dirty="0">
              <a:latin typeface="Century Gothic" panose="020B0502020202020204" pitchFamily="34" charset="0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q"/>
            </a:pPr>
            <a:r>
              <a:rPr lang="en-US" sz="1800" dirty="0">
                <a:latin typeface="Century Gothic" panose="020B0502020202020204" pitchFamily="34" charset="0"/>
              </a:rPr>
              <a:t>Developed an Interactive Dashboard to visualize multiple charts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q"/>
            </a:pPr>
            <a:r>
              <a:rPr lang="en-US" sz="1600" i="1" dirty="0">
                <a:latin typeface="Century Gothic" panose="020B0502020202020204" pitchFamily="34" charset="0"/>
              </a:rPr>
              <a:t>In Progress: Heroku and AWS used for database storage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q"/>
            </a:pPr>
            <a:r>
              <a:rPr lang="en-US" sz="1600" i="1" dirty="0">
                <a:latin typeface="Century Gothic" panose="020B0502020202020204" pitchFamily="34" charset="0"/>
              </a:rPr>
              <a:t>In Progress: Heroku utilized for Deployment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endParaRPr dirty="0">
              <a:latin typeface="Century Gothic" panose="020B0502020202020204" pitchFamily="34" charset="0"/>
            </a:endParaRPr>
          </a:p>
          <a:p>
            <a:pPr marL="171450" lvl="0" indent="-171450" algn="l" rtl="0">
              <a:spcBef>
                <a:spcPts val="1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2947987" y="784212"/>
            <a:ext cx="2952750" cy="4806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Century Gothic" panose="020B0502020202020204" pitchFamily="34" charset="0"/>
              </a:rPr>
              <a:t>Methodology</a:t>
            </a:r>
            <a:endParaRPr sz="24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399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0"/>
          <p:cNvSpPr txBox="1">
            <a:spLocks noGrp="1"/>
          </p:cNvSpPr>
          <p:nvPr>
            <p:ph type="subTitle" idx="1"/>
          </p:nvPr>
        </p:nvSpPr>
        <p:spPr>
          <a:xfrm>
            <a:off x="1188719" y="1882129"/>
            <a:ext cx="6766560" cy="22174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q"/>
            </a:pPr>
            <a:r>
              <a:rPr lang="en-US" sz="1800" dirty="0">
                <a:latin typeface="Century Gothic" panose="020B0502020202020204" pitchFamily="34" charset="0"/>
              </a:rPr>
              <a:t>State voting results by partisanship visualized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q"/>
            </a:pPr>
            <a:r>
              <a:rPr lang="en-US" sz="1800" dirty="0">
                <a:latin typeface="Century Gothic" panose="020B0502020202020204" pitchFamily="34" charset="0"/>
              </a:rPr>
              <a:t>Covid-19 Data: Explored how state’s cases and deaths compared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q"/>
            </a:pPr>
            <a:r>
              <a:rPr lang="en-US" sz="1800" dirty="0">
                <a:latin typeface="Century Gothic" panose="020B0502020202020204" pitchFamily="34" charset="0"/>
              </a:rPr>
              <a:t>Demographic Data: Explored if a state’s demographic data displayed to further describe the relationship between voting blocks and Covid-19 spread. </a:t>
            </a:r>
          </a:p>
          <a:p>
            <a:pPr marL="171450" lvl="0" indent="-171450" algn="l" rtl="0">
              <a:spcBef>
                <a:spcPts val="1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2459831" y="866775"/>
            <a:ext cx="4224337" cy="4806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Century Gothic" panose="020B0502020202020204" pitchFamily="34" charset="0"/>
              </a:rPr>
              <a:t>Key Takeaways</a:t>
            </a:r>
            <a:endParaRPr sz="24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380243"/>
      </p:ext>
    </p:extLst>
  </p:cSld>
  <p:clrMapOvr>
    <a:masterClrMapping/>
  </p:clrMapOvr>
</p:sld>
</file>

<file path=ppt/theme/theme1.xml><?xml version="1.0" encoding="utf-8"?>
<a:theme xmlns:a="http://schemas.openxmlformats.org/drawingml/2006/main" name="Custal Projec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92C35"/>
      </a:accent1>
      <a:accent2>
        <a:srgbClr val="475972"/>
      </a:accent2>
      <a:accent3>
        <a:srgbClr val="E9E2C9"/>
      </a:accent3>
      <a:accent4>
        <a:srgbClr val="FFDD6B"/>
      </a:accent4>
      <a:accent5>
        <a:srgbClr val="DCAE52"/>
      </a:accent5>
      <a:accent6>
        <a:srgbClr val="AF7132"/>
      </a:accent6>
      <a:hlink>
        <a:srgbClr val="DCAE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227</Words>
  <Application>Microsoft Office PowerPoint</Application>
  <PresentationFormat>On-screen Show (16:9)</PresentationFormat>
  <Paragraphs>27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Century Gothic</vt:lpstr>
      <vt:lpstr>Roboto Condensed Light</vt:lpstr>
      <vt:lpstr>Abel</vt:lpstr>
      <vt:lpstr>Rubik Light</vt:lpstr>
      <vt:lpstr>Montserrat</vt:lpstr>
      <vt:lpstr>Livvic</vt:lpstr>
      <vt:lpstr>Wingdings</vt:lpstr>
      <vt:lpstr>Arial</vt:lpstr>
      <vt:lpstr>Custal Project Proposal by Slidesgo</vt:lpstr>
      <vt:lpstr>The 2020 US Presidential Election and Covid-19 Cases and Deaths</vt:lpstr>
      <vt:lpstr>Is there a relationship between Covid-19 cases and deaths and the results of the 2020 US Presidential Election?</vt:lpstr>
      <vt:lpstr>Methodology</vt:lpstr>
      <vt:lpstr>Key 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2020 US Presidential Election and Covid-19 Cases and Deaths</dc:title>
  <cp:lastModifiedBy>Kimberly Gore</cp:lastModifiedBy>
  <cp:revision>13</cp:revision>
  <dcterms:modified xsi:type="dcterms:W3CDTF">2020-12-11T17:53:31Z</dcterms:modified>
</cp:coreProperties>
</file>