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61" r:id="rId7"/>
    <p:sldId id="264" r:id="rId8"/>
    <p:sldId id="266" r:id="rId9"/>
    <p:sldId id="269" r:id="rId10"/>
    <p:sldId id="271" r:id="rId11"/>
    <p:sldId id="272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9"/>
    <p:restoredTop sz="94610"/>
  </p:normalViewPr>
  <p:slideViewPr>
    <p:cSldViewPr snapToGrid="0" snapToObjects="1">
      <p:cViewPr varScale="1">
        <p:scale>
          <a:sx n="110" d="100"/>
          <a:sy n="110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18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22.png"/><Relationship Id="rId4" Type="http://schemas.openxmlformats.org/officeDocument/2006/relationships/image" Target="../media/image64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5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22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71451" y="628650"/>
            <a:ext cx="7072508" cy="4800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10B98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Context Protocol &amp; Langchain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1071451" y="1223004"/>
            <a:ext cx="707250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Decoupling Agent Tools for Framework Independence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3529013" y="2251704"/>
            <a:ext cx="685800" cy="6858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325" y="2423154"/>
            <a:ext cx="257175" cy="34290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413" y="2458873"/>
            <a:ext cx="257175" cy="257175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929188" y="2251704"/>
            <a:ext cx="685800" cy="6858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638" y="2423154"/>
            <a:ext cx="342900" cy="3429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642810" y="3394704"/>
            <a:ext cx="19297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Technical Demo Presentation</a:t>
            </a:r>
            <a:endParaRPr lang="en-US" sz="1125" dirty="0"/>
          </a:p>
        </p:txBody>
      </p:sp>
      <p:sp>
        <p:nvSpPr>
          <p:cNvPr id="11" name="Text 5"/>
          <p:cNvSpPr/>
          <p:nvPr/>
        </p:nvSpPr>
        <p:spPr>
          <a:xfrm>
            <a:off x="3642810" y="3651879"/>
            <a:ext cx="19297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2025</a:t>
            </a:r>
            <a:endParaRPr lang="en-US" sz="112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" y="4825603"/>
            <a:ext cx="100013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328613" y="48220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3196" y="4825603"/>
            <a:ext cx="100013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140359" y="4817076"/>
            <a:ext cx="87844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/>
              <a:t>Have to check this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29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Summary &amp; Key Takeaways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71925" cy="3886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42975" y="1332309"/>
            <a:ext cx="1722816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vs After MCP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685800" y="171450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02" y="1814513"/>
            <a:ext cx="89297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43000" y="1714500"/>
            <a:ext cx="194081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MCP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1143000" y="1971675"/>
            <a:ext cx="1940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Tools tightly coupled to Langchain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1143000" y="2171700"/>
            <a:ext cx="1940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Framework-specific implementation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43000" y="2371725"/>
            <a:ext cx="1940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Duplication across frameworks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143000" y="2571750"/>
            <a:ext cx="1940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Inconsistent behavior possible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143000" y="2771775"/>
            <a:ext cx="1940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Limited reusability</a:t>
            </a:r>
            <a:endParaRPr lang="en-US" sz="900" dirty="0"/>
          </a:p>
        </p:txBody>
      </p:sp>
      <p:sp>
        <p:nvSpPr>
          <p:cNvPr id="15" name="Shape 10"/>
          <p:cNvSpPr/>
          <p:nvPr/>
        </p:nvSpPr>
        <p:spPr>
          <a:xfrm>
            <a:off x="685800" y="3114675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813" y="3214688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143000" y="3114675"/>
            <a:ext cx="14517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After MCP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1143000" y="3371850"/>
            <a:ext cx="14517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Framework-agnostic tools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1143000" y="3571875"/>
            <a:ext cx="14517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Single implementation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1143000" y="3771900"/>
            <a:ext cx="14517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Consistent behavior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1143000" y="3971925"/>
            <a:ext cx="14517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Centralized management</a:t>
            </a:r>
            <a:endParaRPr lang="en-US" sz="900" dirty="0"/>
          </a:p>
        </p:txBody>
      </p:sp>
      <p:sp>
        <p:nvSpPr>
          <p:cNvPr id="22" name="Text 16"/>
          <p:cNvSpPr/>
          <p:nvPr/>
        </p:nvSpPr>
        <p:spPr>
          <a:xfrm>
            <a:off x="1143000" y="4171950"/>
            <a:ext cx="14517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Built-in evaluation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4714875" y="1085850"/>
            <a:ext cx="3971925" cy="3886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475" y="1335881"/>
            <a:ext cx="128588" cy="17145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157788" y="1332309"/>
            <a:ext cx="1110016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Benefits</a:t>
            </a:r>
            <a:endParaRPr lang="en-US" sz="1350" dirty="0"/>
          </a:p>
        </p:txBody>
      </p:sp>
      <p:sp>
        <p:nvSpPr>
          <p:cNvPr id="26" name="Shape 19"/>
          <p:cNvSpPr/>
          <p:nvPr/>
        </p:nvSpPr>
        <p:spPr>
          <a:xfrm>
            <a:off x="4943475" y="1714500"/>
            <a:ext cx="35147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0"/>
          <p:cNvSpPr/>
          <p:nvPr/>
        </p:nvSpPr>
        <p:spPr>
          <a:xfrm>
            <a:off x="5057775" y="1828800"/>
            <a:ext cx="3357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Framework Independence</a:t>
            </a:r>
            <a:endParaRPr lang="en-US" sz="1013" dirty="0"/>
          </a:p>
        </p:txBody>
      </p:sp>
      <p:sp>
        <p:nvSpPr>
          <p:cNvPr id="28" name="Text 21"/>
          <p:cNvSpPr/>
          <p:nvPr/>
        </p:nvSpPr>
        <p:spPr>
          <a:xfrm>
            <a:off x="5057775" y="2057400"/>
            <a:ext cx="33575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the same tools across Langchain, LangGraph, PhiData, and future frameworks</a:t>
            </a:r>
            <a:endParaRPr lang="en-US" sz="900" dirty="0"/>
          </a:p>
        </p:txBody>
      </p:sp>
      <p:sp>
        <p:nvSpPr>
          <p:cNvPr id="29" name="Shape 22"/>
          <p:cNvSpPr/>
          <p:nvPr/>
        </p:nvSpPr>
        <p:spPr>
          <a:xfrm>
            <a:off x="4943475" y="2628900"/>
            <a:ext cx="3514725" cy="62865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3"/>
          <p:cNvSpPr/>
          <p:nvPr/>
        </p:nvSpPr>
        <p:spPr>
          <a:xfrm>
            <a:off x="5057775" y="2743200"/>
            <a:ext cx="3357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Reduced Development Effort</a:t>
            </a:r>
            <a:endParaRPr lang="en-US" sz="1013" dirty="0"/>
          </a:p>
        </p:txBody>
      </p:sp>
      <p:sp>
        <p:nvSpPr>
          <p:cNvPr id="31" name="Text 24"/>
          <p:cNvSpPr/>
          <p:nvPr/>
        </p:nvSpPr>
        <p:spPr>
          <a:xfrm>
            <a:off x="5057775" y="2971800"/>
            <a:ext cx="33575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 tools once, use everywhere</a:t>
            </a:r>
            <a:endParaRPr lang="en-US" sz="900" dirty="0"/>
          </a:p>
        </p:txBody>
      </p:sp>
      <p:sp>
        <p:nvSpPr>
          <p:cNvPr id="32" name="Shape 25"/>
          <p:cNvSpPr/>
          <p:nvPr/>
        </p:nvSpPr>
        <p:spPr>
          <a:xfrm>
            <a:off x="4943475" y="3371850"/>
            <a:ext cx="3514725" cy="6286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26"/>
          <p:cNvSpPr/>
          <p:nvPr/>
        </p:nvSpPr>
        <p:spPr>
          <a:xfrm>
            <a:off x="5057775" y="3486150"/>
            <a:ext cx="3357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6D28D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Standardized Evaluation</a:t>
            </a:r>
            <a:endParaRPr lang="en-US" sz="1013" dirty="0"/>
          </a:p>
        </p:txBody>
      </p:sp>
      <p:sp>
        <p:nvSpPr>
          <p:cNvPr id="34" name="Text 27"/>
          <p:cNvSpPr/>
          <p:nvPr/>
        </p:nvSpPr>
        <p:spPr>
          <a:xfrm>
            <a:off x="5057775" y="3714750"/>
            <a:ext cx="33575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Consistent metrics across different agent implementations</a:t>
            </a:r>
            <a:endParaRPr lang="en-US" sz="900" dirty="0"/>
          </a:p>
        </p:txBody>
      </p:sp>
      <p:sp>
        <p:nvSpPr>
          <p:cNvPr id="35" name="Shape 28"/>
          <p:cNvSpPr/>
          <p:nvPr/>
        </p:nvSpPr>
        <p:spPr>
          <a:xfrm>
            <a:off x="4943475" y="4114800"/>
            <a:ext cx="3514725" cy="62865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29"/>
          <p:cNvSpPr/>
          <p:nvPr/>
        </p:nvSpPr>
        <p:spPr>
          <a:xfrm>
            <a:off x="5057775" y="4229100"/>
            <a:ext cx="3357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B4530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Future-Proof Architecture</a:t>
            </a:r>
            <a:endParaRPr lang="en-US" sz="1013" dirty="0"/>
          </a:p>
        </p:txBody>
      </p:sp>
      <p:sp>
        <p:nvSpPr>
          <p:cNvPr id="37" name="Text 30"/>
          <p:cNvSpPr/>
          <p:nvPr/>
        </p:nvSpPr>
        <p:spPr>
          <a:xfrm>
            <a:off x="5057775" y="4457700"/>
            <a:ext cx="33575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Easily adapt to new frameworks and technologies</a:t>
            </a:r>
            <a:endParaRPr lang="en-US" sz="900" dirty="0"/>
          </a:p>
        </p:txBody>
      </p:sp>
      <p:sp>
        <p:nvSpPr>
          <p:cNvPr id="38" name="Shape 31"/>
          <p:cNvSpPr/>
          <p:nvPr/>
        </p:nvSpPr>
        <p:spPr>
          <a:xfrm>
            <a:off x="457200" y="5200650"/>
            <a:ext cx="8229600" cy="75723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5400675"/>
            <a:ext cx="189309" cy="214313"/>
          </a:xfrm>
          <a:prstGeom prst="rect">
            <a:avLst/>
          </a:prstGeom>
        </p:spPr>
      </p:pic>
      <p:sp>
        <p:nvSpPr>
          <p:cNvPr id="40" name="Text 32"/>
          <p:cNvSpPr/>
          <p:nvPr/>
        </p:nvSpPr>
        <p:spPr>
          <a:xfrm>
            <a:off x="932259" y="5372100"/>
            <a:ext cx="765452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i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"MCP enables true separation of concerns between agent frameworks and tool implementations, creating a more maintainable and flexible architecture for AI systems."</a:t>
            </a:r>
            <a:endParaRPr lang="en-US" sz="1125" dirty="0"/>
          </a:p>
        </p:txBody>
      </p:sp>
      <p:pic>
        <p:nvPicPr>
          <p:cNvPr id="4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" y="6597253"/>
            <a:ext cx="100013" cy="114300"/>
          </a:xfrm>
          <a:prstGeom prst="rect">
            <a:avLst/>
          </a:prstGeom>
        </p:spPr>
      </p:pic>
      <p:sp>
        <p:nvSpPr>
          <p:cNvPr id="42" name="Text 33"/>
          <p:cNvSpPr/>
          <p:nvPr/>
        </p:nvSpPr>
        <p:spPr>
          <a:xfrm>
            <a:off x="328613" y="659368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4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0783" y="6597253"/>
            <a:ext cx="128588" cy="114300"/>
          </a:xfrm>
          <a:prstGeom prst="rect">
            <a:avLst/>
          </a:prstGeom>
        </p:spPr>
      </p:pic>
      <p:sp>
        <p:nvSpPr>
          <p:cNvPr id="44" name="Text 34"/>
          <p:cNvSpPr/>
          <p:nvPr/>
        </p:nvSpPr>
        <p:spPr>
          <a:xfrm>
            <a:off x="8686521" y="6593681"/>
            <a:ext cx="3574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16/17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29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3614" y="514350"/>
            <a:ext cx="23681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Q&amp;A / Thank You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1828800" y="1085850"/>
            <a:ext cx="5486400" cy="38290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4229100" y="1314450"/>
            <a:ext cx="685800" cy="6858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66" y="1528763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0457" y="2171700"/>
            <a:ext cx="101449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Questions?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057400" y="2571750"/>
            <a:ext cx="5029200" cy="1128713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2171700" y="2686050"/>
            <a:ext cx="4872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Resources</a:t>
            </a:r>
            <a:endParaRPr lang="en-US" sz="1013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700" y="2971800"/>
            <a:ext cx="100013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328863" y="2964656"/>
            <a:ext cx="11874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Documentation: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3444850" y="2964656"/>
            <a:ext cx="156437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https://mcp.example.org/docs</a:t>
            </a:r>
            <a:endParaRPr lang="en-US" sz="9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00" y="3200400"/>
            <a:ext cx="142875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371725" y="3193256"/>
            <a:ext cx="10687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GitHub Repository: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3369059" y="3193256"/>
            <a:ext cx="168508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https://github.com/example/mcp</a:t>
            </a:r>
            <a:endParaRPr lang="en-US" sz="9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700" y="3429000"/>
            <a:ext cx="14287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2371725" y="3421856"/>
            <a:ext cx="56898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Tutorials: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2869276" y="3421856"/>
            <a:ext cx="172315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https://mcp.example.org/tutorials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2057400" y="3800475"/>
            <a:ext cx="5029200" cy="871538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3"/>
          <p:cNvSpPr/>
          <p:nvPr/>
        </p:nvSpPr>
        <p:spPr>
          <a:xfrm>
            <a:off x="2171700" y="3914775"/>
            <a:ext cx="4872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Contact</a:t>
            </a:r>
            <a:endParaRPr lang="en-US" sz="1013" dirty="0"/>
          </a:p>
        </p:txBody>
      </p:sp>
      <p:sp>
        <p:nvSpPr>
          <p:cNvPr id="21" name="Text 14"/>
          <p:cNvSpPr/>
          <p:nvPr/>
        </p:nvSpPr>
        <p:spPr>
          <a:xfrm>
            <a:off x="2171700" y="4171950"/>
            <a:ext cx="4872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more information or assistance with MCP integration:</a:t>
            </a:r>
            <a:endParaRPr lang="en-US" sz="900" dirty="0"/>
          </a:p>
        </p:txBody>
      </p:sp>
      <p:sp>
        <p:nvSpPr>
          <p:cNvPr id="22" name="Text 15"/>
          <p:cNvSpPr/>
          <p:nvPr/>
        </p:nvSpPr>
        <p:spPr>
          <a:xfrm>
            <a:off x="2171700" y="4371975"/>
            <a:ext cx="4872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support@mcp.example.org</a:t>
            </a:r>
            <a:endParaRPr lang="en-US" sz="900" dirty="0"/>
          </a:p>
        </p:txBody>
      </p:sp>
      <p:sp>
        <p:nvSpPr>
          <p:cNvPr id="23" name="Text 16"/>
          <p:cNvSpPr/>
          <p:nvPr/>
        </p:nvSpPr>
        <p:spPr>
          <a:xfrm>
            <a:off x="3662623" y="5229225"/>
            <a:ext cx="189016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 for your attention!</a:t>
            </a:r>
            <a:endParaRPr lang="en-US" sz="1125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6082903"/>
            <a:ext cx="100013" cy="1143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328613" y="60793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0783" y="6082903"/>
            <a:ext cx="128588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8686521" y="6079331"/>
            <a:ext cx="3574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17/17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97"/>
            <a:ext cx="9144000" cy="5943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Agenda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00075" y="1314450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000125" y="1314450"/>
            <a:ext cx="33846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Challenge: Tool &amp; Framework Coupling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00075" y="1914525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00075" y="2514600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1000125" y="2514600"/>
            <a:ext cx="243490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HR Information Agent Scenario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0075" y="3114675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1000125" y="3114675"/>
            <a:ext cx="2803336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MCP: Native Tool Integration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800600" y="1314450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014245" y="1928812"/>
            <a:ext cx="274942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Introducing Model Context Protocol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800600" y="1914525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5190353" y="1371600"/>
            <a:ext cx="277437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After MCP: Tool Server Architecture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00600" y="2514600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5157788" y="1957387"/>
            <a:ext cx="312112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Benefits: Framework Independence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4800600" y="3114675"/>
            <a:ext cx="357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B82F6">
                    <a:alpha val="7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5190353" y="2560744"/>
            <a:ext cx="2279107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2743200" y="3829050"/>
            <a:ext cx="3657600" cy="114300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4029075"/>
            <a:ext cx="128588" cy="17145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3157538" y="4000500"/>
            <a:ext cx="314325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presentation demonstrates how Model Context Protocol enables framework-agnostic tool handling, allowing seamless switching between frameworks like LangGraph and PhiData.</a:t>
            </a:r>
            <a:endParaRPr lang="en-US" sz="1013" dirty="0"/>
          </a:p>
        </p:txBody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" y="5625703"/>
            <a:ext cx="100013" cy="114300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328613" y="56221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4352" y="5625703"/>
            <a:ext cx="128588" cy="11430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8750089" y="5622131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2/17</a:t>
            </a:r>
            <a:endParaRPr lang="en-US" sz="900" dirty="0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62CBAB95-9178-AF50-59FC-FA222A3EED12}"/>
              </a:ext>
            </a:extLst>
          </p:cNvPr>
          <p:cNvSpPr/>
          <p:nvPr/>
        </p:nvSpPr>
        <p:spPr>
          <a:xfrm>
            <a:off x="5190353" y="3164101"/>
            <a:ext cx="2628186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/>
              <a:t>QNA</a:t>
            </a:r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FB291A3B-EDAC-003E-0C78-E26352FFDF1E}"/>
              </a:ext>
            </a:extLst>
          </p:cNvPr>
          <p:cNvSpPr/>
          <p:nvPr/>
        </p:nvSpPr>
        <p:spPr>
          <a:xfrm>
            <a:off x="5209267" y="2555636"/>
            <a:ext cx="2628186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cs typeface="Segoe UI" pitchFamily="34" charset="-120"/>
              </a:rPr>
              <a:t>Summary and Takeaways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" y="57150"/>
            <a:ext cx="9144000" cy="57721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Challenge: Tool &amp; Framework Coupling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43350" cy="3714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85800" y="1314450"/>
            <a:ext cx="457200" cy="4572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" y="1400175"/>
            <a:ext cx="357188" cy="285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57300" y="1428750"/>
            <a:ext cx="1652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Current Challenges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71675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00113" y="1943100"/>
            <a:ext cx="311618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are tightly coupled to specific agent frameworks</a:t>
            </a:r>
            <a:endParaRPr lang="en-US" sz="101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286000"/>
            <a:ext cx="128588" cy="1285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00113" y="2257425"/>
            <a:ext cx="32016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Switching frameworks requires rewriting tool definitions</a:t>
            </a:r>
            <a:endParaRPr lang="en-US" sz="101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00325"/>
            <a:ext cx="128588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00113" y="2571750"/>
            <a:ext cx="319459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 standardized way to share tools across frameworks</a:t>
            </a:r>
            <a:endParaRPr lang="en-US" sz="101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914650"/>
            <a:ext cx="128588" cy="1285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00113" y="2886075"/>
            <a:ext cx="324940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Difficult to maintain consistency across implementations</a:t>
            </a:r>
            <a:endParaRPr lang="en-US" sz="1013" dirty="0"/>
          </a:p>
        </p:txBody>
      </p:sp>
      <p:sp>
        <p:nvSpPr>
          <p:cNvPr id="16" name="Shape 8"/>
          <p:cNvSpPr/>
          <p:nvPr/>
        </p:nvSpPr>
        <p:spPr>
          <a:xfrm>
            <a:off x="4743450" y="1085850"/>
            <a:ext cx="394335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50" y="1328738"/>
            <a:ext cx="214313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272088" y="1314450"/>
            <a:ext cx="18393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Framework-Specific Tools</a:t>
            </a:r>
            <a:endParaRPr lang="en-US" sz="1125" dirty="0"/>
          </a:p>
        </p:txBody>
      </p:sp>
      <p:sp>
        <p:nvSpPr>
          <p:cNvPr id="19" name="Shape 10"/>
          <p:cNvSpPr/>
          <p:nvPr/>
        </p:nvSpPr>
        <p:spPr>
          <a:xfrm>
            <a:off x="4972050" y="1628775"/>
            <a:ext cx="3486150" cy="20859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1"/>
          <p:cNvSpPr/>
          <p:nvPr/>
        </p:nvSpPr>
        <p:spPr>
          <a:xfrm>
            <a:off x="5086350" y="1821454"/>
            <a:ext cx="3132339" cy="20612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</a:t>
            </a:r>
            <a:r>
              <a:rPr lang="en-US" sz="788" b="1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Langchain-specific tool definition</a:t>
            </a:r>
            <a:endParaRPr lang="en-US" sz="788" b="1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@tool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get_employee_info(employee_id: str) -&gt; str: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"""Get employee information"""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# Langchain-specific implementation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employee_data[employee_id]</a:t>
            </a:r>
            <a:endParaRPr lang="en-US" sz="788" dirty="0"/>
          </a:p>
          <a:p>
            <a:pPr marL="0" indent="0">
              <a:buNone/>
            </a:pP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</a:t>
            </a:r>
            <a:r>
              <a:rPr lang="en-US" sz="788" b="1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Different implementation for another framework</a:t>
            </a:r>
          </a:p>
          <a:p>
            <a:r>
              <a:rPr lang="en-US" sz="788" dirty="0"/>
              <a:t>from </a:t>
            </a:r>
            <a:r>
              <a:rPr lang="en-US" sz="788" dirty="0" err="1"/>
              <a:t>crewai.tools</a:t>
            </a:r>
            <a:r>
              <a:rPr lang="en-US" sz="788" dirty="0"/>
              <a:t> import </a:t>
            </a:r>
            <a:r>
              <a:rPr lang="en-US" sz="788" dirty="0" err="1"/>
              <a:t>BaseTool</a:t>
            </a:r>
            <a:endParaRPr lang="en-US" sz="788" dirty="0"/>
          </a:p>
          <a:p>
            <a:r>
              <a:rPr lang="en-US" sz="788" dirty="0"/>
              <a:t>class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</a:t>
            </a:r>
            <a:r>
              <a:rPr lang="en-US" sz="788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get_employee_info</a:t>
            </a:r>
            <a:r>
              <a:rPr lang="en-US" sz="788" dirty="0"/>
              <a:t>(</a:t>
            </a:r>
            <a:r>
              <a:rPr lang="en-US" sz="788" dirty="0" err="1"/>
              <a:t>BaseTool</a:t>
            </a:r>
            <a:r>
              <a:rPr lang="en-US" sz="788" dirty="0"/>
              <a:t>):</a:t>
            </a:r>
            <a:br>
              <a:rPr lang="en-US" sz="788" dirty="0"/>
            </a:br>
            <a:r>
              <a:rPr lang="en-US" sz="788" dirty="0"/>
              <a:t>    name: str = "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</a:t>
            </a:r>
            <a:r>
              <a:rPr lang="en-US" sz="788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get_employee_info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</a:t>
            </a:r>
            <a:r>
              <a:rPr lang="en-US" sz="788" dirty="0"/>
              <a:t>"</a:t>
            </a:r>
            <a:br>
              <a:rPr lang="en-US" sz="788" dirty="0"/>
            </a:br>
            <a:r>
              <a:rPr lang="en-US" sz="788" dirty="0"/>
              <a:t>    description: str = ”This tool helps in extracting the employee info."</a:t>
            </a:r>
            <a:br>
              <a:rPr lang="en-US" sz="788" dirty="0"/>
            </a:br>
            <a:r>
              <a:rPr lang="en-US" sz="788" dirty="0"/>
              <a:t>    </a:t>
            </a:r>
            <a:r>
              <a:rPr lang="en-US" sz="788" dirty="0" err="1"/>
              <a:t>args_schema</a:t>
            </a:r>
            <a:r>
              <a:rPr lang="en-US" sz="788" dirty="0"/>
              <a:t>: </a:t>
            </a:r>
            <a:r>
              <a:rPr lang="en-US" sz="788" dirty="0" err="1"/>
              <a:t>BaseModel</a:t>
            </a:r>
            <a:r>
              <a:rPr lang="en-US" sz="788" dirty="0"/>
              <a:t> = </a:t>
            </a:r>
            <a:r>
              <a:rPr lang="en-US" sz="788" dirty="0" err="1"/>
              <a:t>MyToolInput</a:t>
            </a:r>
            <a:br>
              <a:rPr lang="en-US" sz="788" dirty="0"/>
            </a:br>
            <a:br>
              <a:rPr lang="en-US" sz="788" dirty="0"/>
            </a:br>
            <a:r>
              <a:rPr lang="en-US" sz="788" dirty="0"/>
              <a:t>def _run(self, argument: str) -&gt; str:</a:t>
            </a:r>
            <a:br>
              <a:rPr lang="en-US" sz="788" dirty="0"/>
            </a:br>
            <a:r>
              <a:rPr lang="en-US" sz="788" dirty="0"/>
              <a:t>    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 </a:t>
            </a:r>
            <a:r>
              <a:rPr lang="en-US" sz="788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employee_data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r>
              <a:rPr lang="en-US" sz="788" dirty="0" err="1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employee_id</a:t>
            </a: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</a:t>
            </a:r>
            <a:endParaRPr lang="en-US" sz="788" dirty="0"/>
          </a:p>
          <a:p>
            <a:endParaRPr lang="en-US" sz="788" dirty="0"/>
          </a:p>
        </p:txBody>
      </p:sp>
      <p:sp>
        <p:nvSpPr>
          <p:cNvPr id="21" name="Shape 12"/>
          <p:cNvSpPr/>
          <p:nvPr/>
        </p:nvSpPr>
        <p:spPr>
          <a:xfrm>
            <a:off x="4743450" y="4171950"/>
            <a:ext cx="3943350" cy="628650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3"/>
          <p:cNvSpPr/>
          <p:nvPr/>
        </p:nvSpPr>
        <p:spPr>
          <a:xfrm>
            <a:off x="4743450" y="4171950"/>
            <a:ext cx="28575" cy="62865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4314825"/>
            <a:ext cx="142875" cy="371475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5086350" y="4286250"/>
            <a:ext cx="35575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Duplicated code, inconsistent behavior, and maintenance overhead across frameworks</a:t>
            </a:r>
            <a:endParaRPr lang="en-US" sz="1013" dirty="0"/>
          </a:p>
        </p:txBody>
      </p:sp>
      <p:pic>
        <p:nvPicPr>
          <p:cNvPr id="25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5454253"/>
            <a:ext cx="100013" cy="114300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328613" y="545068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27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352" y="5454253"/>
            <a:ext cx="128588" cy="114300"/>
          </a:xfrm>
          <a:prstGeom prst="rect">
            <a:avLst/>
          </a:prstGeom>
        </p:spPr>
      </p:pic>
      <p:sp>
        <p:nvSpPr>
          <p:cNvPr id="28" name="Text 16"/>
          <p:cNvSpPr/>
          <p:nvPr/>
        </p:nvSpPr>
        <p:spPr>
          <a:xfrm>
            <a:off x="8750089" y="5450681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3/17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5900C33-49F9-CAEF-188F-B02AD96EB09B}"/>
              </a:ext>
            </a:extLst>
          </p:cNvPr>
          <p:cNvSpPr/>
          <p:nvPr/>
        </p:nvSpPr>
        <p:spPr>
          <a:xfrm>
            <a:off x="2860952" y="4848622"/>
            <a:ext cx="1495806" cy="84941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Agent Frameworks</a:t>
            </a: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543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Introducing Model Context Protocol (MCP)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71925" cy="31718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28588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00113" y="1332309"/>
            <a:ext cx="1214410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What is MCP?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1634132"/>
            <a:ext cx="192158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Context Protocol (MCP)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685800" y="1743075"/>
            <a:ext cx="34226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is a standardized protocol that:</a:t>
            </a:r>
            <a:endParaRPr lang="en-US" sz="101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257425"/>
            <a:ext cx="128588" cy="1285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71563" y="2228850"/>
            <a:ext cx="271596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Defines a common interface for tool definitions</a:t>
            </a:r>
            <a:endParaRPr lang="en-US" sz="1013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543175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71563" y="2514600"/>
            <a:ext cx="290884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Enables framework-agnostic tool implementations</a:t>
            </a:r>
            <a:endParaRPr lang="en-US" sz="1013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828925"/>
            <a:ext cx="128588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71563" y="2800350"/>
            <a:ext cx="283757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Allows tools to be hosted separately from agents</a:t>
            </a:r>
            <a:endParaRPr lang="en-US" sz="1013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114675"/>
            <a:ext cx="128588" cy="12858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71563" y="3086100"/>
            <a:ext cx="263760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Provides standardized evaluation capabilities</a:t>
            </a:r>
            <a:endParaRPr lang="en-US" sz="1013" dirty="0"/>
          </a:p>
        </p:txBody>
      </p:sp>
      <p:sp>
        <p:nvSpPr>
          <p:cNvPr id="17" name="Shape 9"/>
          <p:cNvSpPr/>
          <p:nvPr/>
        </p:nvSpPr>
        <p:spPr>
          <a:xfrm>
            <a:off x="685800" y="3457575"/>
            <a:ext cx="3514725" cy="5715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3600450"/>
            <a:ext cx="107156" cy="142875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992981" y="3571875"/>
            <a:ext cx="31646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decouples tools from specific agent frameworks, enabling true interoperability</a:t>
            </a:r>
            <a:endParaRPr lang="en-US" sz="900" dirty="0"/>
          </a:p>
        </p:txBody>
      </p:sp>
      <p:sp>
        <p:nvSpPr>
          <p:cNvPr id="20" name="Shape 11"/>
          <p:cNvSpPr/>
          <p:nvPr/>
        </p:nvSpPr>
        <p:spPr>
          <a:xfrm>
            <a:off x="4714875" y="1085850"/>
            <a:ext cx="3971925" cy="31718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475" y="1335881"/>
            <a:ext cx="171450" cy="17145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5200650" y="1332309"/>
            <a:ext cx="1522902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Tool Servers</a:t>
            </a:r>
            <a:endParaRPr lang="en-US" sz="1350" dirty="0"/>
          </a:p>
        </p:txBody>
      </p:sp>
      <p:sp>
        <p:nvSpPr>
          <p:cNvPr id="23" name="Text 13"/>
          <p:cNvSpPr/>
          <p:nvPr/>
        </p:nvSpPr>
        <p:spPr>
          <a:xfrm>
            <a:off x="4943475" y="1743075"/>
            <a:ext cx="11600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Tool Servers</a:t>
            </a:r>
            <a:endParaRPr lang="en-US" sz="1013" dirty="0"/>
          </a:p>
        </p:txBody>
      </p:sp>
      <p:sp>
        <p:nvSpPr>
          <p:cNvPr id="24" name="Text 14"/>
          <p:cNvSpPr/>
          <p:nvPr/>
        </p:nvSpPr>
        <p:spPr>
          <a:xfrm>
            <a:off x="6032088" y="1743075"/>
            <a:ext cx="175119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standalone services that:</a:t>
            </a:r>
            <a:endParaRPr lang="en-US" sz="1013" dirty="0"/>
          </a:p>
        </p:txBody>
      </p:sp>
      <p:pic>
        <p:nvPicPr>
          <p:cNvPr id="25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5" y="2057400"/>
            <a:ext cx="128588" cy="128588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5329238" y="2028825"/>
            <a:ext cx="238740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Host tool implementations independently</a:t>
            </a:r>
            <a:endParaRPr lang="en-US" sz="1013" dirty="0"/>
          </a:p>
        </p:txBody>
      </p:sp>
      <p:pic>
        <p:nvPicPr>
          <p:cNvPr id="27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5" y="2343150"/>
            <a:ext cx="128588" cy="128588"/>
          </a:xfrm>
          <a:prstGeom prst="rect">
            <a:avLst/>
          </a:prstGeom>
        </p:spPr>
      </p:pic>
      <p:sp>
        <p:nvSpPr>
          <p:cNvPr id="28" name="Text 16"/>
          <p:cNvSpPr/>
          <p:nvPr/>
        </p:nvSpPr>
        <p:spPr>
          <a:xfrm>
            <a:off x="5329238" y="2314575"/>
            <a:ext cx="260911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Expose tools via standardized API endpoints</a:t>
            </a:r>
            <a:endParaRPr lang="en-US" sz="1013" dirty="0"/>
          </a:p>
        </p:txBody>
      </p:sp>
      <p:pic>
        <p:nvPicPr>
          <p:cNvPr id="29" name="Image 1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5" y="2628900"/>
            <a:ext cx="128588" cy="128588"/>
          </a:xfrm>
          <a:prstGeom prst="rect">
            <a:avLst/>
          </a:prstGeom>
        </p:spPr>
      </p:pic>
      <p:sp>
        <p:nvSpPr>
          <p:cNvPr id="30" name="Text 17"/>
          <p:cNvSpPr/>
          <p:nvPr/>
        </p:nvSpPr>
        <p:spPr>
          <a:xfrm>
            <a:off x="5329238" y="2600325"/>
            <a:ext cx="315170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Can be consumed by any MCP-compatible framework</a:t>
            </a:r>
            <a:endParaRPr lang="en-US" sz="1013" dirty="0"/>
          </a:p>
        </p:txBody>
      </p:sp>
      <p:pic>
        <p:nvPicPr>
          <p:cNvPr id="31" name="Image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5" y="2914650"/>
            <a:ext cx="128588" cy="128588"/>
          </a:xfrm>
          <a:prstGeom prst="rect">
            <a:avLst/>
          </a:prstGeom>
        </p:spPr>
      </p:pic>
      <p:sp>
        <p:nvSpPr>
          <p:cNvPr id="32" name="Text 18"/>
          <p:cNvSpPr/>
          <p:nvPr/>
        </p:nvSpPr>
        <p:spPr>
          <a:xfrm>
            <a:off x="5329238" y="2886075"/>
            <a:ext cx="216584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Support tool discovery and metadata</a:t>
            </a:r>
            <a:endParaRPr lang="en-US" sz="1013" dirty="0"/>
          </a:p>
        </p:txBody>
      </p:sp>
      <p:sp>
        <p:nvSpPr>
          <p:cNvPr id="33" name="Shape 19"/>
          <p:cNvSpPr/>
          <p:nvPr/>
        </p:nvSpPr>
        <p:spPr>
          <a:xfrm>
            <a:off x="4943475" y="3257550"/>
            <a:ext cx="3514725" cy="5715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7775" y="3400425"/>
            <a:ext cx="107156" cy="142875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5250656" y="3371850"/>
            <a:ext cx="31646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 Servers enable centralized tool management and consistent behavior across frameworks</a:t>
            </a:r>
            <a:endParaRPr lang="en-US" sz="900" dirty="0"/>
          </a:p>
        </p:txBody>
      </p:sp>
      <p:pic>
        <p:nvPicPr>
          <p:cNvPr id="37" name="Image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975" y="4680942"/>
            <a:ext cx="142875" cy="142875"/>
          </a:xfrm>
          <a:prstGeom prst="rect">
            <a:avLst/>
          </a:prstGeom>
        </p:spPr>
      </p:pic>
      <p:sp>
        <p:nvSpPr>
          <p:cNvPr id="38" name="Text 22"/>
          <p:cNvSpPr/>
          <p:nvPr/>
        </p:nvSpPr>
        <p:spPr>
          <a:xfrm>
            <a:off x="3739000" y="4677370"/>
            <a:ext cx="193746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Architecture Overview</a:t>
            </a:r>
            <a:endParaRPr lang="en-US" sz="1125" dirty="0"/>
          </a:p>
        </p:txBody>
      </p:sp>
      <p:pic>
        <p:nvPicPr>
          <p:cNvPr id="40" name="Image 1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450" y="7225903"/>
            <a:ext cx="100013" cy="114300"/>
          </a:xfrm>
          <a:prstGeom prst="rect">
            <a:avLst/>
          </a:prstGeom>
        </p:spPr>
      </p:pic>
      <p:sp>
        <p:nvSpPr>
          <p:cNvPr id="41" name="Text 23"/>
          <p:cNvSpPr/>
          <p:nvPr/>
        </p:nvSpPr>
        <p:spPr>
          <a:xfrm>
            <a:off x="328613" y="72223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42" name="Image 16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0783" y="7225903"/>
            <a:ext cx="128588" cy="114300"/>
          </a:xfrm>
          <a:prstGeom prst="rect">
            <a:avLst/>
          </a:prstGeom>
        </p:spPr>
      </p:pic>
      <p:sp>
        <p:nvSpPr>
          <p:cNvPr id="43" name="Text 24"/>
          <p:cNvSpPr/>
          <p:nvPr/>
        </p:nvSpPr>
        <p:spPr>
          <a:xfrm>
            <a:off x="8686521" y="7222331"/>
            <a:ext cx="3574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10/17</a:t>
            </a:r>
            <a:endParaRPr lang="en-US" sz="900" dirty="0"/>
          </a:p>
        </p:txBody>
      </p:sp>
      <p:sp>
        <p:nvSpPr>
          <p:cNvPr id="36" name="Shape 21"/>
          <p:cNvSpPr/>
          <p:nvPr/>
        </p:nvSpPr>
        <p:spPr>
          <a:xfrm>
            <a:off x="457200" y="4486275"/>
            <a:ext cx="8229600" cy="20859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611E06-AB99-7538-1EE9-B0664134F64F}"/>
              </a:ext>
            </a:extLst>
          </p:cNvPr>
          <p:cNvGrpSpPr/>
          <p:nvPr/>
        </p:nvGrpSpPr>
        <p:grpSpPr>
          <a:xfrm>
            <a:off x="1240221" y="5086678"/>
            <a:ext cx="6884276" cy="1256972"/>
            <a:chOff x="4607719" y="5058432"/>
            <a:chExt cx="3898487" cy="85659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66F24F5-0EB7-EA92-3E01-3AB13C432431}"/>
                </a:ext>
              </a:extLst>
            </p:cNvPr>
            <p:cNvSpPr/>
            <p:nvPr/>
          </p:nvSpPr>
          <p:spPr>
            <a:xfrm>
              <a:off x="4607719" y="5065614"/>
              <a:ext cx="1495806" cy="849411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Agent Frameworks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379C9FE-0062-E0BE-4FA3-31DB68F89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66159" y="5490319"/>
              <a:ext cx="407194" cy="28703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6903670-4258-A99A-29BC-C197BDD1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70641" y="5483138"/>
              <a:ext cx="294911" cy="28901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9DF9BCD-3CBA-2803-5C79-66CD0561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05550" y="5540410"/>
              <a:ext cx="538709" cy="174468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FDE169-6C88-9272-8F06-A2009BCB3010}"/>
                </a:ext>
              </a:extLst>
            </p:cNvPr>
            <p:cNvCxnSpPr/>
            <p:nvPr/>
          </p:nvCxnSpPr>
          <p:spPr>
            <a:xfrm>
              <a:off x="6103525" y="5483138"/>
              <a:ext cx="906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6249EFB-D20D-488A-9AB0-C250265A6BF6}"/>
                </a:ext>
              </a:extLst>
            </p:cNvPr>
            <p:cNvSpPr/>
            <p:nvPr/>
          </p:nvSpPr>
          <p:spPr>
            <a:xfrm>
              <a:off x="7010400" y="5058432"/>
              <a:ext cx="1495806" cy="84941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/>
                <a:t>MCP Tool Server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/>
                <a:t>Independent tools with their corresponding tool servers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32F0D7E-4496-FEE2-40DC-DA6DE683C2D4}"/>
              </a:ext>
            </a:extLst>
          </p:cNvPr>
          <p:cNvSpPr txBox="1"/>
          <p:nvPr/>
        </p:nvSpPr>
        <p:spPr>
          <a:xfrm>
            <a:off x="4356758" y="5444359"/>
            <a:ext cx="70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722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Demo Scenario: HR Information Agent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71925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50019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1544" y="1332309"/>
            <a:ext cx="1656178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HR Agent Overview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1714500"/>
            <a:ext cx="35861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 intelligent agent that answers questions about employees:</a:t>
            </a:r>
            <a:endParaRPr lang="en-US" sz="1013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057400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71563" y="2028825"/>
            <a:ext cx="20586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Employee location and department</a:t>
            </a:r>
            <a:endParaRPr lang="en-US" sz="101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343150"/>
            <a:ext cx="128588" cy="1285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71563" y="2314575"/>
            <a:ext cx="11792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Skills and expertise</a:t>
            </a:r>
            <a:endParaRPr lang="en-US" sz="101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628900"/>
            <a:ext cx="128588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071563" y="2600325"/>
            <a:ext cx="210838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Reporting structure and supervisors</a:t>
            </a:r>
            <a:endParaRPr lang="en-US" sz="101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914650"/>
            <a:ext cx="128588" cy="1285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71563" y="2886075"/>
            <a:ext cx="21084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Project assignments and availability</a:t>
            </a:r>
            <a:endParaRPr lang="en-US" sz="1013" dirty="0"/>
          </a:p>
        </p:txBody>
      </p:sp>
      <p:sp>
        <p:nvSpPr>
          <p:cNvPr id="16" name="Shape 8"/>
          <p:cNvSpPr/>
          <p:nvPr/>
        </p:nvSpPr>
        <p:spPr>
          <a:xfrm>
            <a:off x="4714875" y="1085850"/>
            <a:ext cx="3971925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1335881"/>
            <a:ext cx="171450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200650" y="1332309"/>
            <a:ext cx="1601846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Required HR Tools</a:t>
            </a:r>
            <a:endParaRPr lang="en-US" sz="1350" dirty="0"/>
          </a:p>
        </p:txBody>
      </p:sp>
      <p:sp>
        <p:nvSpPr>
          <p:cNvPr id="19" name="Shape 10"/>
          <p:cNvSpPr/>
          <p:nvPr/>
        </p:nvSpPr>
        <p:spPr>
          <a:xfrm>
            <a:off x="4943475" y="1714500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338" y="1771650"/>
            <a:ext cx="257175" cy="228600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5400675" y="1714500"/>
            <a:ext cx="227584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get_employee_info</a:t>
            </a:r>
            <a:endParaRPr lang="en-US" sz="1125" dirty="0"/>
          </a:p>
        </p:txBody>
      </p:sp>
      <p:sp>
        <p:nvSpPr>
          <p:cNvPr id="22" name="Text 12"/>
          <p:cNvSpPr/>
          <p:nvPr/>
        </p:nvSpPr>
        <p:spPr>
          <a:xfrm>
            <a:off x="5400675" y="1914525"/>
            <a:ext cx="22758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Retrieves basic employee information by ID</a:t>
            </a:r>
            <a:endParaRPr lang="en-US" sz="900" dirty="0"/>
          </a:p>
        </p:txBody>
      </p:sp>
      <p:sp>
        <p:nvSpPr>
          <p:cNvPr id="23" name="Shape 13"/>
          <p:cNvSpPr/>
          <p:nvPr/>
        </p:nvSpPr>
        <p:spPr>
          <a:xfrm>
            <a:off x="4943475" y="2257425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5" y="2314575"/>
            <a:ext cx="228600" cy="228600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5400675" y="2257425"/>
            <a:ext cx="211717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get_employee_skills</a:t>
            </a:r>
            <a:endParaRPr lang="en-US" sz="1125" dirty="0"/>
          </a:p>
        </p:txBody>
      </p:sp>
      <p:sp>
        <p:nvSpPr>
          <p:cNvPr id="26" name="Text 15"/>
          <p:cNvSpPr/>
          <p:nvPr/>
        </p:nvSpPr>
        <p:spPr>
          <a:xfrm>
            <a:off x="5400675" y="2457450"/>
            <a:ext cx="211717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Lists skills and expertise of an employee</a:t>
            </a:r>
            <a:endParaRPr lang="en-US" sz="900" dirty="0"/>
          </a:p>
        </p:txBody>
      </p:sp>
      <p:sp>
        <p:nvSpPr>
          <p:cNvPr id="27" name="Shape 16"/>
          <p:cNvSpPr/>
          <p:nvPr/>
        </p:nvSpPr>
        <p:spPr>
          <a:xfrm>
            <a:off x="4943475" y="2800350"/>
            <a:ext cx="342900" cy="34290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6338" y="2857500"/>
            <a:ext cx="257175" cy="228600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400675" y="2800350"/>
            <a:ext cx="18757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get_reporting_structure</a:t>
            </a:r>
            <a:endParaRPr lang="en-US" sz="1125" dirty="0"/>
          </a:p>
        </p:txBody>
      </p:sp>
      <p:sp>
        <p:nvSpPr>
          <p:cNvPr id="30" name="Text 18"/>
          <p:cNvSpPr/>
          <p:nvPr/>
        </p:nvSpPr>
        <p:spPr>
          <a:xfrm>
            <a:off x="5400675" y="3000375"/>
            <a:ext cx="18757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Returns manager and direct reports</a:t>
            </a:r>
            <a:endParaRPr lang="en-US" sz="900" dirty="0"/>
          </a:p>
        </p:txBody>
      </p:sp>
      <p:sp>
        <p:nvSpPr>
          <p:cNvPr id="31" name="Shape 19"/>
          <p:cNvSpPr/>
          <p:nvPr/>
        </p:nvSpPr>
        <p:spPr>
          <a:xfrm>
            <a:off x="4943475" y="3343275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625" y="3400425"/>
            <a:ext cx="228600" cy="228600"/>
          </a:xfrm>
          <a:prstGeom prst="rect">
            <a:avLst/>
          </a:prstGeom>
        </p:spPr>
      </p:pic>
      <p:sp>
        <p:nvSpPr>
          <p:cNvPr id="33" name="Text 20"/>
          <p:cNvSpPr/>
          <p:nvPr/>
        </p:nvSpPr>
        <p:spPr>
          <a:xfrm>
            <a:off x="5400675" y="3343275"/>
            <a:ext cx="19074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get_project_assignments</a:t>
            </a:r>
            <a:endParaRPr lang="en-US" sz="1125" dirty="0"/>
          </a:p>
        </p:txBody>
      </p:sp>
      <p:sp>
        <p:nvSpPr>
          <p:cNvPr id="34" name="Text 21"/>
          <p:cNvSpPr/>
          <p:nvPr/>
        </p:nvSpPr>
        <p:spPr>
          <a:xfrm>
            <a:off x="5400675" y="3543300"/>
            <a:ext cx="19074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Lists current projects and availability</a:t>
            </a:r>
            <a:endParaRPr lang="en-US" sz="900" dirty="0"/>
          </a:p>
        </p:txBody>
      </p:sp>
      <p:sp>
        <p:nvSpPr>
          <p:cNvPr id="35" name="Shape 22"/>
          <p:cNvSpPr/>
          <p:nvPr/>
        </p:nvSpPr>
        <p:spPr>
          <a:xfrm>
            <a:off x="457200" y="4229100"/>
            <a:ext cx="8229600" cy="12715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6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650" y="4429125"/>
            <a:ext cx="128588" cy="171450"/>
          </a:xfrm>
          <a:prstGeom prst="rect">
            <a:avLst/>
          </a:prstGeom>
        </p:spPr>
      </p:pic>
      <p:sp>
        <p:nvSpPr>
          <p:cNvPr id="37" name="Text 23"/>
          <p:cNvSpPr/>
          <p:nvPr/>
        </p:nvSpPr>
        <p:spPr>
          <a:xfrm>
            <a:off x="871538" y="4400550"/>
            <a:ext cx="321387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Demo Scenario</a:t>
            </a:r>
            <a:endParaRPr lang="en-US" sz="1125" dirty="0"/>
          </a:p>
        </p:txBody>
      </p:sp>
      <p:sp>
        <p:nvSpPr>
          <p:cNvPr id="38" name="Text 24"/>
          <p:cNvSpPr/>
          <p:nvPr/>
        </p:nvSpPr>
        <p:spPr>
          <a:xfrm>
            <a:off x="871538" y="4657725"/>
            <a:ext cx="321387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We'll implement these HR tools in two ways:</a:t>
            </a:r>
            <a:endParaRPr lang="en-US" sz="1013" dirty="0"/>
          </a:p>
        </p:txBody>
      </p:sp>
      <p:sp>
        <p:nvSpPr>
          <p:cNvPr id="39" name="Text 25"/>
          <p:cNvSpPr/>
          <p:nvPr/>
        </p:nvSpPr>
        <p:spPr>
          <a:xfrm>
            <a:off x="871538" y="4943475"/>
            <a:ext cx="98600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Before MCP:</a:t>
            </a:r>
            <a:endParaRPr lang="en-US" sz="1013" dirty="0"/>
          </a:p>
        </p:txBody>
      </p:sp>
      <p:sp>
        <p:nvSpPr>
          <p:cNvPr id="40" name="Text 26"/>
          <p:cNvSpPr/>
          <p:nvPr/>
        </p:nvSpPr>
        <p:spPr>
          <a:xfrm>
            <a:off x="1786105" y="4943475"/>
            <a:ext cx="229931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defined directly within Langchain</a:t>
            </a:r>
            <a:endParaRPr lang="en-US" sz="1013" dirty="0"/>
          </a:p>
        </p:txBody>
      </p:sp>
      <p:sp>
        <p:nvSpPr>
          <p:cNvPr id="41" name="Text 27"/>
          <p:cNvSpPr/>
          <p:nvPr/>
        </p:nvSpPr>
        <p:spPr>
          <a:xfrm>
            <a:off x="871538" y="5143500"/>
            <a:ext cx="87399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After MCP:</a:t>
            </a:r>
            <a:endParaRPr lang="en-US" sz="1013" dirty="0"/>
          </a:p>
        </p:txBody>
      </p:sp>
      <p:sp>
        <p:nvSpPr>
          <p:cNvPr id="42" name="Text 28"/>
          <p:cNvSpPr/>
          <p:nvPr/>
        </p:nvSpPr>
        <p:spPr>
          <a:xfrm>
            <a:off x="1674093" y="5143500"/>
            <a:ext cx="21871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in a separate MCP Tool Server</a:t>
            </a:r>
            <a:endParaRPr lang="en-US" sz="1013" dirty="0"/>
          </a:p>
        </p:txBody>
      </p:sp>
      <p:pic>
        <p:nvPicPr>
          <p:cNvPr id="43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50" y="6140053"/>
            <a:ext cx="100013" cy="114300"/>
          </a:xfrm>
          <a:prstGeom prst="rect">
            <a:avLst/>
          </a:prstGeom>
        </p:spPr>
      </p:pic>
      <p:sp>
        <p:nvSpPr>
          <p:cNvPr id="44" name="Text 29"/>
          <p:cNvSpPr/>
          <p:nvPr/>
        </p:nvSpPr>
        <p:spPr>
          <a:xfrm>
            <a:off x="328613" y="613648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4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64352" y="6140053"/>
            <a:ext cx="128588" cy="114300"/>
          </a:xfrm>
          <a:prstGeom prst="rect">
            <a:avLst/>
          </a:prstGeom>
        </p:spPr>
      </p:pic>
      <p:sp>
        <p:nvSpPr>
          <p:cNvPr id="46" name="Text 30"/>
          <p:cNvSpPr/>
          <p:nvPr/>
        </p:nvSpPr>
        <p:spPr>
          <a:xfrm>
            <a:off x="8750089" y="6136481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5/17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5866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Approach 1: Before MCP (Native Tools)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8229600" cy="3714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92881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4406" y="1332309"/>
            <a:ext cx="3097764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Architecture: Native Langchain Tools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714500"/>
            <a:ext cx="5715000" cy="285750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57200" y="5029200"/>
            <a:ext cx="8229600" cy="1585913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229225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14400" y="5200650"/>
            <a:ext cx="30305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Notes</a:t>
            </a:r>
            <a:endParaRPr lang="en-US" sz="1125" dirty="0"/>
          </a:p>
        </p:txBody>
      </p:sp>
      <p:sp>
        <p:nvSpPr>
          <p:cNvPr id="11" name="Text 5"/>
          <p:cNvSpPr/>
          <p:nvPr/>
        </p:nvSpPr>
        <p:spPr>
          <a:xfrm>
            <a:off x="914400" y="5457825"/>
            <a:ext cx="30305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the traditional approach, HR tools are:</a:t>
            </a:r>
            <a:endParaRPr lang="en-US" sz="101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743575"/>
            <a:ext cx="128588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100138" y="5715000"/>
            <a:ext cx="249450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Defined as Langchain-specific tool classes</a:t>
            </a:r>
            <a:endParaRPr lang="en-US" sz="101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000750"/>
            <a:ext cx="128588" cy="1285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100138" y="5972175"/>
            <a:ext cx="284480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Implemented directly within the agent application</a:t>
            </a:r>
            <a:endParaRPr lang="en-US" sz="1013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257925"/>
            <a:ext cx="128588" cy="128588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100138" y="6229350"/>
            <a:ext cx="25541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Tightly coupled to the Langchain framework</a:t>
            </a:r>
            <a:endParaRPr lang="en-US" sz="1013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7254478"/>
            <a:ext cx="100013" cy="11430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328613" y="7250906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352" y="7254478"/>
            <a:ext cx="128588" cy="114300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8750089" y="7250906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6/17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865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MCP: Limitations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71925" cy="34861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42975" y="1332309"/>
            <a:ext cx="1811638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Technical Limitations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685800" y="171450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53" y="1814513"/>
            <a:ext cx="178594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43000" y="1714500"/>
            <a:ext cx="31289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Framework Lock-in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1143000" y="1943100"/>
            <a:ext cx="31289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are tightly coupled to Langchain's specific implementation patterns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85800" y="245745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42" y="2557463"/>
            <a:ext cx="125016" cy="1428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43000" y="2457450"/>
            <a:ext cx="31289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Duplication of Effort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1143000" y="2686050"/>
            <a:ext cx="31289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Need to reimplement the same tools for different frameworks (LangGraph, PhiData)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85800" y="320040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13" y="3300413"/>
            <a:ext cx="142875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143000" y="3200400"/>
            <a:ext cx="31289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Maintenance Overhead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1143000" y="3429000"/>
            <a:ext cx="31289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Changes to tool logic must be replicated across all implementations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85800" y="3943350"/>
            <a:ext cx="342900" cy="342900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883" y="4043363"/>
            <a:ext cx="160734" cy="1428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143000" y="3943350"/>
            <a:ext cx="27589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Architectural Constraints</a:t>
            </a:r>
            <a:endParaRPr lang="en-US" sz="1125" dirty="0"/>
          </a:p>
        </p:txBody>
      </p:sp>
      <p:sp>
        <p:nvSpPr>
          <p:cNvPr id="22" name="Text 14"/>
          <p:cNvSpPr/>
          <p:nvPr/>
        </p:nvSpPr>
        <p:spPr>
          <a:xfrm>
            <a:off x="1143000" y="4171950"/>
            <a:ext cx="275893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must run in the same environment as the agent</a:t>
            </a:r>
            <a:endParaRPr lang="en-US" sz="900" dirty="0"/>
          </a:p>
        </p:txBody>
      </p:sp>
      <p:sp>
        <p:nvSpPr>
          <p:cNvPr id="23" name="Shape 15"/>
          <p:cNvSpPr/>
          <p:nvPr/>
        </p:nvSpPr>
        <p:spPr>
          <a:xfrm>
            <a:off x="4714875" y="1085850"/>
            <a:ext cx="3971925" cy="34861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475" y="1335881"/>
            <a:ext cx="128588" cy="17145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5157788" y="1332309"/>
            <a:ext cx="1433996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9770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Business Impact</a:t>
            </a:r>
            <a:endParaRPr lang="en-US" sz="1350" dirty="0"/>
          </a:p>
        </p:txBody>
      </p:sp>
      <p:sp>
        <p:nvSpPr>
          <p:cNvPr id="26" name="Shape 17"/>
          <p:cNvSpPr/>
          <p:nvPr/>
        </p:nvSpPr>
        <p:spPr>
          <a:xfrm>
            <a:off x="4943475" y="1714500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488" y="1814513"/>
            <a:ext cx="142875" cy="142875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5400675" y="1714500"/>
            <a:ext cx="240917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Development Time</a:t>
            </a:r>
            <a:endParaRPr lang="en-US" sz="1125" dirty="0"/>
          </a:p>
        </p:txBody>
      </p:sp>
      <p:sp>
        <p:nvSpPr>
          <p:cNvPr id="29" name="Text 19"/>
          <p:cNvSpPr/>
          <p:nvPr/>
        </p:nvSpPr>
        <p:spPr>
          <a:xfrm>
            <a:off x="5400675" y="1943100"/>
            <a:ext cx="24091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Increased time to support multiple frameworks</a:t>
            </a:r>
            <a:endParaRPr lang="en-US" sz="900" dirty="0"/>
          </a:p>
        </p:txBody>
      </p:sp>
      <p:sp>
        <p:nvSpPr>
          <p:cNvPr id="30" name="Shape 20"/>
          <p:cNvSpPr/>
          <p:nvPr/>
        </p:nvSpPr>
        <p:spPr>
          <a:xfrm>
            <a:off x="4943475" y="2286000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488" y="2386013"/>
            <a:ext cx="142875" cy="142875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400675" y="2286000"/>
            <a:ext cx="254501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Inconsistency Risk</a:t>
            </a:r>
            <a:endParaRPr lang="en-US" sz="1125" dirty="0"/>
          </a:p>
        </p:txBody>
      </p:sp>
      <p:sp>
        <p:nvSpPr>
          <p:cNvPr id="33" name="Text 22"/>
          <p:cNvSpPr/>
          <p:nvPr/>
        </p:nvSpPr>
        <p:spPr>
          <a:xfrm>
            <a:off x="5400675" y="2514600"/>
            <a:ext cx="254501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Different implementations may behave differently</a:t>
            </a:r>
            <a:endParaRPr lang="en-US" sz="900" dirty="0"/>
          </a:p>
        </p:txBody>
      </p:sp>
      <p:sp>
        <p:nvSpPr>
          <p:cNvPr id="34" name="Shape 23"/>
          <p:cNvSpPr/>
          <p:nvPr/>
        </p:nvSpPr>
        <p:spPr>
          <a:xfrm>
            <a:off x="4943475" y="2857500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2417" y="2957513"/>
            <a:ext cx="125016" cy="142875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5400675" y="2857500"/>
            <a:ext cx="24006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Vendor Lock-in</a:t>
            </a:r>
            <a:endParaRPr lang="en-US" sz="1125" dirty="0"/>
          </a:p>
        </p:txBody>
      </p:sp>
      <p:sp>
        <p:nvSpPr>
          <p:cNvPr id="37" name="Text 25"/>
          <p:cNvSpPr/>
          <p:nvPr/>
        </p:nvSpPr>
        <p:spPr>
          <a:xfrm>
            <a:off x="5400675" y="3086100"/>
            <a:ext cx="24006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Difficult to switch frameworks as needs evolve</a:t>
            </a:r>
            <a:endParaRPr lang="en-US" sz="900" dirty="0"/>
          </a:p>
        </p:txBody>
      </p:sp>
      <p:sp>
        <p:nvSpPr>
          <p:cNvPr id="38" name="Shape 26"/>
          <p:cNvSpPr/>
          <p:nvPr/>
        </p:nvSpPr>
        <p:spPr>
          <a:xfrm>
            <a:off x="4943475" y="3429000"/>
            <a:ext cx="342900" cy="34290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9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3488" y="3529013"/>
            <a:ext cx="142875" cy="142875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5400675" y="3429000"/>
            <a:ext cx="27339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Limited Interoperability</a:t>
            </a:r>
            <a:endParaRPr lang="en-US" sz="1125" dirty="0"/>
          </a:p>
        </p:txBody>
      </p:sp>
      <p:sp>
        <p:nvSpPr>
          <p:cNvPr id="41" name="Text 28"/>
          <p:cNvSpPr/>
          <p:nvPr/>
        </p:nvSpPr>
        <p:spPr>
          <a:xfrm>
            <a:off x="5400675" y="3657600"/>
            <a:ext cx="27339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can't be easily shared across different systems</a:t>
            </a:r>
            <a:endParaRPr lang="en-US" sz="900" dirty="0"/>
          </a:p>
        </p:txBody>
      </p:sp>
      <p:sp>
        <p:nvSpPr>
          <p:cNvPr id="42" name="Shape 29"/>
          <p:cNvSpPr/>
          <p:nvPr/>
        </p:nvSpPr>
        <p:spPr>
          <a:xfrm>
            <a:off x="457200" y="4800600"/>
            <a:ext cx="8229600" cy="8143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650" y="5000625"/>
            <a:ext cx="171450" cy="171450"/>
          </a:xfrm>
          <a:prstGeom prst="rect">
            <a:avLst/>
          </a:prstGeom>
        </p:spPr>
      </p:pic>
      <p:sp>
        <p:nvSpPr>
          <p:cNvPr id="44" name="Text 30"/>
          <p:cNvSpPr/>
          <p:nvPr/>
        </p:nvSpPr>
        <p:spPr>
          <a:xfrm>
            <a:off x="914400" y="4972050"/>
            <a:ext cx="490284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Key Question</a:t>
            </a:r>
            <a:endParaRPr lang="en-US" sz="1125" dirty="0"/>
          </a:p>
        </p:txBody>
      </p:sp>
      <p:sp>
        <p:nvSpPr>
          <p:cNvPr id="45" name="Text 31"/>
          <p:cNvSpPr/>
          <p:nvPr/>
        </p:nvSpPr>
        <p:spPr>
          <a:xfrm>
            <a:off x="914400" y="5229225"/>
            <a:ext cx="490284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How can we decouple tools from specific frameworks while maintaining functionality?</a:t>
            </a:r>
            <a:endParaRPr lang="en-US" sz="1013" dirty="0"/>
          </a:p>
        </p:txBody>
      </p:sp>
      <p:pic>
        <p:nvPicPr>
          <p:cNvPr id="4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1450" y="6254353"/>
            <a:ext cx="100013" cy="114300"/>
          </a:xfrm>
          <a:prstGeom prst="rect">
            <a:avLst/>
          </a:prstGeom>
        </p:spPr>
      </p:pic>
      <p:sp>
        <p:nvSpPr>
          <p:cNvPr id="47" name="Text 32"/>
          <p:cNvSpPr/>
          <p:nvPr/>
        </p:nvSpPr>
        <p:spPr>
          <a:xfrm>
            <a:off x="328613" y="625078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48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64352" y="6254353"/>
            <a:ext cx="128588" cy="114300"/>
          </a:xfrm>
          <a:prstGeom prst="rect">
            <a:avLst/>
          </a:prstGeom>
        </p:spPr>
      </p:pic>
      <p:sp>
        <p:nvSpPr>
          <p:cNvPr id="49" name="Text 33"/>
          <p:cNvSpPr/>
          <p:nvPr/>
        </p:nvSpPr>
        <p:spPr>
          <a:xfrm>
            <a:off x="8750089" y="6250781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9/17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294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Approach 2: After MCP (MCP Tool Server)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8229600" cy="3714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92881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4406" y="1332309"/>
            <a:ext cx="2542226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Architecture: MCP Tool Server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714500"/>
            <a:ext cx="5715000" cy="285750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57200" y="5029200"/>
            <a:ext cx="8229600" cy="132873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229225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14400" y="5200650"/>
            <a:ext cx="378127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Benefits</a:t>
            </a:r>
            <a:endParaRPr lang="en-US" sz="1125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486400"/>
            <a:ext cx="128588" cy="12858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100138" y="5457825"/>
            <a:ext cx="35955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Clear separation between agent logic and tool implementation</a:t>
            </a:r>
            <a:endParaRPr lang="en-US" sz="1013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5743575"/>
            <a:ext cx="128588" cy="12858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00138" y="5715000"/>
            <a:ext cx="34590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Tools can be consumed by any MCP-compatible framework</a:t>
            </a:r>
            <a:endParaRPr lang="en-US" sz="1013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000750"/>
            <a:ext cx="128588" cy="128588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1100138" y="5972175"/>
            <a:ext cx="26232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Centralized tool management and versioning</a:t>
            </a:r>
            <a:endParaRPr lang="en-US" sz="1013" dirty="0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6997303"/>
            <a:ext cx="100013" cy="11430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328613" y="69937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9267" y="6997303"/>
            <a:ext cx="128588" cy="114300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8695004" y="6993731"/>
            <a:ext cx="34898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11/17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43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51435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Benefit 1: Framework Independence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57200" y="1085850"/>
            <a:ext cx="3971925" cy="4143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358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42975" y="1332309"/>
            <a:ext cx="2878931" cy="1910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Same Tools, Different Frameworks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85800" y="1714500"/>
            <a:ext cx="35861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With MCP Tool Server, the same HR tools can be used by:</a:t>
            </a:r>
            <a:endParaRPr lang="en-US" sz="1013" dirty="0"/>
          </a:p>
        </p:txBody>
      </p:sp>
      <p:sp>
        <p:nvSpPr>
          <p:cNvPr id="8" name="Shape 4"/>
          <p:cNvSpPr/>
          <p:nvPr/>
        </p:nvSpPr>
        <p:spPr>
          <a:xfrm>
            <a:off x="685800" y="2085975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53" y="2185988"/>
            <a:ext cx="17859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143000" y="2085975"/>
            <a:ext cx="33037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Langchain</a:t>
            </a:r>
            <a:endParaRPr lang="en-US" sz="1125" dirty="0"/>
          </a:p>
        </p:txBody>
      </p:sp>
      <p:sp>
        <p:nvSpPr>
          <p:cNvPr id="11" name="Shape 6"/>
          <p:cNvSpPr/>
          <p:nvPr/>
        </p:nvSpPr>
        <p:spPr>
          <a:xfrm>
            <a:off x="1143000" y="2343150"/>
            <a:ext cx="3232352" cy="6000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1228725" y="2443163"/>
            <a:ext cx="313233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mcp.langchain import MCPToolClient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mcp_client = MCPToolClient("http://localhost:8000")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hr_tools = mcp_client.get_tools()</a:t>
            </a:r>
            <a:endParaRPr lang="en-US" sz="788" dirty="0"/>
          </a:p>
        </p:txBody>
      </p:sp>
      <p:sp>
        <p:nvSpPr>
          <p:cNvPr id="13" name="Shape 8"/>
          <p:cNvSpPr/>
          <p:nvPr/>
        </p:nvSpPr>
        <p:spPr>
          <a:xfrm>
            <a:off x="685800" y="3114675"/>
            <a:ext cx="342900" cy="34290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53" y="3214688"/>
            <a:ext cx="17859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43000" y="3114675"/>
            <a:ext cx="33037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LangGraph</a:t>
            </a:r>
            <a:endParaRPr lang="en-US" sz="1125" dirty="0"/>
          </a:p>
        </p:txBody>
      </p:sp>
      <p:sp>
        <p:nvSpPr>
          <p:cNvPr id="16" name="Shape 10"/>
          <p:cNvSpPr/>
          <p:nvPr/>
        </p:nvSpPr>
        <p:spPr>
          <a:xfrm>
            <a:off x="1143000" y="3371850"/>
            <a:ext cx="3232352" cy="6000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1"/>
          <p:cNvSpPr/>
          <p:nvPr/>
        </p:nvSpPr>
        <p:spPr>
          <a:xfrm>
            <a:off x="1228725" y="3471863"/>
            <a:ext cx="313233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mcp.langgraph import MCPToolClient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mcp_client = MCPToolClient("http://localhost:8000")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hr_tools = mcp_client.get_tools()</a:t>
            </a:r>
            <a:endParaRPr lang="en-US" sz="788" dirty="0"/>
          </a:p>
        </p:txBody>
      </p:sp>
      <p:sp>
        <p:nvSpPr>
          <p:cNvPr id="18" name="Shape 12"/>
          <p:cNvSpPr/>
          <p:nvPr/>
        </p:nvSpPr>
        <p:spPr>
          <a:xfrm>
            <a:off x="685800" y="4143375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953" y="4243388"/>
            <a:ext cx="178594" cy="14287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143000" y="4143375"/>
            <a:ext cx="33037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PhiData</a:t>
            </a:r>
            <a:endParaRPr lang="en-US" sz="1125" dirty="0"/>
          </a:p>
        </p:txBody>
      </p:sp>
      <p:sp>
        <p:nvSpPr>
          <p:cNvPr id="21" name="Shape 14"/>
          <p:cNvSpPr/>
          <p:nvPr/>
        </p:nvSpPr>
        <p:spPr>
          <a:xfrm>
            <a:off x="1143000" y="4400550"/>
            <a:ext cx="3232352" cy="6000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5"/>
          <p:cNvSpPr/>
          <p:nvPr/>
        </p:nvSpPr>
        <p:spPr>
          <a:xfrm>
            <a:off x="1228725" y="4500563"/>
            <a:ext cx="313233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mcp.phidata import MCPToolClient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mcp_client = MCPToolClient("http://localhost:8000")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hr_tools = mcp_client.get_tools()</a:t>
            </a:r>
            <a:endParaRPr lang="en-US" sz="788" dirty="0"/>
          </a:p>
        </p:txBody>
      </p:sp>
      <p:sp>
        <p:nvSpPr>
          <p:cNvPr id="23" name="Shape 16"/>
          <p:cNvSpPr/>
          <p:nvPr/>
        </p:nvSpPr>
        <p:spPr>
          <a:xfrm>
            <a:off x="4714875" y="1085850"/>
            <a:ext cx="3971925" cy="4143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1335881"/>
            <a:ext cx="171450" cy="17145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200650" y="1332309"/>
            <a:ext cx="1110016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Benefits</a:t>
            </a:r>
            <a:endParaRPr lang="en-US" sz="1350" dirty="0"/>
          </a:p>
        </p:txBody>
      </p:sp>
      <p:sp>
        <p:nvSpPr>
          <p:cNvPr id="26" name="Shape 18"/>
          <p:cNvSpPr/>
          <p:nvPr/>
        </p:nvSpPr>
        <p:spPr>
          <a:xfrm>
            <a:off x="4943475" y="171450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2417" y="1814513"/>
            <a:ext cx="125016" cy="142875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5400675" y="1714500"/>
            <a:ext cx="294294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Framework Flexibility</a:t>
            </a:r>
            <a:endParaRPr lang="en-US" sz="1125" dirty="0"/>
          </a:p>
        </p:txBody>
      </p:sp>
      <p:sp>
        <p:nvSpPr>
          <p:cNvPr id="29" name="Text 20"/>
          <p:cNvSpPr/>
          <p:nvPr/>
        </p:nvSpPr>
        <p:spPr>
          <a:xfrm>
            <a:off x="5400675" y="1943100"/>
            <a:ext cx="294294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Switch between agent frameworks without rewriting tools</a:t>
            </a:r>
            <a:endParaRPr lang="en-US" sz="900" dirty="0"/>
          </a:p>
        </p:txBody>
      </p:sp>
      <p:sp>
        <p:nvSpPr>
          <p:cNvPr id="30" name="Shape 21"/>
          <p:cNvSpPr/>
          <p:nvPr/>
        </p:nvSpPr>
        <p:spPr>
          <a:xfrm>
            <a:off x="4943475" y="228600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3488" y="2386013"/>
            <a:ext cx="142875" cy="142875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5400675" y="2286000"/>
            <a:ext cx="31289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Single Source of Truth</a:t>
            </a:r>
            <a:endParaRPr lang="en-US" sz="1125" dirty="0"/>
          </a:p>
        </p:txBody>
      </p:sp>
      <p:sp>
        <p:nvSpPr>
          <p:cNvPr id="33" name="Text 23"/>
          <p:cNvSpPr/>
          <p:nvPr/>
        </p:nvSpPr>
        <p:spPr>
          <a:xfrm>
            <a:off x="5400675" y="2514600"/>
            <a:ext cx="31289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One implementation, consistent behavior across frameworks</a:t>
            </a:r>
            <a:endParaRPr lang="en-US" sz="900" dirty="0"/>
          </a:p>
        </p:txBody>
      </p:sp>
      <p:sp>
        <p:nvSpPr>
          <p:cNvPr id="34" name="Shape 24"/>
          <p:cNvSpPr/>
          <p:nvPr/>
        </p:nvSpPr>
        <p:spPr>
          <a:xfrm>
            <a:off x="4943475" y="302895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488" y="3128963"/>
            <a:ext cx="142875" cy="142875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5400675" y="3028950"/>
            <a:ext cx="253658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Centralized Management</a:t>
            </a:r>
            <a:endParaRPr lang="en-US" sz="1125" dirty="0"/>
          </a:p>
        </p:txBody>
      </p:sp>
      <p:sp>
        <p:nvSpPr>
          <p:cNvPr id="37" name="Text 26"/>
          <p:cNvSpPr/>
          <p:nvPr/>
        </p:nvSpPr>
        <p:spPr>
          <a:xfrm>
            <a:off x="5400675" y="3257550"/>
            <a:ext cx="253658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Update tools in one place, all frameworks benefit</a:t>
            </a:r>
            <a:endParaRPr lang="en-US" sz="900" dirty="0"/>
          </a:p>
        </p:txBody>
      </p:sp>
      <p:sp>
        <p:nvSpPr>
          <p:cNvPr id="38" name="Shape 27"/>
          <p:cNvSpPr/>
          <p:nvPr/>
        </p:nvSpPr>
        <p:spPr>
          <a:xfrm>
            <a:off x="4943475" y="3600450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3488" y="3700463"/>
            <a:ext cx="142875" cy="142875"/>
          </a:xfrm>
          <a:prstGeom prst="rect">
            <a:avLst/>
          </a:prstGeom>
        </p:spPr>
      </p:pic>
      <p:sp>
        <p:nvSpPr>
          <p:cNvPr id="40" name="Text 28"/>
          <p:cNvSpPr/>
          <p:nvPr/>
        </p:nvSpPr>
        <p:spPr>
          <a:xfrm>
            <a:off x="5400675" y="3600450"/>
            <a:ext cx="254261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Future-Proofing</a:t>
            </a:r>
            <a:endParaRPr lang="en-US" sz="1125" dirty="0"/>
          </a:p>
        </p:txBody>
      </p:sp>
      <p:sp>
        <p:nvSpPr>
          <p:cNvPr id="41" name="Text 29"/>
          <p:cNvSpPr/>
          <p:nvPr/>
        </p:nvSpPr>
        <p:spPr>
          <a:xfrm>
            <a:off x="5400675" y="3829050"/>
            <a:ext cx="254261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New frameworks can integrate with existing tools</a:t>
            </a:r>
            <a:endParaRPr lang="en-US" sz="900" dirty="0"/>
          </a:p>
        </p:txBody>
      </p:sp>
      <p:sp>
        <p:nvSpPr>
          <p:cNvPr id="42" name="Shape 30"/>
          <p:cNvSpPr/>
          <p:nvPr/>
        </p:nvSpPr>
        <p:spPr>
          <a:xfrm>
            <a:off x="457200" y="5457825"/>
            <a:ext cx="8229600" cy="1014413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50" y="5657850"/>
            <a:ext cx="128588" cy="17145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871538" y="5629275"/>
            <a:ext cx="7715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Technical Insight</a:t>
            </a:r>
            <a:endParaRPr lang="en-US" sz="1125" dirty="0"/>
          </a:p>
        </p:txBody>
      </p:sp>
      <p:sp>
        <p:nvSpPr>
          <p:cNvPr id="45" name="Text 32"/>
          <p:cNvSpPr/>
          <p:nvPr/>
        </p:nvSpPr>
        <p:spPr>
          <a:xfrm>
            <a:off x="871538" y="5886450"/>
            <a:ext cx="77152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adapters translate between framework-specific formats and the standardized MCP protocol, enabling seamless interoperability without modifying the core tool implementations.</a:t>
            </a:r>
            <a:endParaRPr lang="en-US" sz="1013" dirty="0"/>
          </a:p>
        </p:txBody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450" y="7111603"/>
            <a:ext cx="100013" cy="114300"/>
          </a:xfrm>
          <a:prstGeom prst="rect">
            <a:avLst/>
          </a:prstGeom>
        </p:spPr>
      </p:pic>
      <p:sp>
        <p:nvSpPr>
          <p:cNvPr id="47" name="Text 33"/>
          <p:cNvSpPr/>
          <p:nvPr/>
        </p:nvSpPr>
        <p:spPr>
          <a:xfrm>
            <a:off x="328613" y="7108031"/>
            <a:ext cx="123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MCP Integration Demo</a:t>
            </a:r>
            <a:endParaRPr lang="en-US" sz="900" dirty="0"/>
          </a:p>
        </p:txBody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00783" y="7111603"/>
            <a:ext cx="128588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8686521" y="7108031"/>
            <a:ext cx="3574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14/17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1103</Words>
  <Application>Microsoft Macintosh PowerPoint</Application>
  <PresentationFormat>On-screen Show (16:9)</PresentationFormat>
  <Paragraphs>216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Segoe UI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GOUTHAM KARAKAVALASA -CA (L036202)</cp:lastModifiedBy>
  <cp:revision>5</cp:revision>
  <dcterms:created xsi:type="dcterms:W3CDTF">2025-06-04T13:41:36Z</dcterms:created>
  <dcterms:modified xsi:type="dcterms:W3CDTF">2025-06-13T16:04:59Z</dcterms:modified>
</cp:coreProperties>
</file>