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68" r:id="rId4"/>
    <p:sldId id="269" r:id="rId5"/>
    <p:sldId id="271" r:id="rId6"/>
    <p:sldId id="270" r:id="rId7"/>
    <p:sldId id="262" r:id="rId8"/>
    <p:sldId id="258" r:id="rId9"/>
    <p:sldId id="259" r:id="rId10"/>
    <p:sldId id="263" r:id="rId11"/>
    <p:sldId id="264" r:id="rId12"/>
    <p:sldId id="280" r:id="rId13"/>
    <p:sldId id="281" r:id="rId14"/>
    <p:sldId id="272" r:id="rId15"/>
    <p:sldId id="276" r:id="rId16"/>
    <p:sldId id="279" r:id="rId17"/>
    <p:sldId id="277" r:id="rId18"/>
    <p:sldId id="278" r:id="rId19"/>
    <p:sldId id="265" r:id="rId20"/>
    <p:sldId id="266" r:id="rId21"/>
    <p:sldId id="267" r:id="rId22"/>
    <p:sldId id="282" r:id="rId23"/>
    <p:sldId id="274" r:id="rId24"/>
    <p:sldId id="275" r:id="rId25"/>
    <p:sldId id="273"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98" d="100"/>
          <a:sy n="98" d="100"/>
        </p:scale>
        <p:origin x="9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36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8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3901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1462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817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610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153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867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06553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54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053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1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643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89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40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2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490411"/>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4370" y="2414954"/>
            <a:ext cx="6868254" cy="2091097"/>
          </a:xfrm>
        </p:spPr>
        <p:txBody>
          <a:bodyPr/>
          <a:lstStyle/>
          <a:p>
            <a:pPr algn="ctr"/>
            <a:r>
              <a:rPr lang="en-IN" sz="3200" b="1" dirty="0" smtClean="0"/>
              <a:t>INSURANCE POLICY </a:t>
            </a:r>
            <a:r>
              <a:rPr lang="en-IN" sz="3200" b="1" dirty="0" smtClean="0"/>
              <a:t>MANAGEMENT</a:t>
            </a:r>
            <a:br>
              <a:rPr lang="en-IN" sz="3200" b="1" dirty="0" smtClean="0"/>
            </a:br>
            <a:r>
              <a:rPr lang="en-IN" sz="3200" b="1" dirty="0" smtClean="0"/>
              <a:t/>
            </a:r>
            <a:br>
              <a:rPr lang="en-IN" sz="3200" b="1" dirty="0" smtClean="0"/>
            </a:br>
            <a:r>
              <a:rPr lang="en-IN" sz="3200" b="1" dirty="0" smtClean="0"/>
              <a:t>					-Group 4</a:t>
            </a:r>
            <a:endParaRPr lang="en-IN" sz="3200" b="1" dirty="0"/>
          </a:p>
        </p:txBody>
      </p:sp>
      <p:pic>
        <p:nvPicPr>
          <p:cNvPr id="4" name="Picture 3"/>
          <p:cNvPicPr>
            <a:picLocks noChangeAspect="1"/>
          </p:cNvPicPr>
          <p:nvPr/>
        </p:nvPicPr>
        <p:blipFill>
          <a:blip r:embed="rId2"/>
          <a:stretch>
            <a:fillRect/>
          </a:stretch>
        </p:blipFill>
        <p:spPr>
          <a:xfrm>
            <a:off x="9873604" y="5161605"/>
            <a:ext cx="1757791" cy="1696395"/>
          </a:xfrm>
          <a:prstGeom prst="rect">
            <a:avLst/>
          </a:prstGeom>
        </p:spPr>
      </p:pic>
    </p:spTree>
    <p:extLst>
      <p:ext uri="{BB962C8B-B14F-4D97-AF65-F5344CB8AC3E}">
        <p14:creationId xmlns:p14="http://schemas.microsoft.com/office/powerpoint/2010/main" val="165482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15950"/>
            <a:ext cx="9601200" cy="1303338"/>
          </a:xfrm>
        </p:spPr>
        <p:txBody>
          <a:bodyPr>
            <a:normAutofit/>
          </a:bodyPr>
          <a:lstStyle/>
          <a:p>
            <a:pPr algn="ctr"/>
            <a:r>
              <a:rPr lang="en-IN" sz="2800" b="1" dirty="0" smtClean="0"/>
              <a:t>		BACKEND</a:t>
            </a:r>
            <a:r>
              <a:rPr lang="en-IN" sz="4000" b="1" dirty="0" smtClean="0"/>
              <a:t> </a:t>
            </a:r>
            <a:r>
              <a:rPr lang="en-IN" sz="4000" b="1" dirty="0" smtClean="0"/>
              <a:t>:</a:t>
            </a:r>
            <a:r>
              <a:rPr lang="en-IN" sz="2800" b="1" dirty="0" smtClean="0"/>
              <a:t>USER</a:t>
            </a:r>
            <a:r>
              <a:rPr lang="en-IN" sz="4000" b="1" dirty="0" smtClean="0"/>
              <a:t> </a:t>
            </a:r>
            <a:r>
              <a:rPr lang="en-IN" sz="2800" b="1" dirty="0" smtClean="0"/>
              <a:t>ALL</a:t>
            </a:r>
            <a:r>
              <a:rPr lang="en-IN" sz="4000" b="1" dirty="0" smtClean="0"/>
              <a:t> </a:t>
            </a:r>
            <a:r>
              <a:rPr lang="en-IN" sz="2800" b="1" dirty="0" smtClean="0"/>
              <a:t>OPERTIONS</a:t>
            </a:r>
            <a:endParaRPr lang="en-IN" sz="2800" b="1" dirty="0"/>
          </a:p>
        </p:txBody>
      </p:sp>
      <p:sp>
        <p:nvSpPr>
          <p:cNvPr id="3" name="Rectangle 2"/>
          <p:cNvSpPr/>
          <p:nvPr/>
        </p:nvSpPr>
        <p:spPr>
          <a:xfrm>
            <a:off x="1249457" y="2203747"/>
            <a:ext cx="9736181" cy="2862322"/>
          </a:xfrm>
          <a:prstGeom prst="rect">
            <a:avLst/>
          </a:prstGeom>
        </p:spPr>
        <p:txBody>
          <a:bodyPr wrap="square">
            <a:spAutoFit/>
          </a:bodyPr>
          <a:lstStyle/>
          <a:p>
            <a:pPr lvl="1"/>
            <a:r>
              <a:rPr lang="en-IN" dirty="0" smtClean="0"/>
              <a:t>➔  </a:t>
            </a:r>
            <a:r>
              <a:rPr lang="en-US" dirty="0" smtClean="0">
                <a:latin typeface="Arial" panose="020B0604020202020204" pitchFamily="34" charset="0"/>
                <a:cs typeface="Arial" panose="020B0604020202020204" pitchFamily="34" charset="0"/>
              </a:rPr>
              <a:t>First </a:t>
            </a:r>
            <a:r>
              <a:rPr lang="en-US" dirty="0">
                <a:latin typeface="Arial" panose="020B0604020202020204" pitchFamily="34" charset="0"/>
                <a:cs typeface="Arial" panose="020B0604020202020204" pitchFamily="34" charset="0"/>
              </a:rPr>
              <a:t>the Policy, User and Question entities are created</a:t>
            </a:r>
            <a:r>
              <a:rPr lang="en-US" dirty="0" smtClean="0">
                <a:latin typeface="Arial" panose="020B0604020202020204" pitchFamily="34" charset="0"/>
                <a:cs typeface="Arial" panose="020B0604020202020204" pitchFamily="34" charset="0"/>
              </a:rPr>
              <a:t>.</a:t>
            </a:r>
          </a:p>
          <a:p>
            <a:pPr lvl="1"/>
            <a:r>
              <a:rPr lang="en-IN" dirty="0" smtClean="0"/>
              <a:t>➔  </a:t>
            </a:r>
            <a:r>
              <a:rPr lang="en-US" dirty="0" smtClean="0">
                <a:latin typeface="Arial" panose="020B0604020202020204" pitchFamily="34" charset="0"/>
                <a:cs typeface="Arial" panose="020B0604020202020204" pitchFamily="34" charset="0"/>
              </a:rPr>
              <a:t>Then</a:t>
            </a:r>
            <a:r>
              <a:rPr lang="en-US" dirty="0">
                <a:latin typeface="Arial" panose="020B0604020202020204" pitchFamily="34" charset="0"/>
                <a:cs typeface="Arial" panose="020B0604020202020204" pitchFamily="34" charset="0"/>
              </a:rPr>
              <a:t>, for the </a:t>
            </a:r>
            <a:r>
              <a:rPr lang="en-US" dirty="0" smtClean="0">
                <a:latin typeface="Arial" panose="020B0604020202020204" pitchFamily="34" charset="0"/>
                <a:cs typeface="Arial" panose="020B0604020202020204" pitchFamily="34" charset="0"/>
              </a:rPr>
              <a:t>DAO layer </a:t>
            </a:r>
            <a:r>
              <a:rPr lang="en-US" dirty="0">
                <a:latin typeface="Arial" panose="020B0604020202020204" pitchFamily="34" charset="0"/>
                <a:cs typeface="Arial" panose="020B0604020202020204" pitchFamily="34" charset="0"/>
              </a:rPr>
              <a:t>an interface is created which extends the </a:t>
            </a:r>
            <a:r>
              <a:rPr lang="en-US" dirty="0" smtClean="0">
                <a:latin typeface="Arial" panose="020B0604020202020204" pitchFamily="34" charset="0"/>
                <a:cs typeface="Arial" panose="020B0604020202020204" pitchFamily="34" charset="0"/>
              </a:rPr>
              <a:t>JpaRepository.</a:t>
            </a:r>
          </a:p>
          <a:p>
            <a:pPr lvl="1"/>
            <a:r>
              <a:rPr lang="en-IN" dirty="0" smtClean="0"/>
              <a:t>➔  </a:t>
            </a:r>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Loose coupling condition and to follow the java guidelines a service layer is </a:t>
            </a:r>
            <a:r>
              <a:rPr lang="en-US" dirty="0" smtClean="0">
                <a:latin typeface="Arial" panose="020B0604020202020204" pitchFamily="34" charset="0"/>
                <a:cs typeface="Arial" panose="020B0604020202020204" pitchFamily="34" charset="0"/>
              </a:rPr>
              <a:t>created to </a:t>
            </a:r>
            <a:r>
              <a:rPr lang="en-US" dirty="0">
                <a:latin typeface="Arial" panose="020B0604020202020204" pitchFamily="34" charset="0"/>
                <a:cs typeface="Arial" panose="020B0604020202020204" pitchFamily="34" charset="0"/>
              </a:rPr>
              <a:t>act as bridge between controller and Dao layer</a:t>
            </a:r>
            <a:r>
              <a:rPr lang="en-US" dirty="0" smtClean="0">
                <a:latin typeface="Arial" panose="020B0604020202020204" pitchFamily="34" charset="0"/>
                <a:cs typeface="Arial" panose="020B0604020202020204" pitchFamily="34" charset="0"/>
              </a:rPr>
              <a:t>.</a:t>
            </a:r>
          </a:p>
          <a:p>
            <a:pPr lvl="1"/>
            <a:r>
              <a:rPr lang="en-IN" dirty="0" smtClean="0"/>
              <a:t>➔  </a:t>
            </a: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the controller layer the service layer previously created for the entities are autowired</a:t>
            </a:r>
            <a:r>
              <a:rPr lang="en-US" dirty="0" smtClean="0">
                <a:latin typeface="Arial" panose="020B0604020202020204" pitchFamily="34" charset="0"/>
                <a:cs typeface="Arial" panose="020B0604020202020204" pitchFamily="34" charset="0"/>
              </a:rPr>
              <a:t>.</a:t>
            </a:r>
          </a:p>
          <a:p>
            <a:pPr lvl="1"/>
            <a:r>
              <a:rPr lang="en-IN" dirty="0" smtClean="0"/>
              <a:t>➔  </a:t>
            </a: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the service layer the Dao previously created for the entities are autowired</a:t>
            </a:r>
            <a:r>
              <a:rPr lang="en-US" dirty="0" smtClean="0">
                <a:latin typeface="Arial" panose="020B0604020202020204" pitchFamily="34" charset="0"/>
                <a:cs typeface="Arial" panose="020B0604020202020204" pitchFamily="34" charset="0"/>
              </a:rPr>
              <a:t>.</a:t>
            </a:r>
          </a:p>
          <a:p>
            <a:pPr lvl="1"/>
            <a:r>
              <a:rPr lang="en-IN" dirty="0" smtClean="0"/>
              <a:t>➔  </a:t>
            </a:r>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autowiring the required Beans are automatically injected into our Bean</a:t>
            </a:r>
            <a:r>
              <a:rPr lang="en-US" dirty="0" smtClean="0">
                <a:latin typeface="Arial" panose="020B0604020202020204" pitchFamily="34" charset="0"/>
                <a:cs typeface="Arial" panose="020B0604020202020204" pitchFamily="34" charset="0"/>
              </a:rPr>
              <a:t>.</a:t>
            </a:r>
          </a:p>
          <a:p>
            <a:pPr lvl="1"/>
            <a:endParaRPr lang="en-US"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5999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960" y="4011527"/>
            <a:ext cx="6096000" cy="1200329"/>
          </a:xfrm>
          <a:prstGeom prst="rect">
            <a:avLst/>
          </a:prstGeom>
        </p:spPr>
        <p:txBody>
          <a:bodyPr>
            <a:spAutoFit/>
          </a:bodyPr>
          <a:lstStyle/>
          <a:p>
            <a:r>
              <a:rPr lang="en-US" b="1" dirty="0">
                <a:latin typeface="Arial" panose="020B0604020202020204" pitchFamily="34" charset="0"/>
                <a:cs typeface="Arial" panose="020B0604020202020204" pitchFamily="34" charset="0"/>
              </a:rPr>
              <a:t>USER</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POLICY</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User History can only accessed by Admin Panel</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User can not interfere with the policy information.</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84960" y="1294473"/>
            <a:ext cx="8995954" cy="2092881"/>
          </a:xfrm>
          <a:prstGeom prst="rect">
            <a:avLst/>
          </a:prstGeom>
        </p:spPr>
        <p:txBody>
          <a:bodyPr wrap="square">
            <a:spAutoFit/>
          </a:bodyPr>
          <a:lstStyle/>
          <a:p>
            <a:r>
              <a:rPr lang="en-US" sz="2000" b="1" dirty="0"/>
              <a:t>USER OPERATIONS </a:t>
            </a:r>
            <a:r>
              <a:rPr lang="en-US" sz="2000" b="1" dirty="0" smtClean="0"/>
              <a:t>:</a:t>
            </a:r>
          </a:p>
          <a:p>
            <a:endParaRPr lang="en-US" sz="2000" b="1"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User can register himself for the policy.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User can login through their valid credentials.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User can search by UserId (which is auto generated and given to the user only). </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User </a:t>
            </a:r>
            <a:r>
              <a:rPr lang="en-US" dirty="0">
                <a:latin typeface="Arial" panose="020B0604020202020204" pitchFamily="34" charset="0"/>
                <a:cs typeface="Arial" panose="020B0604020202020204" pitchFamily="34" charset="0"/>
              </a:rPr>
              <a:t>can update their data through userId (it will work as Primary Key).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User can delete their account.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158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552" y="1290488"/>
            <a:ext cx="9924233" cy="5693866"/>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Question table: (backend)</a:t>
            </a:r>
          </a:p>
          <a:p>
            <a:endParaRPr lang="en-US" sz="20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First ,the question entity is created.</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Declare all the variables like query id, user id, query ,and answer.</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query ID is a primary key and it is auto generated.</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Apply the getters setters for all the variables.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Apply the </a:t>
            </a:r>
            <a:r>
              <a:rPr lang="en-US" dirty="0" smtClean="0">
                <a:latin typeface="Arial" panose="020B0604020202020204" pitchFamily="34" charset="0"/>
                <a:cs typeface="Arial" panose="020B0604020202020204" pitchFamily="34" charset="0"/>
              </a:rPr>
              <a:t>constructors , </a:t>
            </a:r>
            <a:r>
              <a:rPr lang="en-US" dirty="0">
                <a:latin typeface="Arial" panose="020B0604020202020204" pitchFamily="34" charset="0"/>
                <a:cs typeface="Arial" panose="020B0604020202020204" pitchFamily="34" charset="0"/>
              </a:rPr>
              <a:t>tostring method</a:t>
            </a:r>
            <a:r>
              <a:rPr lang="en-US" dirty="0" smtClean="0">
                <a:latin typeface="Arial" panose="020B0604020202020204" pitchFamily="34" charset="0"/>
                <a:cs typeface="Arial" panose="020B0604020202020204" pitchFamily="34" charset="0"/>
              </a:rPr>
              <a:t> for </a:t>
            </a:r>
            <a:r>
              <a:rPr lang="en-US" dirty="0">
                <a:latin typeface="Arial" panose="020B0604020202020204" pitchFamily="34" charset="0"/>
                <a:cs typeface="Arial" panose="020B0604020202020204" pitchFamily="34" charset="0"/>
              </a:rPr>
              <a:t>all the </a:t>
            </a:r>
            <a:r>
              <a:rPr lang="en-US" dirty="0" smtClean="0">
                <a:latin typeface="Arial" panose="020B0604020202020204" pitchFamily="34" charset="0"/>
                <a:cs typeface="Arial" panose="020B0604020202020204" pitchFamily="34" charset="0"/>
              </a:rPr>
              <a:t>variables.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When user asks any query in query section , then it will be visible in the admin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section</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admin can answer the query with the suitable response. </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And this response  can be visibl</a:t>
            </a:r>
            <a:r>
              <a:rPr lang="en-US" dirty="0" smtClean="0">
                <a:latin typeface="Arial" panose="020B0604020202020204" pitchFamily="34" charset="0"/>
                <a:cs typeface="Arial" panose="020B0604020202020204" pitchFamily="34" charset="0"/>
              </a:rPr>
              <a:t>e to the user  in their account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22187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739" y="1481407"/>
            <a:ext cx="10785231" cy="4247317"/>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Admin login: (frontend)</a:t>
            </a:r>
          </a:p>
          <a:p>
            <a:endParaRPr lang="en-IN" b="1"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To view all the users and to do all actions admin must complete the login process.</a:t>
            </a:r>
          </a:p>
          <a:p>
            <a:r>
              <a:rPr lang="en-IN" dirty="0">
                <a:latin typeface="Arial" panose="020B0604020202020204" pitchFamily="34" charset="0"/>
                <a:cs typeface="Arial" panose="020B0604020202020204" pitchFamily="34" charset="0"/>
              </a:rPr>
              <a:t>2. So for login create a login form from form group and import it and create two input fields email and password</a:t>
            </a:r>
          </a:p>
          <a:p>
            <a:r>
              <a:rPr lang="en-IN" dirty="0">
                <a:latin typeface="Arial" panose="020B0604020202020204" pitchFamily="34" charset="0"/>
                <a:cs typeface="Arial" panose="020B0604020202020204" pitchFamily="34" charset="0"/>
              </a:rPr>
              <a:t>3.if the form is not filled or touched it shows “enter valid mail and password” will shown .for that used &lt;span&gt; tag  and if form not valid or not filled it wont login and shows enter mail and password</a:t>
            </a:r>
          </a:p>
          <a:p>
            <a:r>
              <a:rPr lang="en-IN" dirty="0">
                <a:latin typeface="Arial" panose="020B0604020202020204" pitchFamily="34" charset="0"/>
                <a:cs typeface="Arial" panose="020B0604020202020204" pitchFamily="34" charset="0"/>
              </a:rPr>
              <a:t>4.And use class button for submitting form and then add </a:t>
            </a:r>
            <a:r>
              <a:rPr lang="en-IN" dirty="0" smtClean="0">
                <a:latin typeface="Arial" panose="020B0604020202020204" pitchFamily="34" charset="0"/>
                <a:cs typeface="Arial" panose="020B0604020202020204" pitchFamily="34" charset="0"/>
              </a:rPr>
              <a:t>router link </a:t>
            </a:r>
            <a:r>
              <a:rPr lang="en-IN" dirty="0">
                <a:latin typeface="Arial" panose="020B0604020202020204" pitchFamily="34" charset="0"/>
                <a:cs typeface="Arial" panose="020B0604020202020204" pitchFamily="34" charset="0"/>
              </a:rPr>
              <a:t>which navigate to the </a:t>
            </a:r>
            <a:r>
              <a:rPr lang="en-IN" dirty="0" smtClean="0">
                <a:latin typeface="Arial" panose="020B0604020202020204" pitchFamily="34" charset="0"/>
                <a:cs typeface="Arial" panose="020B0604020202020204" pitchFamily="34" charset="0"/>
              </a:rPr>
              <a:t>View users </a:t>
            </a:r>
            <a:r>
              <a:rPr lang="en-IN" dirty="0">
                <a:latin typeface="Arial" panose="020B0604020202020204" pitchFamily="34" charset="0"/>
                <a:cs typeface="Arial" panose="020B0604020202020204" pitchFamily="34" charset="0"/>
              </a:rPr>
              <a:t>page.</a:t>
            </a:r>
          </a:p>
          <a:p>
            <a:r>
              <a:rPr lang="en-IN" dirty="0">
                <a:latin typeface="Arial" panose="020B0604020202020204" pitchFamily="34" charset="0"/>
                <a:cs typeface="Arial" panose="020B0604020202020204" pitchFamily="34" charset="0"/>
              </a:rPr>
              <a:t>5.In view user component using &lt;h2&gt; tag given heading as Manage users and using class table and stripped, in the head tag given the fields name  like name</a:t>
            </a:r>
            <a:r>
              <a:rPr lang="en-IN" dirty="0" smtClean="0">
                <a:latin typeface="Arial" panose="020B0604020202020204" pitchFamily="34" charset="0"/>
                <a:cs typeface="Arial" panose="020B0604020202020204" pitchFamily="34" charset="0"/>
              </a:rPr>
              <a:t>, address, email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mobile number, policy </a:t>
            </a:r>
            <a:r>
              <a:rPr lang="en-IN" dirty="0">
                <a:latin typeface="Arial" panose="020B0604020202020204" pitchFamily="34" charset="0"/>
                <a:cs typeface="Arial" panose="020B0604020202020204" pitchFamily="34" charset="0"/>
              </a:rPr>
              <a:t>and actions</a:t>
            </a:r>
          </a:p>
          <a:p>
            <a:r>
              <a:rPr lang="en-IN" dirty="0">
                <a:latin typeface="Arial" panose="020B0604020202020204" pitchFamily="34" charset="0"/>
                <a:cs typeface="Arial" panose="020B0604020202020204" pitchFamily="34" charset="0"/>
              </a:rPr>
              <a:t>6.And in the body we get the user data from then server using the service method </a:t>
            </a:r>
          </a:p>
          <a:p>
            <a:r>
              <a:rPr lang="en-IN" dirty="0">
                <a:latin typeface="Arial" panose="020B0604020202020204" pitchFamily="34" charset="0"/>
                <a:cs typeface="Arial" panose="020B0604020202020204" pitchFamily="34" charset="0"/>
              </a:rPr>
              <a:t>7.And for actions created </a:t>
            </a:r>
            <a:r>
              <a:rPr lang="en-IN" dirty="0" smtClean="0">
                <a:latin typeface="Arial" panose="020B0604020202020204" pitchFamily="34" charset="0"/>
                <a:cs typeface="Arial" panose="020B0604020202020204" pitchFamily="34" charset="0"/>
              </a:rPr>
              <a:t>two </a:t>
            </a:r>
            <a:r>
              <a:rPr lang="en-IN" dirty="0">
                <a:latin typeface="Arial" panose="020B0604020202020204" pitchFamily="34" charset="0"/>
                <a:cs typeface="Arial" panose="020B0604020202020204" pitchFamily="34" charset="0"/>
              </a:rPr>
              <a:t>buttons using btn class as Approve and </a:t>
            </a:r>
            <a:r>
              <a:rPr lang="en-IN" dirty="0" smtClean="0">
                <a:latin typeface="Arial" panose="020B0604020202020204" pitchFamily="34" charset="0"/>
                <a:cs typeface="Arial" panose="020B0604020202020204" pitchFamily="34" charset="0"/>
              </a:rPr>
              <a:t>Disapprove .</a:t>
            </a:r>
            <a:r>
              <a:rPr lang="en-IN" dirty="0">
                <a:latin typeface="Arial" panose="020B0604020202020204" pitchFamily="34" charset="0"/>
                <a:cs typeface="Arial" panose="020B0604020202020204" pitchFamily="34" charset="0"/>
              </a:rPr>
              <a:t>When admin click on that it will go to the corresponding pages</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3411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369" y="1241029"/>
            <a:ext cx="10183446" cy="2400657"/>
          </a:xfrm>
          <a:prstGeom prst="rect">
            <a:avLst/>
          </a:prstGeom>
        </p:spPr>
        <p:txBody>
          <a:bodyPr wrap="square">
            <a:spAutoFit/>
          </a:bodyPr>
          <a:lstStyle/>
          <a:p>
            <a:r>
              <a:rPr lang="en-US" sz="2400" b="1" dirty="0"/>
              <a:t>Frontend</a:t>
            </a:r>
            <a:r>
              <a:rPr lang="en-US" dirty="0" smtClean="0"/>
              <a:t>:  (</a:t>
            </a:r>
            <a:r>
              <a:rPr lang="en-US" dirty="0">
                <a:latin typeface="Arial" panose="020B0604020202020204" pitchFamily="34" charset="0"/>
                <a:cs typeface="Arial" panose="020B0604020202020204" pitchFamily="34" charset="0"/>
              </a:rPr>
              <a:t>Login, Signup, Update </a:t>
            </a:r>
            <a:r>
              <a:rPr lang="en-US" dirty="0" smtClean="0">
                <a:latin typeface="Arial" panose="020B0604020202020204" pitchFamily="34" charset="0"/>
                <a:cs typeface="Arial" panose="020B0604020202020204" pitchFamily="34" charset="0"/>
              </a:rPr>
              <a:t>UI)</a:t>
            </a:r>
          </a:p>
          <a:p>
            <a:endParaRPr lang="en-US" dirty="0" smtClean="0"/>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creation of User - Login, Signup, Update UI .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User </a:t>
            </a:r>
            <a:r>
              <a:rPr lang="en-US" dirty="0">
                <a:latin typeface="Arial" panose="020B0604020202020204" pitchFamily="34" charset="0"/>
                <a:cs typeface="Arial" panose="020B0604020202020204" pitchFamily="34" charset="0"/>
              </a:rPr>
              <a:t>table is required for User operation</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First </a:t>
            </a:r>
            <a:r>
              <a:rPr lang="en-US" dirty="0">
                <a:latin typeface="Arial" panose="020B0604020202020204" pitchFamily="34" charset="0"/>
                <a:cs typeface="Arial" panose="020B0604020202020204" pitchFamily="34" charset="0"/>
              </a:rPr>
              <a:t>we create components for each operation.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create these forms with the help of reactive forms and for designing part we use bootstrap.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form is submitted form values are passed to the backend and will perform actions like push, put, delete and get with the help of HttpClient module</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1000369" y="3997734"/>
            <a:ext cx="10183446" cy="1292662"/>
          </a:xfrm>
          <a:prstGeom prst="rect">
            <a:avLst/>
          </a:prstGeom>
        </p:spPr>
        <p:txBody>
          <a:bodyPr wrap="square">
            <a:spAutoFit/>
          </a:bodyPr>
          <a:lstStyle/>
          <a:p>
            <a:r>
              <a:rPr lang="en-US" sz="2400" b="1" dirty="0" smtClean="0"/>
              <a:t>Integration</a:t>
            </a:r>
            <a:r>
              <a:rPr lang="en-US" dirty="0" smtClean="0"/>
              <a:t>: </a:t>
            </a:r>
            <a:r>
              <a:rPr lang="en-US" dirty="0"/>
              <a:t>(</a:t>
            </a:r>
            <a:r>
              <a:rPr lang="en-US" dirty="0">
                <a:latin typeface="Arial" panose="020B0604020202020204" pitchFamily="34" charset="0"/>
                <a:cs typeface="Arial" panose="020B0604020202020204" pitchFamily="34" charset="0"/>
              </a:rPr>
              <a:t>Login, Signup, Update UI)</a:t>
            </a:r>
            <a:endParaRPr lang="en-US" dirty="0"/>
          </a:p>
          <a:p>
            <a:endParaRPr lang="en-US" dirty="0" smtClean="0"/>
          </a:p>
          <a:p>
            <a:r>
              <a:rPr lang="en-US" sz="1100"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First </a:t>
            </a:r>
            <a:r>
              <a:rPr lang="en-US" dirty="0">
                <a:latin typeface="Arial" panose="020B0604020202020204" pitchFamily="34" charset="0"/>
                <a:cs typeface="Arial" panose="020B0604020202020204" pitchFamily="34" charset="0"/>
              </a:rPr>
              <a:t>we provide backend url (http://localhost/8080/user) to our typescript file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Then </a:t>
            </a:r>
            <a:r>
              <a:rPr lang="en-US" dirty="0">
                <a:latin typeface="Arial" panose="020B0604020202020204" pitchFamily="34" charset="0"/>
                <a:cs typeface="Arial" panose="020B0604020202020204" pitchFamily="34" charset="0"/>
              </a:rPr>
              <a:t>we create a schema in the database</a:t>
            </a:r>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05259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182" y="1791853"/>
            <a:ext cx="10175631" cy="2585323"/>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Then we provide @CrossOrigin(value = "http://localhost:4200/") in the backend in the user controller part.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Then we create backend connection to frontend using user.service.ts.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this we create some methods and provide connection to backend using HttpClient module.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Then </a:t>
            </a:r>
            <a:r>
              <a:rPr lang="en-US" dirty="0">
                <a:latin typeface="Arial" panose="020B0604020202020204" pitchFamily="34" charset="0"/>
                <a:cs typeface="Arial" panose="020B0604020202020204" pitchFamily="34" charset="0"/>
              </a:rPr>
              <a:t>we need to run backend in the springbootapp and it will create tables for user operations.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Then we run our angular project with ng serve command in cmd.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Then </a:t>
            </a:r>
            <a:r>
              <a:rPr lang="en-US" dirty="0">
                <a:latin typeface="Arial" panose="020B0604020202020204" pitchFamily="34" charset="0"/>
                <a:cs typeface="Arial" panose="020B0604020202020204" pitchFamily="34" charset="0"/>
              </a:rPr>
              <a:t>we need to run json-server (json-server –watch db.json) so frontend can access the backend. </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Now </a:t>
            </a:r>
            <a:r>
              <a:rPr lang="en-US" dirty="0">
                <a:latin typeface="Arial" panose="020B0604020202020204" pitchFamily="34" charset="0"/>
                <a:cs typeface="Arial" panose="020B0604020202020204" pitchFamily="34" charset="0"/>
              </a:rPr>
              <a:t>our application is started</a:t>
            </a:r>
            <a:endParaRPr lang="en-IN" dirty="0"/>
          </a:p>
        </p:txBody>
      </p:sp>
    </p:spTree>
    <p:extLst>
      <p:ext uri="{BB962C8B-B14F-4D97-AF65-F5344CB8AC3E}">
        <p14:creationId xmlns:p14="http://schemas.microsoft.com/office/powerpoint/2010/main" val="1217672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462" y="1276815"/>
            <a:ext cx="9925539" cy="2769989"/>
          </a:xfrm>
          <a:prstGeom prst="rect">
            <a:avLst/>
          </a:prstGeom>
        </p:spPr>
        <p:txBody>
          <a:bodyPr wrap="square">
            <a:spAutoFit/>
          </a:bodyPr>
          <a:lstStyle/>
          <a:p>
            <a:r>
              <a:rPr lang="en-US" sz="2400" b="1" dirty="0"/>
              <a:t>Working procedure:</a:t>
            </a:r>
          </a:p>
          <a:p>
            <a:endParaRPr lang="en-US" sz="2400" b="1"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user is click it will redirect to login page. If user is already registered can directly login or else need to click on the register to signup.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signup the data will store in the database and when user login it will check whether user is present in the database or not and also check the user credentials.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login in there will a option to view profile. Upon clicking that user will redirect to the user details page .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 user have a option to update his profile.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877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814" y="484552"/>
            <a:ext cx="10511693" cy="6093976"/>
          </a:xfrm>
          <a:prstGeom prst="rect">
            <a:avLst/>
          </a:prstGeom>
        </p:spPr>
        <p:txBody>
          <a:bodyPr wrap="square">
            <a:spAutoFit/>
          </a:bodyPr>
          <a:lstStyle/>
          <a:p>
            <a:endParaRPr lang="en-IN" dirty="0"/>
          </a:p>
          <a:p>
            <a:endParaRPr lang="en-IN" dirty="0" smtClean="0"/>
          </a:p>
          <a:p>
            <a:r>
              <a:rPr lang="en-IN" dirty="0" smtClean="0"/>
              <a:t>Frontend </a:t>
            </a:r>
            <a:r>
              <a:rPr lang="en-IN" dirty="0"/>
              <a:t>(admin)- Policy Page, Create policy</a:t>
            </a:r>
          </a:p>
          <a:p>
            <a:endParaRPr lang="en-IN" dirty="0"/>
          </a:p>
          <a:p>
            <a:r>
              <a:rPr lang="en-IN" sz="2400" b="1" dirty="0"/>
              <a:t>Frontend</a:t>
            </a:r>
            <a:r>
              <a:rPr lang="en-IN" sz="2400" b="1" dirty="0" smtClean="0"/>
              <a:t>:</a:t>
            </a:r>
            <a:endParaRPr lang="en-IN" sz="2400" b="1" dirty="0"/>
          </a:p>
          <a:p>
            <a:r>
              <a:rPr lang="en-IN" dirty="0">
                <a:latin typeface="Arial" panose="020B0604020202020204" pitchFamily="34" charset="0"/>
                <a:cs typeface="Arial" panose="020B0604020202020204" pitchFamily="34" charset="0"/>
              </a:rPr>
              <a:t>1. The creation of two different categories under admin - Policy page &amp; create policy</a:t>
            </a:r>
          </a:p>
          <a:p>
            <a:r>
              <a:rPr lang="en-IN" dirty="0">
                <a:latin typeface="Arial" panose="020B0604020202020204" pitchFamily="34" charset="0"/>
                <a:cs typeface="Arial" panose="020B0604020202020204" pitchFamily="34" charset="0"/>
              </a:rPr>
              <a:t>2. We created </a:t>
            </a:r>
            <a:r>
              <a:rPr lang="en-IN" dirty="0" smtClean="0">
                <a:latin typeface="Arial" panose="020B0604020202020204" pitchFamily="34" charset="0"/>
                <a:cs typeface="Arial" panose="020B0604020202020204" pitchFamily="34" charset="0"/>
              </a:rPr>
              <a:t>separate </a:t>
            </a:r>
            <a:r>
              <a:rPr lang="en-IN" dirty="0">
                <a:latin typeface="Arial" panose="020B0604020202020204" pitchFamily="34" charset="0"/>
                <a:cs typeface="Arial" panose="020B0604020202020204" pitchFamily="34" charset="0"/>
              </a:rPr>
              <a:t>components for each category</a:t>
            </a:r>
          </a:p>
          <a:p>
            <a:r>
              <a:rPr lang="en-IN" dirty="0">
                <a:latin typeface="Arial" panose="020B0604020202020204" pitchFamily="34" charset="0"/>
                <a:cs typeface="Arial" panose="020B0604020202020204" pitchFamily="34" charset="0"/>
              </a:rPr>
              <a:t>3. Table required to view the list of policies</a:t>
            </a:r>
          </a:p>
          <a:p>
            <a:r>
              <a:rPr lang="en-IN" dirty="0">
                <a:latin typeface="Arial" panose="020B0604020202020204" pitchFamily="34" charset="0"/>
                <a:cs typeface="Arial" panose="020B0604020202020204" pitchFamily="34" charset="0"/>
              </a:rPr>
              <a:t>4. For </a:t>
            </a:r>
            <a:r>
              <a:rPr lang="en-IN" dirty="0" smtClean="0">
                <a:latin typeface="Arial" panose="020B0604020202020204" pitchFamily="34" charset="0"/>
                <a:cs typeface="Arial" panose="020B0604020202020204" pitchFamily="34" charset="0"/>
              </a:rPr>
              <a:t>designing </a:t>
            </a:r>
            <a:r>
              <a:rPr lang="en-IN" dirty="0">
                <a:latin typeface="Arial" panose="020B0604020202020204" pitchFamily="34" charset="0"/>
                <a:cs typeface="Arial" panose="020B0604020202020204" pitchFamily="34" charset="0"/>
              </a:rPr>
              <a:t>part we used bootstrap</a:t>
            </a:r>
          </a:p>
          <a:p>
            <a:r>
              <a:rPr lang="en-IN" dirty="0">
                <a:latin typeface="Arial" panose="020B0604020202020204" pitchFamily="34" charset="0"/>
                <a:cs typeface="Arial" panose="020B0604020202020204" pitchFamily="34" charset="0"/>
              </a:rPr>
              <a:t>5. With the help of reactive forms we created these forms</a:t>
            </a:r>
          </a:p>
          <a:p>
            <a:r>
              <a:rPr lang="en-IN" dirty="0">
                <a:latin typeface="Arial" panose="020B0604020202020204" pitchFamily="34" charset="0"/>
                <a:cs typeface="Arial" panose="020B0604020202020204" pitchFamily="34" charset="0"/>
              </a:rPr>
              <a:t>6. When admin clicked on button the details will be passed to backend and through httpclient module the actions like push, put and get will be performed</a:t>
            </a:r>
          </a:p>
          <a:p>
            <a:endParaRPr lang="en-IN" dirty="0"/>
          </a:p>
          <a:p>
            <a:r>
              <a:rPr lang="en-IN" sz="2400" b="1" dirty="0"/>
              <a:t>Work Procedure </a:t>
            </a:r>
            <a:r>
              <a:rPr lang="en-IN" sz="2400" b="1" dirty="0" smtClean="0"/>
              <a:t>:</a:t>
            </a:r>
            <a:endParaRPr lang="en-IN" sz="2400" b="1" dirty="0"/>
          </a:p>
          <a:p>
            <a:r>
              <a:rPr lang="en-IN" dirty="0">
                <a:latin typeface="Arial" panose="020B0604020202020204" pitchFamily="34" charset="0"/>
                <a:cs typeface="Arial" panose="020B0604020202020204" pitchFamily="34" charset="0"/>
              </a:rPr>
              <a:t>1. First the admin should complete login process in portal</a:t>
            </a:r>
          </a:p>
          <a:p>
            <a:r>
              <a:rPr lang="en-IN" dirty="0">
                <a:latin typeface="Arial" panose="020B0604020202020204" pitchFamily="34" charset="0"/>
                <a:cs typeface="Arial" panose="020B0604020202020204" pitchFamily="34" charset="0"/>
              </a:rPr>
              <a:t>2. In admin dropdown the admin should click on create policy, to create new one</a:t>
            </a:r>
          </a:p>
          <a:p>
            <a:r>
              <a:rPr lang="en-IN" dirty="0">
                <a:latin typeface="Arial" panose="020B0604020202020204" pitchFamily="34" charset="0"/>
                <a:cs typeface="Arial" panose="020B0604020202020204" pitchFamily="34" charset="0"/>
              </a:rPr>
              <a:t>3. The new form </a:t>
            </a:r>
            <a:r>
              <a:rPr lang="en-IN" dirty="0" smtClean="0">
                <a:latin typeface="Arial" panose="020B0604020202020204" pitchFamily="34" charset="0"/>
                <a:cs typeface="Arial" panose="020B0604020202020204" pitchFamily="34" charset="0"/>
              </a:rPr>
              <a:t>will </a:t>
            </a:r>
            <a:r>
              <a:rPr lang="en-IN" dirty="0">
                <a:latin typeface="Arial" panose="020B0604020202020204" pitchFamily="34" charset="0"/>
                <a:cs typeface="Arial" panose="020B0604020202020204" pitchFamily="34" charset="0"/>
              </a:rPr>
              <a:t>be opened in that, the admin should enter details like :</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a:t>
            </a:r>
            <a:r>
              <a:rPr lang="en-IN" dirty="0">
                <a:latin typeface="Arial" panose="020B0604020202020204" pitchFamily="34" charset="0"/>
                <a:cs typeface="Arial" panose="020B0604020202020204" pitchFamily="34" charset="0"/>
              </a:rPr>
              <a:t>. Policy </a:t>
            </a:r>
            <a:r>
              <a:rPr lang="en-IN" dirty="0" smtClean="0">
                <a:latin typeface="Arial" panose="020B0604020202020204" pitchFamily="34" charset="0"/>
                <a:cs typeface="Arial" panose="020B0604020202020204" pitchFamily="34" charset="0"/>
              </a:rPr>
              <a:t>type</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b</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Policy number</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c. Approval</a:t>
            </a:r>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1398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2306" y="994905"/>
            <a:ext cx="9995878" cy="5078313"/>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The following are the different values it will contain for the different possible states.</a:t>
            </a:r>
          </a:p>
          <a:p>
            <a:r>
              <a:rPr lang="en-US" dirty="0">
                <a:latin typeface="Arial" panose="020B0604020202020204" pitchFamily="34" charset="0"/>
                <a:cs typeface="Arial" panose="020B0604020202020204" pitchFamily="34" charset="0"/>
              </a:rPr>
              <a:t>'0' represents initial state.</a:t>
            </a:r>
          </a:p>
          <a:p>
            <a:r>
              <a:rPr lang="en-US" dirty="0">
                <a:latin typeface="Arial" panose="020B0604020202020204" pitchFamily="34" charset="0"/>
                <a:cs typeface="Arial" panose="020B0604020202020204" pitchFamily="34" charset="0"/>
              </a:rPr>
              <a:t>'1' represents Approved state.</a:t>
            </a:r>
          </a:p>
          <a:p>
            <a:r>
              <a:rPr lang="en-US" dirty="0">
                <a:latin typeface="Arial" panose="020B0604020202020204" pitchFamily="34" charset="0"/>
                <a:cs typeface="Arial" panose="020B0604020202020204" pitchFamily="34" charset="0"/>
              </a:rPr>
              <a:t>'2' represents </a:t>
            </a:r>
            <a:r>
              <a:rPr lang="en-US" dirty="0" smtClean="0">
                <a:latin typeface="Arial" panose="020B0604020202020204" pitchFamily="34" charset="0"/>
                <a:cs typeface="Arial" panose="020B0604020202020204" pitchFamily="34" charset="0"/>
              </a:rPr>
              <a:t>Disapproved </a:t>
            </a:r>
            <a:r>
              <a:rPr lang="en-US" dirty="0">
                <a:latin typeface="Arial" panose="020B0604020202020204" pitchFamily="34" charset="0"/>
                <a:cs typeface="Arial" panose="020B0604020202020204" pitchFamily="34" charset="0"/>
              </a:rPr>
              <a:t>state.</a:t>
            </a:r>
          </a:p>
          <a:p>
            <a:r>
              <a:rPr lang="en-US" dirty="0">
                <a:latin typeface="Arial" panose="020B0604020202020204" pitchFamily="34" charset="0"/>
                <a:cs typeface="Arial" panose="020B0604020202020204" pitchFamily="34" charset="0"/>
              </a:rPr>
              <a:t>'3' represents Pending.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While user applying the policy approval state is '0'</a:t>
            </a:r>
          </a:p>
          <a:p>
            <a:r>
              <a:rPr lang="en-US" dirty="0">
                <a:latin typeface="Arial" panose="020B0604020202020204" pitchFamily="34" charset="0"/>
                <a:cs typeface="Arial" panose="020B0604020202020204" pitchFamily="34" charset="0"/>
              </a:rPr>
              <a:t>Once user applied the policy, admin can enter three different values.</a:t>
            </a:r>
          </a:p>
          <a:p>
            <a:r>
              <a:rPr lang="en-US" dirty="0">
                <a:latin typeface="Arial" panose="020B0604020202020204" pitchFamily="34" charset="0"/>
                <a:cs typeface="Arial" panose="020B0604020202020204" pitchFamily="34" charset="0"/>
              </a:rPr>
              <a:t>Then after clicking on create policy, the policy will be created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All the created policies list are under the </a:t>
            </a:r>
            <a:r>
              <a:rPr lang="en-US" dirty="0" smtClean="0">
                <a:latin typeface="Arial" panose="020B0604020202020204" pitchFamily="34" charset="0"/>
                <a:cs typeface="Arial" panose="020B0604020202020204" pitchFamily="34" charset="0"/>
              </a:rPr>
              <a:t>policy </a:t>
            </a:r>
            <a:r>
              <a:rPr lang="en-US" dirty="0">
                <a:latin typeface="Arial" panose="020B0604020202020204" pitchFamily="34" charset="0"/>
                <a:cs typeface="Arial" panose="020B0604020202020204" pitchFamily="34" charset="0"/>
              </a:rPr>
              <a:t>page.</a:t>
            </a:r>
          </a:p>
          <a:p>
            <a:r>
              <a:rPr lang="en-US" dirty="0">
                <a:latin typeface="Arial" panose="020B0604020202020204" pitchFamily="34" charset="0"/>
                <a:cs typeface="Arial" panose="020B0604020202020204" pitchFamily="34" charset="0"/>
              </a:rPr>
              <a:t>5. The list of policies are shown in table format with six different rows.</a:t>
            </a:r>
          </a:p>
          <a:p>
            <a:r>
              <a:rPr lang="en-US" dirty="0">
                <a:latin typeface="Arial" panose="020B0604020202020204" pitchFamily="34" charset="0"/>
                <a:cs typeface="Arial" panose="020B0604020202020204" pitchFamily="34" charset="0"/>
              </a:rPr>
              <a:t>6. In that Actions row is the last row, there it self there is </a:t>
            </a:r>
            <a:r>
              <a:rPr lang="en-US" dirty="0" smtClean="0">
                <a:latin typeface="Arial" panose="020B0604020202020204" pitchFamily="34" charset="0"/>
                <a:cs typeface="Arial" panose="020B0604020202020204" pitchFamily="34" charset="0"/>
              </a:rPr>
              <a:t>separate </a:t>
            </a:r>
            <a:r>
              <a:rPr lang="en-US" dirty="0">
                <a:latin typeface="Arial" panose="020B0604020202020204" pitchFamily="34" charset="0"/>
                <a:cs typeface="Arial" panose="020B0604020202020204" pitchFamily="34" charset="0"/>
              </a:rPr>
              <a:t>buttons for update &amp; delete</a:t>
            </a:r>
          </a:p>
          <a:p>
            <a:r>
              <a:rPr lang="en-US" dirty="0">
                <a:latin typeface="Arial" panose="020B0604020202020204" pitchFamily="34" charset="0"/>
                <a:cs typeface="Arial" panose="020B0604020202020204" pitchFamily="34" charset="0"/>
              </a:rPr>
              <a:t>7. When admin click on update button, then the new form will be opened with </a:t>
            </a:r>
            <a:r>
              <a:rPr lang="en-US" dirty="0" smtClean="0">
                <a:latin typeface="Arial" panose="020B0604020202020204" pitchFamily="34" charset="0"/>
                <a:cs typeface="Arial" panose="020B0604020202020204" pitchFamily="34" charset="0"/>
              </a:rPr>
              <a:t>existing </a:t>
            </a:r>
            <a:r>
              <a:rPr lang="en-US" dirty="0">
                <a:latin typeface="Arial" panose="020B0604020202020204" pitchFamily="34" charset="0"/>
                <a:cs typeface="Arial" panose="020B0604020202020204" pitchFamily="34" charset="0"/>
              </a:rPr>
              <a:t>details, there itself admin can update all the details and by clicking on save changes the details will be updated.</a:t>
            </a:r>
          </a:p>
          <a:p>
            <a:r>
              <a:rPr lang="en-US" dirty="0">
                <a:latin typeface="Arial" panose="020B0604020202020204" pitchFamily="34" charset="0"/>
                <a:cs typeface="Arial" panose="020B0604020202020204" pitchFamily="34" charset="0"/>
              </a:rPr>
              <a:t>8. If admin click on Delete the entire policy will be deleted.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025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253" y="1435971"/>
            <a:ext cx="9823268" cy="3970318"/>
          </a:xfrm>
          <a:prstGeom prst="rect">
            <a:avLst/>
          </a:prstGeom>
        </p:spPr>
        <p:txBody>
          <a:bodyPr wrap="square">
            <a:spAutoFit/>
          </a:bodyPr>
          <a:lstStyle/>
          <a:p>
            <a:r>
              <a:rPr lang="en-IN" sz="3600" b="1" dirty="0" smtClean="0"/>
              <a:t>Frontend : </a:t>
            </a:r>
            <a:r>
              <a:rPr lang="en-IN" dirty="0" smtClean="0">
                <a:latin typeface="Arial" panose="020B0604020202020204" pitchFamily="34" charset="0"/>
                <a:cs typeface="Arial" panose="020B0604020202020204" pitchFamily="34" charset="0"/>
              </a:rPr>
              <a:t>(apply policy, view policy, policy curd)</a:t>
            </a:r>
            <a:endParaRPr lang="en-IN" sz="3600" dirty="0" smtClean="0"/>
          </a:p>
          <a:p>
            <a:r>
              <a:rPr lang="en-IN" dirty="0" smtClean="0"/>
              <a:t> </a:t>
            </a:r>
            <a:endParaRPr lang="en-IN" sz="3600" b="1" dirty="0" smtClean="0"/>
          </a:p>
          <a:p>
            <a:r>
              <a:rPr lang="en-IN" dirty="0">
                <a:latin typeface="Arial" panose="020B0604020202020204" pitchFamily="34" charset="0"/>
                <a:cs typeface="Arial" panose="020B0604020202020204" pitchFamily="34" charset="0"/>
              </a:rPr>
              <a:t>1. The creation of different categories of policies, updating the policy and deleting the policy.</a:t>
            </a:r>
          </a:p>
          <a:p>
            <a:r>
              <a:rPr lang="en-IN" dirty="0">
                <a:latin typeface="Arial" panose="020B0604020202020204" pitchFamily="34" charset="0"/>
                <a:cs typeface="Arial" panose="020B0604020202020204" pitchFamily="34" charset="0"/>
              </a:rPr>
              <a:t>2. The policy crud part will basically done by the admin with the details of the policies.</a:t>
            </a:r>
          </a:p>
          <a:p>
            <a:r>
              <a:rPr lang="en-IN" dirty="0">
                <a:latin typeface="Arial" panose="020B0604020202020204" pitchFamily="34" charset="0"/>
                <a:cs typeface="Arial" panose="020B0604020202020204" pitchFamily="34" charset="0"/>
              </a:rPr>
              <a:t>3. The tables which are required for policy crud are:</a:t>
            </a:r>
          </a:p>
          <a:p>
            <a:r>
              <a:rPr lang="en-IN" dirty="0">
                <a:latin typeface="Arial" panose="020B0604020202020204" pitchFamily="34" charset="0"/>
                <a:cs typeface="Arial" panose="020B0604020202020204" pitchFamily="34" charset="0"/>
              </a:rPr>
              <a:t>		a) Policy</a:t>
            </a:r>
          </a:p>
          <a:p>
            <a:r>
              <a:rPr lang="en-IN" dirty="0">
                <a:latin typeface="Arial" panose="020B0604020202020204" pitchFamily="34" charset="0"/>
                <a:cs typeface="Arial" panose="020B0604020202020204" pitchFamily="34" charset="0"/>
              </a:rPr>
              <a:t>		b) User</a:t>
            </a:r>
          </a:p>
          <a:p>
            <a:r>
              <a:rPr lang="en-IN" dirty="0">
                <a:latin typeface="Arial" panose="020B0604020202020204" pitchFamily="34" charset="0"/>
                <a:cs typeface="Arial" panose="020B0604020202020204" pitchFamily="34" charset="0"/>
              </a:rPr>
              <a:t>		c) Userpolicy</a:t>
            </a:r>
          </a:p>
          <a:p>
            <a:r>
              <a:rPr lang="en-IN" dirty="0">
                <a:latin typeface="Arial" panose="020B0604020202020204" pitchFamily="34" charset="0"/>
                <a:cs typeface="Arial" panose="020B0604020202020204" pitchFamily="34" charset="0"/>
              </a:rPr>
              <a:t>4. First we provide each input tag and buttons with an id, name and a Formcontroller.</a:t>
            </a:r>
          </a:p>
          <a:p>
            <a:r>
              <a:rPr lang="en-IN" dirty="0">
                <a:latin typeface="Arial" panose="020B0604020202020204" pitchFamily="34" charset="0"/>
                <a:cs typeface="Arial" panose="020B0604020202020204" pitchFamily="34" charset="0"/>
              </a:rPr>
              <a:t>5. We initialize the variables and then we create the methods.</a:t>
            </a:r>
          </a:p>
          <a:p>
            <a:r>
              <a:rPr lang="en-IN" dirty="0">
                <a:latin typeface="Arial" panose="020B0604020202020204" pitchFamily="34" charset="0"/>
                <a:cs typeface="Arial" panose="020B0604020202020204" pitchFamily="34" charset="0"/>
              </a:rPr>
              <a:t>6. Upon clicking the button, the method will be triggered and the action will perform </a:t>
            </a:r>
          </a:p>
          <a:p>
            <a:r>
              <a:rPr lang="en-IN" dirty="0">
                <a:latin typeface="Arial" panose="020B0604020202020204" pitchFamily="34" charset="0"/>
                <a:cs typeface="Arial" panose="020B0604020202020204" pitchFamily="34" charset="0"/>
              </a:rPr>
              <a:t>actions like push, put and get through httpclient module.</a:t>
            </a:r>
          </a:p>
          <a:p>
            <a:endParaRPr lang="en-IN" dirty="0"/>
          </a:p>
        </p:txBody>
      </p:sp>
    </p:spTree>
    <p:extLst>
      <p:ext uri="{BB962C8B-B14F-4D97-AF65-F5344CB8AC3E}">
        <p14:creationId xmlns:p14="http://schemas.microsoft.com/office/powerpoint/2010/main" val="1845732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contents</a:t>
            </a:r>
            <a:endParaRPr lang="en-IN" b="1" dirty="0"/>
          </a:p>
        </p:txBody>
      </p:sp>
      <p:sp>
        <p:nvSpPr>
          <p:cNvPr id="3" name="Content Placeholder 2"/>
          <p:cNvSpPr>
            <a:spLocks noGrp="1"/>
          </p:cNvSpPr>
          <p:nvPr>
            <p:ph idx="1"/>
          </p:nvPr>
        </p:nvSpPr>
        <p:spPr/>
        <p:txBody>
          <a:bodyPr>
            <a:normAutofit/>
          </a:bodyPr>
          <a:lstStyle/>
          <a:p>
            <a:r>
              <a:rPr lang="en-IN" dirty="0" smtClean="0"/>
              <a:t>Abstract</a:t>
            </a:r>
          </a:p>
          <a:p>
            <a:r>
              <a:rPr lang="en-IN" dirty="0" smtClean="0"/>
              <a:t>Overview</a:t>
            </a:r>
          </a:p>
          <a:p>
            <a:r>
              <a:rPr lang="en-IN" dirty="0"/>
              <a:t>Homepage </a:t>
            </a:r>
            <a:r>
              <a:rPr lang="en-IN" dirty="0" smtClean="0"/>
              <a:t>layout</a:t>
            </a:r>
          </a:p>
          <a:p>
            <a:r>
              <a:rPr lang="en-IN" dirty="0" smtClean="0"/>
              <a:t>Admin actions and user actions</a:t>
            </a:r>
          </a:p>
          <a:p>
            <a:r>
              <a:rPr lang="en-IN" dirty="0" smtClean="0"/>
              <a:t>BACKEND(policy actions, user operations)</a:t>
            </a:r>
          </a:p>
          <a:p>
            <a:r>
              <a:rPr lang="en-IN" dirty="0" smtClean="0"/>
              <a:t>FRONTEND</a:t>
            </a:r>
          </a:p>
          <a:p>
            <a:r>
              <a:rPr lang="en-IN" dirty="0" smtClean="0"/>
              <a:t>INTEGRATION</a:t>
            </a:r>
          </a:p>
          <a:p>
            <a:endParaRPr lang="en-IN" dirty="0" smtClean="0"/>
          </a:p>
          <a:p>
            <a:endParaRPr lang="en-IN" dirty="0"/>
          </a:p>
        </p:txBody>
      </p:sp>
    </p:spTree>
    <p:extLst>
      <p:ext uri="{BB962C8B-B14F-4D97-AF65-F5344CB8AC3E}">
        <p14:creationId xmlns:p14="http://schemas.microsoft.com/office/powerpoint/2010/main" val="62786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743" y="1632918"/>
            <a:ext cx="10319657" cy="3077766"/>
          </a:xfrm>
          <a:prstGeom prst="rect">
            <a:avLst/>
          </a:prstGeom>
        </p:spPr>
        <p:txBody>
          <a:bodyPr wrap="square">
            <a:spAutoFit/>
          </a:bodyPr>
          <a:lstStyle/>
          <a:p>
            <a:r>
              <a:rPr lang="en-IN" sz="3200" b="1" dirty="0"/>
              <a:t>Integration</a:t>
            </a:r>
            <a:r>
              <a:rPr lang="en-IN" sz="3200" b="1" dirty="0" smtClean="0"/>
              <a:t>: </a:t>
            </a:r>
            <a:r>
              <a:rPr lang="en-IN" dirty="0">
                <a:latin typeface="Arial" panose="020B0604020202020204" pitchFamily="34" charset="0"/>
                <a:cs typeface="Arial" panose="020B0604020202020204" pitchFamily="34" charset="0"/>
              </a:rPr>
              <a:t>(apply policy, view policy, policy curd</a:t>
            </a:r>
            <a:r>
              <a:rPr lang="en-IN" dirty="0" smtClean="0">
                <a:latin typeface="Arial" panose="020B0604020202020204" pitchFamily="34" charset="0"/>
                <a:cs typeface="Arial" panose="020B0604020202020204" pitchFamily="34" charset="0"/>
              </a:rPr>
              <a:t>)</a:t>
            </a:r>
            <a:endParaRPr lang="en-IN" dirty="0" smtClean="0"/>
          </a:p>
          <a:p>
            <a:endParaRPr lang="en-IN" dirty="0"/>
          </a:p>
          <a:p>
            <a:r>
              <a:rPr lang="en-IN" dirty="0">
                <a:latin typeface="Arial" panose="020B0604020202020204" pitchFamily="34" charset="0"/>
                <a:cs typeface="Arial" panose="020B0604020202020204" pitchFamily="34" charset="0"/>
              </a:rPr>
              <a:t>1. We should first create a schema in the </a:t>
            </a:r>
            <a:r>
              <a:rPr lang="en-IN" dirty="0" smtClean="0">
                <a:latin typeface="Arial" panose="020B0604020202020204" pitchFamily="34" charset="0"/>
                <a:cs typeface="Arial" panose="020B0604020202020204" pitchFamily="34" charset="0"/>
              </a:rPr>
              <a:t>database </a:t>
            </a:r>
            <a:r>
              <a:rPr lang="en-IN" dirty="0">
                <a:latin typeface="Arial" panose="020B0604020202020204" pitchFamily="34" charset="0"/>
                <a:cs typeface="Arial" panose="020B0604020202020204" pitchFamily="34" charset="0"/>
              </a:rPr>
              <a:t>and will copy the path (http://localhost/8080/insurance)</a:t>
            </a:r>
          </a:p>
          <a:p>
            <a:r>
              <a:rPr lang="en-IN" dirty="0">
                <a:latin typeface="Arial" panose="020B0604020202020204" pitchFamily="34" charset="0"/>
                <a:cs typeface="Arial" panose="020B0604020202020204" pitchFamily="34" charset="0"/>
              </a:rPr>
              <a:t>2. We must import  @crossorigin</a:t>
            </a:r>
            <a:r>
              <a:rPr lang="en-IN" dirty="0" smtClean="0">
                <a:latin typeface="Arial" panose="020B0604020202020204" pitchFamily="34" charset="0"/>
                <a:cs typeface="Arial" panose="020B0604020202020204" pitchFamily="34" charset="0"/>
              </a:rPr>
              <a:t>( url ) </a:t>
            </a:r>
            <a:r>
              <a:rPr lang="en-IN" dirty="0">
                <a:latin typeface="Arial" panose="020B0604020202020204" pitchFamily="34" charset="0"/>
                <a:cs typeface="Arial" panose="020B0604020202020204" pitchFamily="34" charset="0"/>
              </a:rPr>
              <a:t>and need to mention on the top of the each method in the controller.</a:t>
            </a:r>
          </a:p>
          <a:p>
            <a:r>
              <a:rPr lang="en-IN" dirty="0">
                <a:latin typeface="Arial" panose="020B0604020202020204" pitchFamily="34" charset="0"/>
                <a:cs typeface="Arial" panose="020B0604020202020204" pitchFamily="34" charset="0"/>
              </a:rPr>
              <a:t>3. We then create backend connection with the frontend using api.service.ts where we create </a:t>
            </a:r>
          </a:p>
          <a:p>
            <a:r>
              <a:rPr lang="en-IN" dirty="0">
                <a:latin typeface="Arial" panose="020B0604020202020204" pitchFamily="34" charset="0"/>
                <a:cs typeface="Arial" panose="020B0604020202020204" pitchFamily="34" charset="0"/>
              </a:rPr>
              <a:t>our methods and will give a connection throught http client.</a:t>
            </a:r>
          </a:p>
          <a:p>
            <a:r>
              <a:rPr lang="en-IN" dirty="0">
                <a:latin typeface="Arial" panose="020B0604020202020204" pitchFamily="34" charset="0"/>
                <a:cs typeface="Arial" panose="020B0604020202020204" pitchFamily="34" charset="0"/>
              </a:rPr>
              <a:t>4. We need to run the springbootapp first and need to create all the tables.</a:t>
            </a:r>
          </a:p>
          <a:p>
            <a:r>
              <a:rPr lang="en-IN" dirty="0">
                <a:latin typeface="Arial" panose="020B0604020202020204" pitchFamily="34" charset="0"/>
                <a:cs typeface="Arial" panose="020B0604020202020204" pitchFamily="34" charset="0"/>
              </a:rPr>
              <a:t>5. Then using the ng serve we will start our angular application.</a:t>
            </a:r>
          </a:p>
        </p:txBody>
      </p:sp>
    </p:spTree>
    <p:extLst>
      <p:ext uri="{BB962C8B-B14F-4D97-AF65-F5344CB8AC3E}">
        <p14:creationId xmlns:p14="http://schemas.microsoft.com/office/powerpoint/2010/main" val="700640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0159" y="1166843"/>
            <a:ext cx="9335589" cy="3508653"/>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Working procedure</a:t>
            </a:r>
            <a:r>
              <a:rPr lang="en-IN" sz="2400" b="1" dirty="0" smtClean="0">
                <a:latin typeface="Arial" panose="020B0604020202020204" pitchFamily="34" charset="0"/>
                <a:cs typeface="Arial" panose="020B0604020202020204" pitchFamily="34" charset="0"/>
              </a:rPr>
              <a:t>:</a:t>
            </a:r>
          </a:p>
          <a:p>
            <a:endParaRPr lang="en-IN" dirty="0"/>
          </a:p>
          <a:p>
            <a:r>
              <a:rPr lang="en-IN" dirty="0">
                <a:latin typeface="Arial" panose="020B0604020202020204" pitchFamily="34" charset="0"/>
                <a:cs typeface="Arial" panose="020B0604020202020204" pitchFamily="34" charset="0"/>
              </a:rPr>
              <a:t>1.The admin should complete the login process.</a:t>
            </a:r>
          </a:p>
          <a:p>
            <a:r>
              <a:rPr lang="en-IN" dirty="0">
                <a:latin typeface="Arial" panose="020B0604020202020204" pitchFamily="34" charset="0"/>
                <a:cs typeface="Arial" panose="020B0604020202020204" pitchFamily="34" charset="0"/>
              </a:rPr>
              <a:t>2. After clicking on the policy page, the create policy page will appear where the admin</a:t>
            </a:r>
          </a:p>
          <a:p>
            <a:r>
              <a:rPr lang="en-IN" dirty="0">
                <a:latin typeface="Arial" panose="020B0604020202020204" pitchFamily="34" charset="0"/>
                <a:cs typeface="Arial" panose="020B0604020202020204" pitchFamily="34" charset="0"/>
              </a:rPr>
              <a:t>needs to enter all the policy related details.</a:t>
            </a:r>
          </a:p>
          <a:p>
            <a:r>
              <a:rPr lang="en-IN" dirty="0">
                <a:latin typeface="Arial" panose="020B0604020202020204" pitchFamily="34" charset="0"/>
                <a:cs typeface="Arial" panose="020B0604020202020204" pitchFamily="34" charset="0"/>
              </a:rPr>
              <a:t>3. The data will be stored in the database and the soon all polices will be shown with the </a:t>
            </a:r>
            <a:r>
              <a:rPr lang="en-IN" dirty="0" smtClean="0">
                <a:latin typeface="Arial" panose="020B0604020202020204" pitchFamily="34" charset="0"/>
                <a:cs typeface="Arial" panose="020B0604020202020204" pitchFamily="34" charset="0"/>
              </a:rPr>
              <a:t>update and </a:t>
            </a:r>
            <a:r>
              <a:rPr lang="en-IN" dirty="0">
                <a:latin typeface="Arial" panose="020B0604020202020204" pitchFamily="34" charset="0"/>
                <a:cs typeface="Arial" panose="020B0604020202020204" pitchFamily="34" charset="0"/>
              </a:rPr>
              <a:t>the delete button. </a:t>
            </a:r>
          </a:p>
          <a:p>
            <a:r>
              <a:rPr lang="en-IN" dirty="0">
                <a:latin typeface="Arial" panose="020B0604020202020204" pitchFamily="34" charset="0"/>
                <a:cs typeface="Arial" panose="020B0604020202020204" pitchFamily="34" charset="0"/>
              </a:rPr>
              <a:t>4. Upon clicking the update, the admin should fill the details to be updated and the delete </a:t>
            </a:r>
            <a:r>
              <a:rPr lang="en-IN" dirty="0" smtClean="0">
                <a:latin typeface="Arial" panose="020B0604020202020204" pitchFamily="34" charset="0"/>
                <a:cs typeface="Arial" panose="020B0604020202020204" pitchFamily="34" charset="0"/>
              </a:rPr>
              <a:t>button will </a:t>
            </a:r>
            <a:r>
              <a:rPr lang="en-IN" dirty="0">
                <a:latin typeface="Arial" panose="020B0604020202020204" pitchFamily="34" charset="0"/>
                <a:cs typeface="Arial" panose="020B0604020202020204" pitchFamily="34" charset="0"/>
              </a:rPr>
              <a:t>delete the policy in the database.</a:t>
            </a:r>
          </a:p>
          <a:p>
            <a:r>
              <a:rPr lang="en-IN" dirty="0">
                <a:latin typeface="Arial" panose="020B0604020202020204" pitchFamily="34" charset="0"/>
                <a:cs typeface="Arial" panose="020B0604020202020204" pitchFamily="34" charset="0"/>
              </a:rPr>
              <a:t>5. In the user drop down there is a apply policy page which shows all the polices of the user with an </a:t>
            </a:r>
            <a:r>
              <a:rPr lang="en-IN" dirty="0" smtClean="0">
                <a:latin typeface="Arial" panose="020B0604020202020204" pitchFamily="34" charset="0"/>
                <a:cs typeface="Arial" panose="020B0604020202020204" pitchFamily="34" charset="0"/>
              </a:rPr>
              <a:t>apply button </a:t>
            </a:r>
            <a:r>
              <a:rPr lang="en-IN" dirty="0">
                <a:latin typeface="Arial" panose="020B0604020202020204" pitchFamily="34" charset="0"/>
                <a:cs typeface="Arial" panose="020B0604020202020204" pitchFamily="34" charset="0"/>
              </a:rPr>
              <a:t>on the side.</a:t>
            </a:r>
          </a:p>
          <a:p>
            <a:r>
              <a:rPr lang="en-IN" dirty="0">
                <a:latin typeface="Arial" panose="020B0604020202020204" pitchFamily="34" charset="0"/>
                <a:cs typeface="Arial" panose="020B0604020202020204" pitchFamily="34" charset="0"/>
              </a:rPr>
              <a:t>6. The history button will show the recent policies from the database.</a:t>
            </a:r>
          </a:p>
        </p:txBody>
      </p:sp>
    </p:spTree>
    <p:extLst>
      <p:ext uri="{BB962C8B-B14F-4D97-AF65-F5344CB8AC3E}">
        <p14:creationId xmlns:p14="http://schemas.microsoft.com/office/powerpoint/2010/main" val="1961278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799" y="1413924"/>
            <a:ext cx="9839569" cy="4572534"/>
          </a:xfrm>
          <a:prstGeom prst="rect">
            <a:avLst/>
          </a:prstGeom>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Frontend - approve and disapprove </a:t>
            </a:r>
            <a:r>
              <a:rPr lang="en-IN" sz="2800" b="1" dirty="0" smtClean="0">
                <a:latin typeface="Calibri" panose="020F0502020204030204" pitchFamily="34" charset="0"/>
                <a:ea typeface="Calibri" panose="020F0502020204030204" pitchFamily="34" charset="0"/>
                <a:cs typeface="Times New Roman" panose="02020603050405020304" pitchFamily="18" charset="0"/>
              </a:rPr>
              <a:t>policy</a:t>
            </a: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IN" dirty="0" smtClean="0"/>
              <a:t>Policy </a:t>
            </a:r>
            <a:r>
              <a:rPr lang="en-IN" dirty="0"/>
              <a:t>buttons – approve, disapprove.</a:t>
            </a:r>
          </a:p>
          <a:p>
            <a:pPr marL="285750" lvl="0" indent="-285750">
              <a:buFont typeface="Arial" panose="020B0604020202020204" pitchFamily="34" charset="0"/>
              <a:buChar char="•"/>
            </a:pPr>
            <a:r>
              <a:rPr lang="en-IN" dirty="0" smtClean="0"/>
              <a:t>Approve </a:t>
            </a:r>
            <a:r>
              <a:rPr lang="en-IN" dirty="0"/>
              <a:t>and disapprove policies are created in visual studio code.</a:t>
            </a:r>
          </a:p>
          <a:p>
            <a:pPr marL="285750" lvl="0" indent="-285750">
              <a:lnSpc>
                <a:spcPct val="107000"/>
              </a:lnSpc>
              <a:spcAft>
                <a:spcPts val="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In </a:t>
            </a:r>
            <a:r>
              <a:rPr lang="en-IN" dirty="0">
                <a:latin typeface="Arial" panose="020B0604020202020204" pitchFamily="34" charset="0"/>
                <a:ea typeface="Calibri" panose="020F0502020204030204" pitchFamily="34" charset="0"/>
                <a:cs typeface="Arial" panose="020B0604020202020204" pitchFamily="34" charset="0"/>
              </a:rPr>
              <a:t>insurance policy management page we have policy id, policy type, policy number, user id, approval status.</a:t>
            </a:r>
          </a:p>
          <a:p>
            <a:pPr marL="285750" lvl="0" indent="-285750">
              <a:lnSpc>
                <a:spcPct val="107000"/>
              </a:lnSpc>
              <a:spcAft>
                <a:spcPts val="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If </a:t>
            </a:r>
            <a:r>
              <a:rPr lang="en-IN" dirty="0">
                <a:latin typeface="Arial" panose="020B0604020202020204" pitchFamily="34" charset="0"/>
                <a:ea typeface="Calibri" panose="020F0502020204030204" pitchFamily="34" charset="0"/>
                <a:cs typeface="Arial" panose="020B0604020202020204" pitchFamily="34" charset="0"/>
              </a:rPr>
              <a:t>user applies a policy, admin need to approve or disapprove it.</a:t>
            </a:r>
          </a:p>
          <a:p>
            <a:pPr marL="285750" lvl="0" indent="-285750">
              <a:lnSpc>
                <a:spcPct val="107000"/>
              </a:lnSpc>
              <a:spcAft>
                <a:spcPts val="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After </a:t>
            </a:r>
            <a:r>
              <a:rPr lang="en-IN" dirty="0">
                <a:latin typeface="Arial" panose="020B0604020202020204" pitchFamily="34" charset="0"/>
                <a:ea typeface="Calibri" panose="020F0502020204030204" pitchFamily="34" charset="0"/>
                <a:cs typeface="Arial" panose="020B0604020202020204" pitchFamily="34" charset="0"/>
              </a:rPr>
              <a:t>entering all the details about the policy which user chosen .</a:t>
            </a:r>
          </a:p>
          <a:p>
            <a:pPr marL="285750" lvl="0" indent="-285750">
              <a:lnSpc>
                <a:spcPct val="107000"/>
              </a:lnSpc>
              <a:spcAft>
                <a:spcPts val="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Under </a:t>
            </a:r>
            <a:r>
              <a:rPr lang="en-IN" dirty="0">
                <a:latin typeface="Arial" panose="020B0604020202020204" pitchFamily="34" charset="0"/>
                <a:ea typeface="Calibri" panose="020F0502020204030204" pitchFamily="34" charset="0"/>
                <a:cs typeface="Arial" panose="020B0604020202020204" pitchFamily="34" charset="0"/>
              </a:rPr>
              <a:t>the actions there will be two buttons approve and disapprove.</a:t>
            </a:r>
          </a:p>
          <a:p>
            <a:pPr marL="285750" lvl="0" indent="-285750">
              <a:lnSpc>
                <a:spcPct val="107000"/>
              </a:lnSpc>
              <a:spcAft>
                <a:spcPts val="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Admin </a:t>
            </a:r>
            <a:r>
              <a:rPr lang="en-IN" dirty="0">
                <a:latin typeface="Arial" panose="020B0604020202020204" pitchFamily="34" charset="0"/>
                <a:ea typeface="Calibri" panose="020F0502020204030204" pitchFamily="34" charset="0"/>
                <a:cs typeface="Arial" panose="020B0604020202020204" pitchFamily="34" charset="0"/>
              </a:rPr>
              <a:t>will approve or disapprove the policy only based on the given list of the polices </a:t>
            </a:r>
            <a:r>
              <a:rPr lang="en-IN" dirty="0" smtClean="0">
                <a:latin typeface="Arial" panose="020B0604020202020204" pitchFamily="34" charset="0"/>
                <a:ea typeface="Calibri" panose="020F0502020204030204" pitchFamily="34" charset="0"/>
                <a:cs typeface="Arial" panose="020B0604020202020204" pitchFamily="34" charset="0"/>
              </a:rPr>
              <a:t>   applied </a:t>
            </a:r>
            <a:r>
              <a:rPr lang="en-IN" dirty="0">
                <a:latin typeface="Arial" panose="020B0604020202020204" pitchFamily="34" charset="0"/>
                <a:ea typeface="Calibri" panose="020F0502020204030204" pitchFamily="34" charset="0"/>
                <a:cs typeface="Arial" panose="020B0604020202020204" pitchFamily="34" charset="0"/>
              </a:rPr>
              <a:t>by user.</a:t>
            </a:r>
          </a:p>
          <a:p>
            <a:pPr marL="285750" lvl="0" indent="-285750">
              <a:lnSpc>
                <a:spcPct val="107000"/>
              </a:lnSpc>
              <a:spcAft>
                <a:spcPts val="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If </a:t>
            </a:r>
            <a:r>
              <a:rPr lang="en-IN" dirty="0">
                <a:latin typeface="Arial" panose="020B0604020202020204" pitchFamily="34" charset="0"/>
                <a:ea typeface="Calibri" panose="020F0502020204030204" pitchFamily="34" charset="0"/>
                <a:cs typeface="Arial" panose="020B0604020202020204" pitchFamily="34" charset="0"/>
              </a:rPr>
              <a:t>admin click on the approve button localhost4200 says policy approved and next click on ok.</a:t>
            </a:r>
          </a:p>
          <a:p>
            <a:pPr marL="285750" lvl="0" indent="-285750">
              <a:lnSpc>
                <a:spcPct val="107000"/>
              </a:lnSpc>
              <a:spcAft>
                <a:spcPts val="80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If </a:t>
            </a:r>
            <a:r>
              <a:rPr lang="en-IN" dirty="0">
                <a:latin typeface="Arial" panose="020B0604020202020204" pitchFamily="34" charset="0"/>
                <a:ea typeface="Calibri" panose="020F0502020204030204" pitchFamily="34" charset="0"/>
                <a:cs typeface="Arial" panose="020B0604020202020204" pitchFamily="34" charset="0"/>
              </a:rPr>
              <a:t>admin click on the disapprove button localhost4200 says policy disapproved.</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21290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6340" y="1062236"/>
            <a:ext cx="10331938" cy="5139484"/>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Times New Roman" panose="02020603050405020304" pitchFamily="18" charset="0"/>
              </a:rPr>
              <a:t>Homepage:</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1.Every website has a landing page (first page shown)  </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2.A home page is the default or front page of a site. </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3.It is the first page that visitors see when they load a URL.</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4.Web managers can control the home page as a way of directing the user experience.</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5.Home pages are located in the root directory of the </a:t>
            </a:r>
            <a:r>
              <a:rPr lang="en-IN" dirty="0" smtClean="0">
                <a:latin typeface="Arial" panose="020B0604020202020204" pitchFamily="34" charset="0"/>
                <a:ea typeface="Calibri" panose="020F0502020204030204" pitchFamily="34" charset="0"/>
                <a:cs typeface="Arial" panose="020B0604020202020204" pitchFamily="34" charset="0"/>
              </a:rPr>
              <a:t>website</a:t>
            </a:r>
          </a:p>
          <a:p>
            <a:pPr>
              <a:lnSpc>
                <a:spcPct val="107000"/>
              </a:lnSpc>
              <a:spcAft>
                <a:spcPts val="800"/>
              </a:spcAft>
            </a:pP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b="1" dirty="0" smtClean="0">
                <a:latin typeface="Calibri" panose="020F0502020204030204" pitchFamily="34" charset="0"/>
                <a:ea typeface="Calibri" panose="020F0502020204030204" pitchFamily="34" charset="0"/>
                <a:cs typeface="Times New Roman" panose="02020603050405020304" pitchFamily="18" charset="0"/>
              </a:rPr>
              <a:t>About us</a:t>
            </a:r>
            <a:r>
              <a:rPr lang="en-IN" sz="2000" b="1"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1. The primary purpose of an about us page is to inform the reader about the company and its operations.</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2. This is a straightforward goal that nearly all businesses have to </a:t>
            </a:r>
            <a:r>
              <a:rPr lang="en-IN" dirty="0" smtClean="0">
                <a:latin typeface="Arial" panose="020B0604020202020204" pitchFamily="34" charset="0"/>
                <a:ea typeface="Calibri" panose="020F0502020204030204" pitchFamily="34" charset="0"/>
                <a:cs typeface="Arial" panose="020B0604020202020204" pitchFamily="34" charset="0"/>
              </a:rPr>
              <a:t>fulfil </a:t>
            </a:r>
            <a:r>
              <a:rPr lang="en-IN" dirty="0">
                <a:latin typeface="Arial" panose="020B0604020202020204" pitchFamily="34" charset="0"/>
                <a:ea typeface="Calibri" panose="020F0502020204030204" pitchFamily="34" charset="0"/>
                <a:cs typeface="Arial" panose="020B0604020202020204" pitchFamily="34" charset="0"/>
              </a:rPr>
              <a:t>in some fashion or another. </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3.However, there are other reasons why about us pages are common fixtures on business websites.</a:t>
            </a:r>
          </a:p>
          <a:p>
            <a:pPr>
              <a:lnSpc>
                <a:spcPct val="107000"/>
              </a:lnSpc>
              <a:spcAft>
                <a:spcPts val="800"/>
              </a:spcAft>
            </a:pP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4333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555" y="1176667"/>
            <a:ext cx="10285046" cy="1380378"/>
          </a:xfrm>
          <a:prstGeom prst="rect">
            <a:avLst/>
          </a:prstGeom>
        </p:spPr>
        <p:txBody>
          <a:bodyPr wrap="square">
            <a:spAutoFit/>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4. The text on these pages is a marketing tool for a business, enticing potential customers with both the history and the aspirations of a business, as well as adding a human element.</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5. Additionally, about us pages are incorporated into search-engine marketing efforts as a way to find potential customers through Web </a:t>
            </a:r>
            <a:r>
              <a:rPr lang="en-IN" dirty="0" smtClean="0">
                <a:latin typeface="Arial" panose="020B0604020202020204" pitchFamily="34" charset="0"/>
                <a:ea typeface="Calibri" panose="020F0502020204030204" pitchFamily="34" charset="0"/>
                <a:cs typeface="Arial" panose="020B0604020202020204" pitchFamily="34" charset="0"/>
              </a:rPr>
              <a:t>searches.</a:t>
            </a:r>
            <a:endParaRPr lang="en-IN" dirty="0"/>
          </a:p>
        </p:txBody>
      </p:sp>
      <p:sp>
        <p:nvSpPr>
          <p:cNvPr id="3" name="Rectangle 2"/>
          <p:cNvSpPr/>
          <p:nvPr/>
        </p:nvSpPr>
        <p:spPr>
          <a:xfrm>
            <a:off x="992555" y="2687706"/>
            <a:ext cx="9925539" cy="3671518"/>
          </a:xfrm>
          <a:prstGeom prst="rect">
            <a:avLst/>
          </a:prstGeom>
        </p:spPr>
        <p:txBody>
          <a:bodyPr wrap="square">
            <a:spAutoFit/>
          </a:bodyPr>
          <a:lstStyle/>
          <a:p>
            <a:pPr>
              <a:lnSpc>
                <a:spcPct val="107000"/>
              </a:lnSpc>
              <a:spcAft>
                <a:spcPts val="800"/>
              </a:spcAft>
            </a:pPr>
            <a:r>
              <a:rPr lang="en-IN" sz="2000" b="1" dirty="0" smtClean="0">
                <a:latin typeface="Calibri" panose="020F0502020204030204" pitchFamily="34" charset="0"/>
                <a:ea typeface="Calibri" panose="020F0502020204030204" pitchFamily="34" charset="0"/>
                <a:cs typeface="Times New Roman" panose="02020603050405020304" pitchFamily="18" charset="0"/>
              </a:rPr>
              <a:t>Contact us</a:t>
            </a:r>
            <a:r>
              <a:rPr lang="en-IN" sz="2000" b="1"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1.The purpose of our contact us page is one of the most direct. </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2.If the information is not focused on explaining how someone can communicate with you, it shouldn’t be there. </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3.It’s where they go when they have a question and truly want to speak to an individual at your organization. </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4.Include an email and phone number so visitors can get in touch with you on their first attempt</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5.They exist to serve the user with the purpose of providing them with information on how they can get in touch with you</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777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045" y="1311332"/>
            <a:ext cx="9229970" cy="4252831"/>
          </a:xfrm>
          <a:prstGeom prst="rect">
            <a:avLst/>
          </a:prstGeom>
        </p:spPr>
        <p:txBody>
          <a:bodyPr wrap="square">
            <a:spAutoFit/>
          </a:bodyPr>
          <a:lstStyle/>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Send Query:</a:t>
            </a:r>
            <a:endParaRPr lang="en-IN"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To send query, customer needs to register an account and needs to login</a:t>
            </a: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If a user have any query they can send their query from query box</a:t>
            </a: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After writing query they can click send button</a:t>
            </a: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The query will be send to admin</a:t>
            </a:r>
          </a:p>
          <a:p>
            <a:pPr marL="457200">
              <a:lnSpc>
                <a:spcPct val="107000"/>
              </a:lnSpc>
              <a:spcAft>
                <a:spcPts val="0"/>
              </a:spcAft>
            </a:pPr>
            <a:r>
              <a:rPr lang="en-IN" dirty="0">
                <a:latin typeface="Arial" panose="020B0604020202020204" pitchFamily="34" charset="0"/>
                <a:ea typeface="Calibri" panose="020F0502020204030204" pitchFamily="34" charset="0"/>
                <a:cs typeface="Arial" panose="020B0604020202020204" pitchFamily="34" charset="0"/>
              </a:rPr>
              <a:t> </a:t>
            </a:r>
          </a:p>
          <a:p>
            <a:pPr marL="457200">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  View Query:</a:t>
            </a:r>
            <a:endParaRPr lang="en-IN"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To view query admin needs to login and click on view queries</a:t>
            </a: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Here table is created with for listing user queries</a:t>
            </a: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Admin can see user query , UserId  and queryId</a:t>
            </a:r>
          </a:p>
          <a:p>
            <a:pPr marL="342900" lvl="0" indent="-342900">
              <a:lnSpc>
                <a:spcPct val="107000"/>
              </a:lnSpc>
              <a:spcAft>
                <a:spcPts val="0"/>
              </a:spcAft>
              <a:buFont typeface="+mj-lt"/>
              <a:buAutoNum type="arabicPeriod"/>
            </a:pPr>
            <a:r>
              <a:rPr lang="en-IN" dirty="0">
                <a:latin typeface="Arial" panose="020B0604020202020204" pitchFamily="34" charset="0"/>
                <a:ea typeface="Calibri" panose="020F0502020204030204" pitchFamily="34" charset="0"/>
                <a:cs typeface="Arial" panose="020B0604020202020204" pitchFamily="34" charset="0"/>
              </a:rPr>
              <a:t>Admin can reply user query with answer</a:t>
            </a:r>
          </a:p>
          <a:p>
            <a:pPr marL="6858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8116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325" y="2892642"/>
            <a:ext cx="3416320" cy="923330"/>
          </a:xfrm>
          <a:prstGeom prst="rect">
            <a:avLst/>
          </a:prstGeom>
        </p:spPr>
        <p:txBody>
          <a:bodyPr wrap="none">
            <a:spAutoFit/>
          </a:bodyPr>
          <a:lstStyle/>
          <a:p>
            <a:pPr algn="ctr"/>
            <a:r>
              <a:rPr lang="en-IN" sz="5400" dirty="0" smtClean="0">
                <a:latin typeface="Arial" panose="020B0604020202020204" pitchFamily="34" charset="0"/>
                <a:cs typeface="Arial" panose="020B0604020202020204" pitchFamily="34" charset="0"/>
              </a:rPr>
              <a:t>Thank you</a:t>
            </a:r>
            <a:endParaRPr lang="en-IN" sz="5400" dirty="0"/>
          </a:p>
        </p:txBody>
      </p:sp>
    </p:spTree>
    <p:extLst>
      <p:ext uri="{BB962C8B-B14F-4D97-AF65-F5344CB8AC3E}">
        <p14:creationId xmlns:p14="http://schemas.microsoft.com/office/powerpoint/2010/main" val="146953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8868" y="1491066"/>
            <a:ext cx="9405257" cy="3785652"/>
          </a:xfrm>
          <a:prstGeom prst="rect">
            <a:avLst/>
          </a:prstGeom>
        </p:spPr>
        <p:txBody>
          <a:bodyPr wrap="square">
            <a:spAutoFit/>
          </a:bodyPr>
          <a:lstStyle/>
          <a:p>
            <a:r>
              <a:rPr lang="en-US" sz="2400" b="1" dirty="0" smtClean="0">
                <a:latin typeface="Arial" panose="020B0604020202020204" pitchFamily="34" charset="0"/>
              </a:rPr>
              <a:t>Abstract</a:t>
            </a:r>
            <a:r>
              <a:rPr lang="en-US" dirty="0" smtClean="0">
                <a:latin typeface="Arial" panose="020B0604020202020204" pitchFamily="34" charset="0"/>
              </a:rPr>
              <a:t>:</a:t>
            </a:r>
          </a:p>
          <a:p>
            <a:endParaRPr lang="en-US" dirty="0" smtClean="0">
              <a:latin typeface="Arial" panose="020B0604020202020204" pitchFamily="34" charset="0"/>
            </a:endParaRPr>
          </a:p>
          <a:p>
            <a:r>
              <a:rPr lang="en-US" dirty="0" smtClean="0">
                <a:latin typeface="Arial" panose="020B0604020202020204" pitchFamily="34" charset="0"/>
              </a:rPr>
              <a:t>Today</a:t>
            </a:r>
            <a:r>
              <a:rPr lang="en-US" dirty="0">
                <a:latin typeface="Arial" panose="020B0604020202020204" pitchFamily="34" charset="0"/>
              </a:rPr>
              <a:t>, as we are living in uncertainty, what may happen tomorrow no one knows, whether it is related to our health or the objects around us that we use in our daily life. So, why not take Insurance. Insurance is all about providing financial safety to the </a:t>
            </a:r>
            <a:r>
              <a:rPr lang="en-US" dirty="0" smtClean="0">
                <a:latin typeface="Arial" panose="020B0604020202020204" pitchFamily="34" charset="0"/>
              </a:rPr>
              <a:t>individual or </a:t>
            </a:r>
            <a:r>
              <a:rPr lang="en-US" dirty="0">
                <a:latin typeface="Arial" panose="020B0604020202020204" pitchFamily="34" charset="0"/>
              </a:rPr>
              <a:t>Vehicles</a:t>
            </a:r>
            <a:r>
              <a:rPr lang="en-US" dirty="0" smtClean="0">
                <a:latin typeface="Arial" panose="020B0604020202020204" pitchFamily="34" charset="0"/>
              </a:rPr>
              <a:t>.</a:t>
            </a:r>
          </a:p>
          <a:p>
            <a:endParaRPr lang="en-US" dirty="0">
              <a:latin typeface="Arial" panose="020B0604020202020204" pitchFamily="34" charset="0"/>
            </a:endParaRPr>
          </a:p>
          <a:p>
            <a:r>
              <a:rPr lang="en-US" dirty="0" smtClean="0">
                <a:latin typeface="Arial" panose="020B0604020202020204" pitchFamily="34" charset="0"/>
                <a:cs typeface="Arial" panose="020B0604020202020204" pitchFamily="34" charset="0"/>
              </a:rPr>
              <a:t>1.Our project </a:t>
            </a:r>
            <a:r>
              <a:rPr lang="en-US" dirty="0">
                <a:latin typeface="Arial" panose="020B0604020202020204" pitchFamily="34" charset="0"/>
                <a:cs typeface="Arial" panose="020B0604020202020204" pitchFamily="34" charset="0"/>
              </a:rPr>
              <a:t>provide a bug-free application to the policymaker(admin) as well as the customer</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2.The </a:t>
            </a:r>
            <a:r>
              <a:rPr lang="en-US" dirty="0">
                <a:latin typeface="Arial" panose="020B0604020202020204" pitchFamily="34" charset="0"/>
                <a:cs typeface="Arial" panose="020B0604020202020204" pitchFamily="34" charset="0"/>
              </a:rPr>
              <a:t>main objective is to build a secured, robust Insurance Management system where the policies are managed properly</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3.It </a:t>
            </a:r>
            <a:r>
              <a:rPr lang="en-US" dirty="0">
                <a:latin typeface="Arial" panose="020B0604020202020204" pitchFamily="34" charset="0"/>
                <a:cs typeface="Arial" panose="020B0604020202020204" pitchFamily="34" charset="0"/>
              </a:rPr>
              <a:t>maintains the record of customers, policies, buyers’ policies efficiently so that it would be easy to access at any time </a:t>
            </a:r>
            <a:r>
              <a:rPr lang="en-US" dirty="0" smtClean="0">
                <a:latin typeface="Arial" panose="020B0604020202020204" pitchFamily="34" charset="0"/>
                <a:cs typeface="Arial" panose="020B0604020202020204" pitchFamily="34" charset="0"/>
              </a:rPr>
              <a:t>24*7.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5051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9868" y="528777"/>
            <a:ext cx="9588138" cy="5416868"/>
          </a:xfrm>
          <a:prstGeom prst="rect">
            <a:avLst/>
          </a:prstGeom>
        </p:spPr>
        <p:txBody>
          <a:bodyPr wrap="square">
            <a:spAutoFit/>
          </a:bodyPr>
          <a:lstStyle/>
          <a:p>
            <a:endParaRPr lang="en-US" dirty="0">
              <a:latin typeface="Arial" panose="020B0604020202020204" pitchFamily="34" charset="0"/>
            </a:endParaRPr>
          </a:p>
          <a:p>
            <a:endParaRPr lang="en-US" dirty="0" smtClean="0">
              <a:latin typeface="Arial" panose="020B0604020202020204" pitchFamily="34" charset="0"/>
            </a:endParaRPr>
          </a:p>
          <a:p>
            <a:endParaRPr lang="en-US" dirty="0">
              <a:latin typeface="Arial" panose="020B0604020202020204" pitchFamily="34" charset="0"/>
            </a:endParaRPr>
          </a:p>
          <a:p>
            <a:r>
              <a:rPr lang="en-US" sz="2000" b="1" dirty="0" smtClean="0">
                <a:latin typeface="Arial" panose="020B0604020202020204" pitchFamily="34" charset="0"/>
              </a:rPr>
              <a:t>Project Objective</a:t>
            </a:r>
            <a:r>
              <a:rPr lang="en-US" sz="2000" dirty="0" smtClean="0">
                <a:latin typeface="Arial" panose="020B0604020202020204" pitchFamily="34" charset="0"/>
              </a:rPr>
              <a:t>:  </a:t>
            </a:r>
          </a:p>
          <a:p>
            <a:r>
              <a:rPr lang="en-US" dirty="0">
                <a:latin typeface="Arial" panose="020B0604020202020204" pitchFamily="34" charset="0"/>
              </a:rPr>
              <a:t>	</a:t>
            </a:r>
            <a:r>
              <a:rPr lang="en-US" dirty="0" smtClean="0">
                <a:latin typeface="Arial" panose="020B0604020202020204" pitchFamily="34" charset="0"/>
              </a:rPr>
              <a:t>Create </a:t>
            </a:r>
            <a:r>
              <a:rPr lang="en-US" dirty="0">
                <a:latin typeface="Arial" panose="020B0604020202020204" pitchFamily="34" charset="0"/>
              </a:rPr>
              <a:t>a dynamic and responsive web application for managing the </a:t>
            </a:r>
            <a:r>
              <a:rPr lang="en-US" dirty="0" smtClean="0">
                <a:latin typeface="Arial" panose="020B0604020202020204" pitchFamily="34" charset="0"/>
              </a:rPr>
              <a:t>policies online.</a:t>
            </a:r>
          </a:p>
          <a:p>
            <a:endParaRPr lang="en-US" dirty="0" smtClean="0">
              <a:latin typeface="Arial" panose="020B0604020202020204" pitchFamily="34" charset="0"/>
            </a:endParaRPr>
          </a:p>
          <a:p>
            <a:endParaRPr lang="en-US" dirty="0">
              <a:latin typeface="Arial" panose="020B0604020202020204" pitchFamily="34" charset="0"/>
            </a:endParaRPr>
          </a:p>
          <a:p>
            <a:r>
              <a:rPr lang="en-US" sz="2000" b="1" dirty="0" smtClean="0">
                <a:latin typeface="Arial" panose="020B0604020202020204" pitchFamily="34" charset="0"/>
              </a:rPr>
              <a:t>Tools</a:t>
            </a:r>
            <a:r>
              <a:rPr lang="en-US" b="1" dirty="0" smtClean="0">
                <a:latin typeface="Arial" panose="020B0604020202020204" pitchFamily="34" charset="0"/>
              </a:rPr>
              <a:t> </a:t>
            </a:r>
            <a:r>
              <a:rPr lang="en-US" sz="2000" b="1" dirty="0">
                <a:latin typeface="Arial" panose="020B0604020202020204" pitchFamily="34" charset="0"/>
              </a:rPr>
              <a:t>and</a:t>
            </a:r>
            <a:r>
              <a:rPr lang="en-US" b="1" dirty="0">
                <a:latin typeface="Arial" panose="020B0604020202020204" pitchFamily="34" charset="0"/>
              </a:rPr>
              <a:t> </a:t>
            </a:r>
            <a:r>
              <a:rPr lang="en-US" sz="2000" b="1" dirty="0">
                <a:latin typeface="Arial" panose="020B0604020202020204" pitchFamily="34" charset="0"/>
              </a:rPr>
              <a:t>Technologies</a:t>
            </a:r>
            <a:r>
              <a:rPr lang="en-US" b="1" dirty="0" smtClean="0">
                <a:latin typeface="Arial" panose="020B0604020202020204" pitchFamily="34" charset="0"/>
              </a:rPr>
              <a:t>:</a:t>
            </a:r>
          </a:p>
          <a:p>
            <a:r>
              <a:rPr lang="en-US" dirty="0" smtClean="0">
                <a:latin typeface="Arial" panose="020B0604020202020204" pitchFamily="34" charset="0"/>
              </a:rPr>
              <a:t>•</a:t>
            </a:r>
            <a:r>
              <a:rPr lang="en-US" dirty="0">
                <a:latin typeface="Arial" panose="020B0604020202020204" pitchFamily="34" charset="0"/>
              </a:rPr>
              <a:t>Front-End: </a:t>
            </a:r>
            <a:r>
              <a:rPr lang="en-US" dirty="0" smtClean="0">
                <a:latin typeface="Arial" panose="020B0604020202020204" pitchFamily="34" charset="0"/>
              </a:rPr>
              <a:t>Angular</a:t>
            </a:r>
          </a:p>
          <a:p>
            <a:r>
              <a:rPr lang="en-US" dirty="0" smtClean="0">
                <a:latin typeface="Arial" panose="020B0604020202020204" pitchFamily="34" charset="0"/>
              </a:rPr>
              <a:t>•</a:t>
            </a:r>
            <a:r>
              <a:rPr lang="en-US" dirty="0">
                <a:latin typeface="Arial" panose="020B0604020202020204" pitchFamily="34" charset="0"/>
              </a:rPr>
              <a:t>Server-side: Spring </a:t>
            </a:r>
            <a:r>
              <a:rPr lang="en-US" dirty="0" smtClean="0">
                <a:latin typeface="Arial" panose="020B0604020202020204" pitchFamily="34" charset="0"/>
              </a:rPr>
              <a:t>Boot</a:t>
            </a:r>
          </a:p>
          <a:p>
            <a:r>
              <a:rPr lang="en-US" dirty="0" smtClean="0">
                <a:latin typeface="Arial" panose="020B0604020202020204" pitchFamily="34" charset="0"/>
              </a:rPr>
              <a:t>•</a:t>
            </a:r>
            <a:r>
              <a:rPr lang="en-US" dirty="0">
                <a:latin typeface="Arial" panose="020B0604020202020204" pitchFamily="34" charset="0"/>
              </a:rPr>
              <a:t>Back-end: MYSQL, </a:t>
            </a:r>
            <a:r>
              <a:rPr lang="en-US" dirty="0" smtClean="0">
                <a:latin typeface="Arial" panose="020B0604020202020204" pitchFamily="34" charset="0"/>
              </a:rPr>
              <a:t>Hibernate</a:t>
            </a:r>
          </a:p>
          <a:p>
            <a:r>
              <a:rPr lang="en-US" dirty="0" smtClean="0">
                <a:latin typeface="Arial" panose="020B0604020202020204" pitchFamily="34" charset="0"/>
              </a:rPr>
              <a:t>•</a:t>
            </a:r>
            <a:r>
              <a:rPr lang="en-US" dirty="0">
                <a:latin typeface="Arial" panose="020B0604020202020204" pitchFamily="34" charset="0"/>
              </a:rPr>
              <a:t>Server: </a:t>
            </a:r>
            <a:r>
              <a:rPr lang="en-US" dirty="0" smtClean="0">
                <a:latin typeface="Arial" panose="020B0604020202020204" pitchFamily="34" charset="0"/>
              </a:rPr>
              <a:t>Tomcat</a:t>
            </a:r>
          </a:p>
          <a:p>
            <a:endParaRPr lang="en-US" dirty="0">
              <a:latin typeface="Arial" panose="020B0604020202020204" pitchFamily="34" charset="0"/>
            </a:endParaRPr>
          </a:p>
          <a:p>
            <a:r>
              <a:rPr lang="en-IN" sz="2000" b="1" dirty="0">
                <a:latin typeface="Arial" panose="020B0604020202020204" pitchFamily="34" charset="0"/>
                <a:cs typeface="Arial" panose="020B0604020202020204" pitchFamily="34" charset="0"/>
              </a:rPr>
              <a:t>Modules</a:t>
            </a:r>
            <a:r>
              <a:rPr lang="en-IN" b="1" dirty="0" smtClean="0"/>
              <a:t>:</a:t>
            </a:r>
          </a:p>
          <a:p>
            <a:endParaRPr lang="en-IN" dirty="0"/>
          </a:p>
          <a:p>
            <a:r>
              <a:rPr lang="en-IN" b="1" dirty="0">
                <a:latin typeface="Arial" panose="020B0604020202020204" pitchFamily="34" charset="0"/>
                <a:cs typeface="Arial" panose="020B0604020202020204" pitchFamily="34" charset="0"/>
              </a:rPr>
              <a:t>Admin module </a:t>
            </a:r>
            <a:r>
              <a:rPr lang="en-IN" dirty="0">
                <a:latin typeface="Arial" panose="020B0604020202020204" pitchFamily="34" charset="0"/>
                <a:cs typeface="Arial" panose="020B0604020202020204" pitchFamily="34" charset="0"/>
              </a:rPr>
              <a:t>: This module only allows the admin to login and manage the users.</a:t>
            </a:r>
          </a:p>
          <a:p>
            <a:r>
              <a:rPr lang="en-IN" b="1" dirty="0">
                <a:latin typeface="Arial" panose="020B0604020202020204" pitchFamily="34" charset="0"/>
                <a:cs typeface="Arial" panose="020B0604020202020204" pitchFamily="34" charset="0"/>
              </a:rPr>
              <a:t>User module </a:t>
            </a:r>
            <a:r>
              <a:rPr lang="en-IN" dirty="0">
                <a:latin typeface="Arial" panose="020B0604020202020204" pitchFamily="34" charset="0"/>
                <a:cs typeface="Arial" panose="020B0604020202020204" pitchFamily="34" charset="0"/>
              </a:rPr>
              <a:t>: This module allow the user to register and know the premium details of the users and policies and they can update their details.</a:t>
            </a:r>
          </a:p>
          <a:p>
            <a:endParaRPr lang="en-IN" dirty="0"/>
          </a:p>
        </p:txBody>
      </p:sp>
    </p:spTree>
    <p:extLst>
      <p:ext uri="{BB962C8B-B14F-4D97-AF65-F5344CB8AC3E}">
        <p14:creationId xmlns:p14="http://schemas.microsoft.com/office/powerpoint/2010/main" val="2479134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739" y="1327697"/>
            <a:ext cx="10186736" cy="4260462"/>
          </a:xfrm>
          <a:prstGeom prst="rect">
            <a:avLst/>
          </a:prstGeom>
        </p:spPr>
        <p:txBody>
          <a:bodyPr wrap="square">
            <a:spAutoFit/>
          </a:bodyPr>
          <a:lstStyle/>
          <a:p>
            <a:pPr>
              <a:lnSpc>
                <a:spcPct val="107000"/>
              </a:lnSpc>
              <a:spcAft>
                <a:spcPts val="800"/>
              </a:spcAft>
            </a:pPr>
            <a:r>
              <a:rPr lang="en-IN" sz="2400" b="1" dirty="0" smtClean="0">
                <a:latin typeface="Calibri" panose="020F0502020204030204" pitchFamily="34" charset="0"/>
                <a:ea typeface="Calibri" panose="020F0502020204030204" pitchFamily="34" charset="0"/>
                <a:cs typeface="Times New Roman" panose="02020603050405020304" pitchFamily="18" charset="0"/>
              </a:rPr>
              <a:t>Overview:</a:t>
            </a:r>
          </a:p>
          <a:p>
            <a:pPr>
              <a:lnSpc>
                <a:spcPct val="107000"/>
              </a:lnSpc>
              <a:spcAft>
                <a:spcPts val="800"/>
              </a:spcAft>
            </a:pPr>
            <a:r>
              <a:rPr lang="en-IN" dirty="0" smtClean="0">
                <a:latin typeface="Arial" panose="020B0604020202020204" pitchFamily="34" charset="0"/>
                <a:ea typeface="Calibri" panose="020F0502020204030204" pitchFamily="34" charset="0"/>
                <a:cs typeface="Arial" panose="020B0604020202020204" pitchFamily="34" charset="0"/>
              </a:rPr>
              <a:t>&gt;&gt;  </a:t>
            </a:r>
            <a:r>
              <a:rPr lang="en-IN" dirty="0">
                <a:latin typeface="Arial" panose="020B0604020202020204" pitchFamily="34" charset="0"/>
                <a:ea typeface="Calibri" panose="020F0502020204030204" pitchFamily="34" charset="0"/>
                <a:cs typeface="Arial" panose="020B0604020202020204" pitchFamily="34" charset="0"/>
              </a:rPr>
              <a:t>It is a multi-role application project i.e. single Admin and multiple User, where Admin will have the main control over the system.</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&gt;&gt; Admin will be responsible for maintaining the system and </a:t>
            </a:r>
            <a:r>
              <a:rPr lang="en-IN" dirty="0" smtClean="0">
                <a:latin typeface="Arial" panose="020B0604020202020204" pitchFamily="34" charset="0"/>
                <a:ea typeface="Calibri" panose="020F0502020204030204" pitchFamily="34" charset="0"/>
                <a:cs typeface="Arial" panose="020B0604020202020204" pitchFamily="34" charset="0"/>
              </a:rPr>
              <a:t>also keep checking </a:t>
            </a:r>
            <a:r>
              <a:rPr lang="en-IN" dirty="0">
                <a:latin typeface="Arial" panose="020B0604020202020204" pitchFamily="34" charset="0"/>
                <a:ea typeface="Calibri" panose="020F0502020204030204" pitchFamily="34" charset="0"/>
                <a:cs typeface="Arial" panose="020B0604020202020204" pitchFamily="34" charset="0"/>
              </a:rPr>
              <a:t>on the policies and management of the system. Admin will manage all the applicants for Insurance and their details.</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&gt;&gt; Admin can add, update  and delete the policy and can approve or disapprove the policy applied by the users.</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&gt;&gt;  On the other hand, Users can register themselves, log in using the login credentials, apply for registering the type of policy they wish to apply and they can check their status in the history section.</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&gt;&gt; Users can ask question and admin can answer for that.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92505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5868" y="1575890"/>
            <a:ext cx="8311663" cy="2492990"/>
          </a:xfrm>
          <a:prstGeom prst="rect">
            <a:avLst/>
          </a:prstGeom>
        </p:spPr>
        <p:txBody>
          <a:bodyPr wrap="square">
            <a:spAutoFit/>
          </a:bodyPr>
          <a:lstStyle/>
          <a:p>
            <a:r>
              <a:rPr lang="en-IN" sz="2400" b="1" dirty="0" smtClean="0"/>
              <a:t>Homepage Layout:</a:t>
            </a:r>
          </a:p>
          <a:p>
            <a:endParaRPr lang="en-IN" sz="2400" b="1" dirty="0"/>
          </a:p>
          <a:p>
            <a:r>
              <a:rPr lang="en-IN" dirty="0" smtClean="0">
                <a:latin typeface="Arial" panose="020B0604020202020204" pitchFamily="34" charset="0"/>
                <a:cs typeface="Arial" panose="020B0604020202020204" pitchFamily="34" charset="0"/>
              </a:rPr>
              <a:t>Homepage consists of</a:t>
            </a:r>
          </a:p>
          <a:p>
            <a:endParaRPr lang="en-IN" dirty="0">
              <a:latin typeface="Arial" panose="020B0604020202020204" pitchFamily="34" charset="0"/>
              <a:cs typeface="Arial" panose="020B0604020202020204" pitchFamily="34" charset="0"/>
            </a:endParaRPr>
          </a:p>
          <a:p>
            <a:r>
              <a:rPr lang="en-IN" dirty="0" smtClean="0"/>
              <a:t>	</a:t>
            </a:r>
            <a:r>
              <a:rPr lang="en-IN" dirty="0"/>
              <a:t>		➔</a:t>
            </a:r>
            <a:r>
              <a:rPr lang="en-IN" dirty="0" smtClean="0">
                <a:latin typeface="Arial" panose="020B0604020202020204" pitchFamily="34" charset="0"/>
                <a:cs typeface="Arial" panose="020B0604020202020204" pitchFamily="34" charset="0"/>
              </a:rPr>
              <a:t>Admin </a:t>
            </a:r>
            <a:r>
              <a:rPr lang="en-IN" dirty="0">
                <a:latin typeface="Arial" panose="020B0604020202020204" pitchFamily="34" charset="0"/>
                <a:cs typeface="Arial" panose="020B0604020202020204" pitchFamily="34" charset="0"/>
              </a:rPr>
              <a:t>Portal</a:t>
            </a:r>
          </a:p>
          <a:p>
            <a:r>
              <a:rPr lang="en-IN" dirty="0" smtClean="0">
                <a:latin typeface="Arial" panose="020B0604020202020204" pitchFamily="34" charset="0"/>
                <a:cs typeface="Arial" panose="020B0604020202020204" pitchFamily="34" charset="0"/>
              </a:rPr>
              <a:t>			</a:t>
            </a:r>
            <a:r>
              <a:rPr lang="en-IN" dirty="0"/>
              <a:t>➔</a:t>
            </a:r>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Portal</a:t>
            </a:r>
          </a:p>
          <a:p>
            <a:r>
              <a:rPr lang="en-IN" dirty="0" smtClean="0">
                <a:latin typeface="Arial" panose="020B0604020202020204" pitchFamily="34" charset="0"/>
                <a:cs typeface="Arial" panose="020B0604020202020204" pitchFamily="34" charset="0"/>
              </a:rPr>
              <a:t>			</a:t>
            </a:r>
            <a:r>
              <a:rPr lang="en-IN" dirty="0"/>
              <a:t>➔</a:t>
            </a:r>
            <a:r>
              <a:rPr lang="en-IN" dirty="0" smtClean="0">
                <a:latin typeface="Arial" panose="020B0604020202020204" pitchFamily="34" charset="0"/>
                <a:cs typeface="Arial" panose="020B0604020202020204" pitchFamily="34" charset="0"/>
              </a:rPr>
              <a:t>About </a:t>
            </a:r>
            <a:r>
              <a:rPr lang="en-IN" dirty="0">
                <a:latin typeface="Arial" panose="020B0604020202020204" pitchFamily="34" charset="0"/>
                <a:cs typeface="Arial" panose="020B0604020202020204" pitchFamily="34" charset="0"/>
              </a:rPr>
              <a:t>us</a:t>
            </a:r>
          </a:p>
          <a:p>
            <a:r>
              <a:rPr lang="en-IN" dirty="0" smtClean="0">
                <a:latin typeface="Arial" panose="020B0604020202020204" pitchFamily="34" charset="0"/>
                <a:cs typeface="Arial" panose="020B0604020202020204" pitchFamily="34" charset="0"/>
              </a:rPr>
              <a:t>			</a:t>
            </a:r>
            <a:r>
              <a:rPr lang="en-IN" dirty="0"/>
              <a:t>➔</a:t>
            </a:r>
            <a:r>
              <a:rPr lang="en-IN" dirty="0" smtClean="0">
                <a:latin typeface="Arial" panose="020B0604020202020204" pitchFamily="34" charset="0"/>
                <a:cs typeface="Arial" panose="020B0604020202020204" pitchFamily="34" charset="0"/>
              </a:rPr>
              <a:t>Contact </a:t>
            </a:r>
            <a:r>
              <a:rPr lang="en-IN" dirty="0">
                <a:latin typeface="Arial" panose="020B0604020202020204" pitchFamily="34" charset="0"/>
                <a:cs typeface="Arial" panose="020B0604020202020204" pitchFamily="34" charset="0"/>
              </a:rPr>
              <a:t>us</a:t>
            </a:r>
          </a:p>
        </p:txBody>
      </p:sp>
    </p:spTree>
    <p:extLst>
      <p:ext uri="{BB962C8B-B14F-4D97-AF65-F5344CB8AC3E}">
        <p14:creationId xmlns:p14="http://schemas.microsoft.com/office/powerpoint/2010/main" val="972405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7311" y="1022922"/>
            <a:ext cx="9353006" cy="2339102"/>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Admin actions:</a:t>
            </a:r>
            <a:endParaRPr lang="en-US" sz="20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1.Create Policy – save option , make new entry</a:t>
            </a:r>
          </a:p>
          <a:p>
            <a:r>
              <a:rPr lang="en-IN" dirty="0">
                <a:latin typeface="Arial" panose="020B0604020202020204" pitchFamily="34" charset="0"/>
                <a:cs typeface="Arial" panose="020B0604020202020204" pitchFamily="34" charset="0"/>
              </a:rPr>
              <a:t>2.View all policies – Display all entries using findAll()</a:t>
            </a:r>
          </a:p>
          <a:p>
            <a:r>
              <a:rPr lang="en-IN" dirty="0">
                <a:latin typeface="Arial" panose="020B0604020202020204" pitchFamily="34" charset="0"/>
                <a:cs typeface="Arial" panose="020B0604020202020204" pitchFamily="34" charset="0"/>
              </a:rPr>
              <a:t>3.Search for policy by Id – Return particular entry using findById()</a:t>
            </a:r>
          </a:p>
          <a:p>
            <a:r>
              <a:rPr lang="en-IN" dirty="0">
                <a:latin typeface="Arial" panose="020B0604020202020204" pitchFamily="34" charset="0"/>
                <a:cs typeface="Arial" panose="020B0604020202020204" pitchFamily="34" charset="0"/>
              </a:rPr>
              <a:t>4.Update policy – Change the specified fields</a:t>
            </a:r>
          </a:p>
          <a:p>
            <a:r>
              <a:rPr lang="en-IN" dirty="0">
                <a:latin typeface="Arial" panose="020B0604020202020204" pitchFamily="34" charset="0"/>
                <a:cs typeface="Arial" panose="020B0604020202020204" pitchFamily="34" charset="0"/>
              </a:rPr>
              <a:t>5.Delete policy – Can delete policy if not in use</a:t>
            </a:r>
          </a:p>
          <a:p>
            <a:r>
              <a:rPr lang="en-IN" dirty="0">
                <a:latin typeface="Arial" panose="020B0604020202020204" pitchFamily="34" charset="0"/>
                <a:cs typeface="Arial" panose="020B0604020202020204" pitchFamily="34" charset="0"/>
              </a:rPr>
              <a:t>6.Approve/Disapprove policy – Admin can approve or disapprove </a:t>
            </a:r>
          </a:p>
          <a:p>
            <a:r>
              <a:rPr lang="en-IN" dirty="0" smtClean="0">
                <a:latin typeface="Arial" panose="020B0604020202020204" pitchFamily="34" charset="0"/>
                <a:cs typeface="Arial" panose="020B0604020202020204" pitchFamily="34" charset="0"/>
              </a:rPr>
              <a:t>7.Answer the questions asked by users.</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057311" y="3574538"/>
            <a:ext cx="10173397" cy="3046988"/>
          </a:xfrm>
          <a:prstGeom prst="rect">
            <a:avLst/>
          </a:prstGeom>
        </p:spPr>
        <p:txBody>
          <a:bodyPr wrap="square">
            <a:spAutoFit/>
          </a:bodyPr>
          <a:lstStyle/>
          <a:p>
            <a:r>
              <a:rPr lang="en-US" sz="2000" b="1" dirty="0">
                <a:latin typeface="Arial" panose="020B0604020202020204" pitchFamily="34" charset="0"/>
              </a:rPr>
              <a:t>User actions:</a:t>
            </a:r>
          </a:p>
          <a:p>
            <a:r>
              <a:rPr lang="en-IN" dirty="0">
                <a:latin typeface="Arial" panose="020B0604020202020204" pitchFamily="34" charset="0"/>
                <a:cs typeface="Arial" panose="020B0604020202020204" pitchFamily="34" charset="0"/>
              </a:rPr>
              <a:t>1.Register and login through valid credentials.</a:t>
            </a:r>
          </a:p>
          <a:p>
            <a:r>
              <a:rPr lang="en-IN" dirty="0">
                <a:latin typeface="Arial" panose="020B0604020202020204" pitchFamily="34" charset="0"/>
                <a:cs typeface="Arial" panose="020B0604020202020204" pitchFamily="34" charset="0"/>
              </a:rPr>
              <a:t>2.View all available policies – List all the policies present</a:t>
            </a:r>
          </a:p>
          <a:p>
            <a:r>
              <a:rPr lang="en-IN" dirty="0">
                <a:latin typeface="Arial" panose="020B0604020202020204" pitchFamily="34" charset="0"/>
                <a:cs typeface="Arial" panose="020B0604020202020204" pitchFamily="34" charset="0"/>
              </a:rPr>
              <a:t>3.Apply for policy – The “approval” attribute is changed to pending state(3) when user applies for policy</a:t>
            </a:r>
          </a:p>
          <a:p>
            <a:r>
              <a:rPr lang="en-IN" dirty="0">
                <a:latin typeface="Arial" panose="020B0604020202020204" pitchFamily="34" charset="0"/>
                <a:cs typeface="Arial" panose="020B0604020202020204" pitchFamily="34" charset="0"/>
              </a:rPr>
              <a:t>4.User can search by user ID and update their data through user ID.</a:t>
            </a:r>
          </a:p>
          <a:p>
            <a:r>
              <a:rPr lang="en-IN" dirty="0">
                <a:latin typeface="Arial" panose="020B0604020202020204" pitchFamily="34" charset="0"/>
                <a:cs typeface="Arial" panose="020B0604020202020204" pitchFamily="34" charset="0"/>
              </a:rPr>
              <a:t>5.User can delete their account.</a:t>
            </a:r>
          </a:p>
          <a:p>
            <a:r>
              <a:rPr lang="en-US" dirty="0">
                <a:latin typeface="Arial" panose="020B0604020202020204" pitchFamily="34" charset="0"/>
                <a:cs typeface="Arial" panose="020B0604020202020204" pitchFamily="34" charset="0"/>
              </a:rPr>
              <a:t>6.If any queries, users can ask their doubts in query section.</a:t>
            </a:r>
          </a:p>
          <a:p>
            <a:endParaRPr lang="en-US"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828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31631" y="1885950"/>
            <a:ext cx="9601200" cy="4340225"/>
          </a:xfrm>
        </p:spPr>
        <p:txBody>
          <a:bodyPr>
            <a:noAutofit/>
          </a:bodyPr>
          <a:lstStyle/>
          <a:p>
            <a:r>
              <a:rPr lang="en-US" sz="1600" dirty="0">
                <a:latin typeface="Arial" panose="020B0604020202020204" pitchFamily="34" charset="0"/>
                <a:cs typeface="Arial" panose="020B0604020202020204" pitchFamily="34" charset="0"/>
              </a:rPr>
              <a:t>First the Policy, User and Question entities are created. </a:t>
            </a:r>
          </a:p>
          <a:p>
            <a:r>
              <a:rPr lang="en-US" sz="1600" dirty="0">
                <a:latin typeface="Arial" panose="020B0604020202020204" pitchFamily="34" charset="0"/>
                <a:cs typeface="Arial" panose="020B0604020202020204" pitchFamily="34" charset="0"/>
              </a:rPr>
              <a:t>Then, for the DAO layer an interface is created which extends the JpaRepository.</a:t>
            </a:r>
          </a:p>
          <a:p>
            <a:r>
              <a:rPr lang="en-US" sz="1600" dirty="0">
                <a:latin typeface="Arial" panose="020B0604020202020204" pitchFamily="34" charset="0"/>
                <a:cs typeface="Arial" panose="020B0604020202020204" pitchFamily="34" charset="0"/>
              </a:rPr>
              <a:t>The Repository created in the DAO layer for the different entities is marked with the annotation @Repository. </a:t>
            </a:r>
          </a:p>
          <a:p>
            <a:r>
              <a:rPr lang="en-US" sz="1600" dirty="0">
                <a:latin typeface="Arial" panose="020B0604020202020204" pitchFamily="34" charset="0"/>
                <a:cs typeface="Arial" panose="020B0604020202020204" pitchFamily="34" charset="0"/>
              </a:rPr>
              <a:t>In the controller layer the repositories previously created for the entities are autowired.</a:t>
            </a:r>
          </a:p>
          <a:p>
            <a:r>
              <a:rPr lang="en-US" sz="1600" dirty="0">
                <a:latin typeface="Arial" panose="020B0604020202020204" pitchFamily="34" charset="0"/>
                <a:cs typeface="Arial" panose="020B0604020202020204" pitchFamily="34" charset="0"/>
              </a:rPr>
              <a:t>By autowiring the required Beans are automatically injected into our Bean. </a:t>
            </a:r>
          </a:p>
          <a:p>
            <a:r>
              <a:rPr lang="en-US" sz="1600" dirty="0">
                <a:latin typeface="Arial" panose="020B0604020202020204" pitchFamily="34" charset="0"/>
                <a:cs typeface="Arial" panose="020B0604020202020204" pitchFamily="34" charset="0"/>
              </a:rPr>
              <a:t>The status of the Policy is implemented by using an attribute called “approval” of the type Integer.</a:t>
            </a:r>
          </a:p>
          <a:p>
            <a:pPr marL="0" indent="0">
              <a:buNone/>
            </a:pPr>
            <a:r>
              <a:rPr lang="en-US" sz="1600" dirty="0">
                <a:latin typeface="Arial" panose="020B0604020202020204" pitchFamily="34" charset="0"/>
                <a:cs typeface="Arial" panose="020B0604020202020204" pitchFamily="34" charset="0"/>
              </a:rPr>
              <a:t> The following are the different values it will contain for the different possible states:</a:t>
            </a:r>
          </a:p>
          <a:p>
            <a:pPr marL="0" indent="0">
              <a:buNone/>
            </a:pPr>
            <a:r>
              <a:rPr lang="en-US" sz="1600" dirty="0">
                <a:latin typeface="Arial" panose="020B0604020202020204" pitchFamily="34" charset="0"/>
                <a:cs typeface="Arial" panose="020B0604020202020204" pitchFamily="34" charset="0"/>
              </a:rPr>
              <a:t>1. ‘0’ – Initial State, i.e. available to apply </a:t>
            </a:r>
          </a:p>
          <a:p>
            <a:pPr marL="0" indent="0">
              <a:buNone/>
            </a:pPr>
            <a:r>
              <a:rPr lang="en-US" sz="1600" dirty="0">
                <a:latin typeface="Arial" panose="020B0604020202020204" pitchFamily="34" charset="0"/>
                <a:cs typeface="Arial" panose="020B0604020202020204" pitchFamily="34" charset="0"/>
              </a:rPr>
              <a:t>2. ‘3’ – Pending State, i.e. after a User applies for a Policy </a:t>
            </a:r>
          </a:p>
          <a:p>
            <a:pPr marL="0" indent="0">
              <a:buNone/>
            </a:pPr>
            <a:r>
              <a:rPr lang="en-US" sz="1600" dirty="0">
                <a:latin typeface="Arial" panose="020B0604020202020204" pitchFamily="34" charset="0"/>
                <a:cs typeface="Arial" panose="020B0604020202020204" pitchFamily="34" charset="0"/>
              </a:rPr>
              <a:t>3. ‘1’ – Approved State</a:t>
            </a:r>
          </a:p>
          <a:p>
            <a:pPr marL="0" indent="0">
              <a:buNone/>
            </a:pPr>
            <a:r>
              <a:rPr lang="en-US" sz="1600" dirty="0">
                <a:latin typeface="Arial" panose="020B0604020202020204" pitchFamily="34" charset="0"/>
                <a:cs typeface="Arial" panose="020B0604020202020204" pitchFamily="34" charset="0"/>
              </a:rPr>
              <a:t> 4. ‘2’ – Disapproved State</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
        <p:nvSpPr>
          <p:cNvPr id="2" name="Title 1"/>
          <p:cNvSpPr>
            <a:spLocks noGrp="1"/>
          </p:cNvSpPr>
          <p:nvPr>
            <p:ph type="title" idx="4294967295"/>
          </p:nvPr>
        </p:nvSpPr>
        <p:spPr>
          <a:xfrm>
            <a:off x="1422400" y="582613"/>
            <a:ext cx="9601200" cy="1303337"/>
          </a:xfrm>
        </p:spPr>
        <p:txBody>
          <a:bodyPr/>
          <a:lstStyle/>
          <a:p>
            <a:r>
              <a:rPr lang="en-IN" b="1" dirty="0"/>
              <a:t>BACKEND : </a:t>
            </a:r>
            <a:r>
              <a:rPr lang="en-IN" b="1" dirty="0" smtClean="0"/>
              <a:t>Policy </a:t>
            </a:r>
            <a:r>
              <a:rPr lang="en-IN" b="1" dirty="0"/>
              <a:t>Actions </a:t>
            </a:r>
          </a:p>
        </p:txBody>
      </p:sp>
    </p:spTree>
    <p:extLst>
      <p:ext uri="{BB962C8B-B14F-4D97-AF65-F5344CB8AC3E}">
        <p14:creationId xmlns:p14="http://schemas.microsoft.com/office/powerpoint/2010/main" val="2023634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34831" y="1176094"/>
            <a:ext cx="9601200" cy="4757737"/>
          </a:xfrm>
        </p:spPr>
        <p:txBody>
          <a:bodyPr>
            <a:normAutofit fontScale="77500" lnSpcReduction="20000"/>
          </a:bodyPr>
          <a:lstStyle/>
          <a:p>
            <a:pPr marL="0" indent="0">
              <a:buNone/>
            </a:pPr>
            <a:r>
              <a:rPr lang="en-US" sz="3100" b="1" dirty="0"/>
              <a:t>• Policy related actions by </a:t>
            </a:r>
            <a:r>
              <a:rPr lang="en-US" sz="3100" b="1" dirty="0" smtClean="0"/>
              <a:t>Admin</a:t>
            </a:r>
            <a:r>
              <a:rPr lang="en-US" sz="3100" dirty="0" smtClean="0"/>
              <a:t>: </a:t>
            </a:r>
          </a:p>
          <a:p>
            <a:pPr marL="0" indent="0">
              <a:buNone/>
            </a:pPr>
            <a:r>
              <a:rPr lang="en-US" sz="2100" dirty="0" smtClean="0">
                <a:latin typeface="Arial" panose="020B0604020202020204" pitchFamily="34" charset="0"/>
                <a:cs typeface="Arial" panose="020B0604020202020204" pitchFamily="34" charset="0"/>
              </a:rPr>
              <a:t>1.Policy </a:t>
            </a:r>
            <a:r>
              <a:rPr lang="en-US" sz="2100" dirty="0">
                <a:latin typeface="Arial" panose="020B0604020202020204" pitchFamily="34" charset="0"/>
                <a:cs typeface="Arial" panose="020B0604020202020204" pitchFamily="34" charset="0"/>
              </a:rPr>
              <a:t>creation - Save option, a new entry is made </a:t>
            </a:r>
            <a:endParaRPr lang="en-US" sz="2100" dirty="0" smtClean="0">
              <a:latin typeface="Arial" panose="020B0604020202020204" pitchFamily="34" charset="0"/>
              <a:cs typeface="Arial" panose="020B0604020202020204" pitchFamily="34" charset="0"/>
            </a:endParaRPr>
          </a:p>
          <a:p>
            <a:pPr marL="0" indent="0">
              <a:buNone/>
            </a:pPr>
            <a:r>
              <a:rPr lang="en-US" sz="2100" dirty="0" smtClean="0">
                <a:latin typeface="Arial" panose="020B0604020202020204" pitchFamily="34" charset="0"/>
                <a:cs typeface="Arial" panose="020B0604020202020204" pitchFamily="34" charset="0"/>
              </a:rPr>
              <a:t>2</a:t>
            </a:r>
            <a:r>
              <a:rPr lang="en-US" sz="2100" dirty="0">
                <a:latin typeface="Arial" panose="020B0604020202020204" pitchFamily="34" charset="0"/>
                <a:cs typeface="Arial" panose="020B0604020202020204" pitchFamily="34" charset="0"/>
              </a:rPr>
              <a:t>. View all policies – Displays all entries made using the </a:t>
            </a:r>
            <a:r>
              <a:rPr lang="en-US" sz="2100" dirty="0" err="1">
                <a:latin typeface="Arial" panose="020B0604020202020204" pitchFamily="34" charset="0"/>
                <a:cs typeface="Arial" panose="020B0604020202020204" pitchFamily="34" charset="0"/>
              </a:rPr>
              <a:t>findAll</a:t>
            </a:r>
            <a:r>
              <a:rPr lang="en-US" sz="2100" dirty="0">
                <a:latin typeface="Arial" panose="020B0604020202020204" pitchFamily="34" charset="0"/>
                <a:cs typeface="Arial" panose="020B0604020202020204" pitchFamily="34" charset="0"/>
              </a:rPr>
              <a:t>() </a:t>
            </a:r>
            <a:endParaRPr lang="en-US" sz="2100" dirty="0" smtClean="0">
              <a:latin typeface="Arial" panose="020B0604020202020204" pitchFamily="34" charset="0"/>
              <a:cs typeface="Arial" panose="020B0604020202020204" pitchFamily="34" charset="0"/>
            </a:endParaRPr>
          </a:p>
          <a:p>
            <a:pPr marL="0" indent="0">
              <a:buNone/>
            </a:pPr>
            <a:r>
              <a:rPr lang="en-US" sz="2100" dirty="0" smtClean="0">
                <a:latin typeface="Arial" panose="020B0604020202020204" pitchFamily="34" charset="0"/>
                <a:cs typeface="Arial" panose="020B0604020202020204" pitchFamily="34" charset="0"/>
              </a:rPr>
              <a:t>3</a:t>
            </a:r>
            <a:r>
              <a:rPr lang="en-US" sz="2100" dirty="0">
                <a:latin typeface="Arial" panose="020B0604020202020204" pitchFamily="34" charset="0"/>
                <a:cs typeface="Arial" panose="020B0604020202020204" pitchFamily="34" charset="0"/>
              </a:rPr>
              <a:t>. Search for a Policy by ID – Returns a particular entry using </a:t>
            </a:r>
            <a:r>
              <a:rPr lang="en-US" sz="2100" dirty="0" err="1">
                <a:latin typeface="Arial" panose="020B0604020202020204" pitchFamily="34" charset="0"/>
                <a:cs typeface="Arial" panose="020B0604020202020204" pitchFamily="34" charset="0"/>
              </a:rPr>
              <a:t>findById</a:t>
            </a:r>
            <a:r>
              <a:rPr lang="en-US" sz="2100" dirty="0">
                <a:latin typeface="Arial" panose="020B0604020202020204" pitchFamily="34" charset="0"/>
                <a:cs typeface="Arial" panose="020B0604020202020204" pitchFamily="34" charset="0"/>
              </a:rPr>
              <a:t>() </a:t>
            </a:r>
            <a:endParaRPr lang="en-US" sz="2100" dirty="0" smtClean="0">
              <a:latin typeface="Arial" panose="020B0604020202020204" pitchFamily="34" charset="0"/>
              <a:cs typeface="Arial" panose="020B0604020202020204" pitchFamily="34" charset="0"/>
            </a:endParaRPr>
          </a:p>
          <a:p>
            <a:pPr marL="0" indent="0">
              <a:buNone/>
            </a:pPr>
            <a:r>
              <a:rPr lang="en-US" sz="2100" dirty="0" smtClean="0">
                <a:latin typeface="Arial" panose="020B0604020202020204" pitchFamily="34" charset="0"/>
                <a:cs typeface="Arial" panose="020B0604020202020204" pitchFamily="34" charset="0"/>
              </a:rPr>
              <a:t>4</a:t>
            </a:r>
            <a:r>
              <a:rPr lang="en-US" sz="2100" dirty="0">
                <a:latin typeface="Arial" panose="020B0604020202020204" pitchFamily="34" charset="0"/>
                <a:cs typeface="Arial" panose="020B0604020202020204" pitchFamily="34" charset="0"/>
              </a:rPr>
              <a:t>. Update a policy – Existing entry is updated for the specified </a:t>
            </a:r>
            <a:r>
              <a:rPr lang="en-US" sz="2100" dirty="0" smtClean="0">
                <a:latin typeface="Arial" panose="020B0604020202020204" pitchFamily="34" charset="0"/>
                <a:cs typeface="Arial" panose="020B0604020202020204" pitchFamily="34" charset="0"/>
              </a:rPr>
              <a:t>fields</a:t>
            </a:r>
          </a:p>
          <a:p>
            <a:pPr marL="0" indent="0">
              <a:buNone/>
            </a:pPr>
            <a:r>
              <a:rPr lang="en-US" sz="2100" dirty="0" smtClean="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5. Delete a policy if not in use – Admin can delete a Policy if it is not in </a:t>
            </a:r>
            <a:r>
              <a:rPr lang="en-US" sz="2100" dirty="0" smtClean="0">
                <a:latin typeface="Arial" panose="020B0604020202020204" pitchFamily="34" charset="0"/>
                <a:cs typeface="Arial" panose="020B0604020202020204" pitchFamily="34" charset="0"/>
              </a:rPr>
              <a:t>use</a:t>
            </a:r>
          </a:p>
          <a:p>
            <a:pPr marL="0" indent="0">
              <a:buNone/>
            </a:pPr>
            <a:r>
              <a:rPr lang="en-US" sz="2100" dirty="0" smtClean="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6. Approve/Disapprove a Policy – Admin can decide to either approve/disapprove a Policy </a:t>
            </a:r>
            <a:endParaRPr lang="en-US" sz="2100" dirty="0" smtClean="0">
              <a:latin typeface="Arial" panose="020B0604020202020204" pitchFamily="34" charset="0"/>
              <a:cs typeface="Arial" panose="020B0604020202020204" pitchFamily="34" charset="0"/>
            </a:endParaRPr>
          </a:p>
          <a:p>
            <a:pPr marL="0" indent="0">
              <a:buNone/>
            </a:pPr>
            <a:endParaRPr lang="en-US" sz="2100" dirty="0" smtClean="0">
              <a:latin typeface="Arial" panose="020B0604020202020204" pitchFamily="34" charset="0"/>
              <a:cs typeface="Arial" panose="020B0604020202020204" pitchFamily="34" charset="0"/>
            </a:endParaRPr>
          </a:p>
          <a:p>
            <a:pPr marL="0" indent="0">
              <a:buNone/>
            </a:pPr>
            <a:r>
              <a:rPr lang="en-US" sz="3100" b="1" dirty="0" smtClean="0"/>
              <a:t>• </a:t>
            </a:r>
            <a:r>
              <a:rPr lang="en-US" sz="3100" b="1" dirty="0"/>
              <a:t>Policy related actions by the User</a:t>
            </a:r>
            <a:r>
              <a:rPr lang="en-US" sz="3100" dirty="0" smtClean="0"/>
              <a:t>:</a:t>
            </a:r>
          </a:p>
          <a:p>
            <a:pPr marL="0" indent="0">
              <a:buNone/>
            </a:pPr>
            <a:r>
              <a:rPr lang="en-US" sz="2200" dirty="0">
                <a:latin typeface="Arial" panose="020B0604020202020204" pitchFamily="34" charset="0"/>
                <a:cs typeface="Arial" panose="020B0604020202020204" pitchFamily="34" charset="0"/>
              </a:rPr>
              <a:t>1. View all the available Policies – List all the properties present </a:t>
            </a:r>
          </a:p>
          <a:p>
            <a:pPr marL="0" indent="0">
              <a:buNone/>
            </a:pPr>
            <a:r>
              <a:rPr lang="en-US" sz="2200" dirty="0">
                <a:latin typeface="Arial" panose="020B0604020202020204" pitchFamily="34" charset="0"/>
                <a:cs typeface="Arial" panose="020B0604020202020204" pitchFamily="34" charset="0"/>
              </a:rPr>
              <a:t>2. Apply for a Policy – The “approval” attribute is changed to 3 when a User applies for a Policy </a:t>
            </a:r>
          </a:p>
          <a:p>
            <a:pPr marL="0" indent="0">
              <a:buNone/>
            </a:pPr>
            <a:r>
              <a:rPr lang="en-US" sz="2200" dirty="0">
                <a:latin typeface="Arial" panose="020B0604020202020204" pitchFamily="34" charset="0"/>
                <a:cs typeface="Arial" panose="020B0604020202020204" pitchFamily="34" charset="0"/>
              </a:rPr>
              <a:t>3. View User History – All Policies applied by a User whether in approved, disapproved or in </a:t>
            </a:r>
            <a:endParaRPr lang="en-US" sz="2200" dirty="0" smtClean="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pending state will be shown to the User</a:t>
            </a:r>
            <a:r>
              <a:rPr lang="en-US" sz="1700" dirty="0" smtClean="0">
                <a:latin typeface="Arial" panose="020B0604020202020204" pitchFamily="34" charset="0"/>
                <a:cs typeface="Arial" panose="020B0604020202020204" pitchFamily="34" charset="0"/>
              </a:rPr>
              <a:t>.</a:t>
            </a:r>
            <a:endParaRPr lang="en-IN" sz="17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0327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1049</TotalTime>
  <Words>2482</Words>
  <Application>Microsoft Office PowerPoint</Application>
  <PresentationFormat>Widescreen</PresentationFormat>
  <Paragraphs>266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Ion</vt:lpstr>
      <vt:lpstr>INSURANCE POLICY MANAGEMENT       -Group 4</vt:lpstr>
      <vt:lpstr>contents</vt:lpstr>
      <vt:lpstr>PowerPoint Presentation</vt:lpstr>
      <vt:lpstr>PowerPoint Presentation</vt:lpstr>
      <vt:lpstr>PowerPoint Presentation</vt:lpstr>
      <vt:lpstr>PowerPoint Presentation</vt:lpstr>
      <vt:lpstr>PowerPoint Presentation</vt:lpstr>
      <vt:lpstr>BACKEND : Policy Actions </vt:lpstr>
      <vt:lpstr>PowerPoint Presentation</vt:lpstr>
      <vt:lpstr>  BACKEND :USER ALL OPERTIONS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POLICY MANAGEMENT</dc:title>
  <dc:creator>HI</dc:creator>
  <cp:lastModifiedBy>HI</cp:lastModifiedBy>
  <cp:revision>48</cp:revision>
  <dcterms:created xsi:type="dcterms:W3CDTF">2022-10-18T05:45:47Z</dcterms:created>
  <dcterms:modified xsi:type="dcterms:W3CDTF">2022-10-19T13:31:01Z</dcterms:modified>
</cp:coreProperties>
</file>