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97" r:id="rId4"/>
    <p:sldId id="296" r:id="rId5"/>
    <p:sldId id="295" r:id="rId6"/>
    <p:sldId id="294" r:id="rId7"/>
    <p:sldId id="298" r:id="rId8"/>
    <p:sldId id="299" r:id="rId9"/>
    <p:sldId id="300" r:id="rId10"/>
    <p:sldId id="301" r:id="rId11"/>
    <p:sldId id="291" r:id="rId12"/>
    <p:sldId id="290" r:id="rId13"/>
    <p:sldId id="293" r:id="rId14"/>
    <p:sldId id="292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214" autoAdjust="0"/>
  </p:normalViewPr>
  <p:slideViewPr>
    <p:cSldViewPr snapToGrid="0" showGuides="1">
      <p:cViewPr varScale="1">
        <p:scale>
          <a:sx n="110" d="100"/>
          <a:sy n="110" d="100"/>
        </p:scale>
        <p:origin x="100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2024/02/05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0ms to 40ms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68" y="2131711"/>
            <a:ext cx="4825397" cy="36444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626" y="2171885"/>
            <a:ext cx="4191357" cy="36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有問題的電路</a:t>
            </a:r>
            <a:r>
              <a:rPr lang="en-US" altLang="zh-TW" dirty="0" smtClean="0"/>
              <a:t>1:Schmitt trigger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schnitt</a:t>
            </a:r>
            <a:r>
              <a:rPr lang="en-US" altLang="zh-TW" sz="1400" dirty="0"/>
              <a:t> trigger</a:t>
            </a:r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.options TEMP=25</a:t>
            </a:r>
          </a:p>
          <a:p>
            <a:r>
              <a:rPr lang="en-US" altLang="zh-TW" sz="1400" dirty="0"/>
              <a:t>Mp1 p1 input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Mp2 output input p1 VDD p_18 w=1.6u l=0.4u</a:t>
            </a:r>
          </a:p>
          <a:p>
            <a:r>
              <a:rPr lang="en-US" altLang="zh-TW" sz="1400" dirty="0"/>
              <a:t>Mp3 VSS output p1 VDD p_18 w=1.28u l=0.4u</a:t>
            </a:r>
          </a:p>
          <a:p>
            <a:r>
              <a:rPr lang="en-US" altLang="zh-TW" sz="1400" dirty="0"/>
              <a:t>Mn1 n1 input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output input n1 VSS n_18 w=0.8u l=0.4u</a:t>
            </a:r>
          </a:p>
          <a:p>
            <a:r>
              <a:rPr lang="en-US" altLang="zh-TW" sz="1400" dirty="0"/>
              <a:t>Mn3 VDD output n1 VSS n_18 w=0.64u l=0.4u</a:t>
            </a:r>
          </a:p>
          <a:p>
            <a:r>
              <a:rPr lang="en-US" altLang="zh-TW" sz="1400" dirty="0"/>
              <a:t>C1 output 0 1f</a:t>
            </a:r>
          </a:p>
          <a:p>
            <a:r>
              <a:rPr lang="en-US" altLang="zh-TW" sz="1400" dirty="0"/>
              <a:t>VVDD VDD 0 dc 1.8</a:t>
            </a:r>
          </a:p>
          <a:p>
            <a:r>
              <a:rPr lang="en-US" altLang="zh-TW" sz="1400" dirty="0"/>
              <a:t>*Vg input 0 SIN 0 1.8 50</a:t>
            </a:r>
          </a:p>
          <a:p>
            <a:r>
              <a:rPr lang="en-US" altLang="zh-TW" sz="1400" dirty="0"/>
              <a:t>Vg input 0 dc 1.8</a:t>
            </a:r>
          </a:p>
          <a:p>
            <a:r>
              <a:rPr lang="en-US" altLang="zh-TW" sz="1400" dirty="0"/>
              <a:t>VS VSS 0 dc 0 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80" y="2374336"/>
            <a:ext cx="3531301" cy="25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Dc </a:t>
            </a:r>
            <a:r>
              <a:rPr lang="en-US" altLang="zh-TW" dirty="0" err="1" smtClean="0"/>
              <a:t>Sweep:From</a:t>
            </a:r>
            <a:r>
              <a:rPr lang="en-US" altLang="zh-TW" dirty="0" smtClean="0"/>
              <a:t> 0V to 2V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 flipV="1">
            <a:off x="2589212" y="5911221"/>
            <a:ext cx="2719388" cy="59964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38" y="2735802"/>
            <a:ext cx="4441954" cy="26589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56" y="2540736"/>
            <a:ext cx="3673693" cy="31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3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Dc </a:t>
            </a:r>
            <a:r>
              <a:rPr lang="en-US" altLang="zh-TW" dirty="0" err="1" smtClean="0"/>
              <a:t>Sweep:From</a:t>
            </a:r>
            <a:r>
              <a:rPr lang="en-US" altLang="zh-TW" dirty="0" smtClean="0"/>
              <a:t> 2V to 0V</a:t>
            </a:r>
            <a:endParaRPr lang="zh-TW" altLang="en-US" dirty="0"/>
          </a:p>
        </p:txBody>
      </p:sp>
      <p:pic>
        <p:nvPicPr>
          <p:cNvPr id="9" name="內容版面配置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38" y="2735802"/>
            <a:ext cx="4441954" cy="26589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31" y="2501856"/>
            <a:ext cx="3624306" cy="3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6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0ms to 40ms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67" y="2142066"/>
            <a:ext cx="4302335" cy="37263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32" y="2403682"/>
            <a:ext cx="4684059" cy="34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有問題的電路</a:t>
            </a:r>
            <a:r>
              <a:rPr lang="en-US" altLang="zh-TW" dirty="0" smtClean="0"/>
              <a:t>2:MOS </a:t>
            </a:r>
            <a:r>
              <a:rPr lang="en-US" altLang="zh-TW" dirty="0"/>
              <a:t>O</a:t>
            </a:r>
            <a:r>
              <a:rPr lang="en-US" altLang="zh-TW" dirty="0" smtClean="0"/>
              <a:t>p Amp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CMOS_Operationa_amplifier</a:t>
            </a:r>
            <a:endParaRPr lang="en-US" altLang="zh-TW" sz="1400" dirty="0"/>
          </a:p>
          <a:p>
            <a:r>
              <a:rPr lang="en-US" altLang="zh-TW" sz="1400" dirty="0"/>
              <a:t>*Model and Temperature</a:t>
            </a:r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r>
              <a:rPr lang="en-US" altLang="zh-TW" sz="1400" dirty="0"/>
              <a:t>Mp1 p1 </a:t>
            </a:r>
            <a:r>
              <a:rPr lang="en-US" altLang="zh-TW" sz="1400" dirty="0" err="1"/>
              <a:t>p1</a:t>
            </a:r>
            <a:r>
              <a:rPr lang="en-US" altLang="zh-TW" sz="1400" dirty="0"/>
              <a:t>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R1 p1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10k</a:t>
            </a:r>
          </a:p>
          <a:p>
            <a:r>
              <a:rPr lang="en-US" altLang="zh-TW" sz="1400" dirty="0"/>
              <a:t>Mp2 p2 p1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Mp3 F p1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Mp4 p4 0 p2 </a:t>
            </a:r>
            <a:r>
              <a:rPr lang="en-US" altLang="zh-TW" sz="1400" dirty="0" err="1"/>
              <a:t>p2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Mp5 E A p2 </a:t>
            </a:r>
            <a:r>
              <a:rPr lang="en-US" altLang="zh-TW" sz="1400" dirty="0" err="1"/>
              <a:t>p2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Mn1 p4 </a:t>
            </a:r>
            <a:r>
              <a:rPr lang="en-US" altLang="zh-TW" sz="1400" dirty="0" err="1"/>
              <a:t>p4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E p4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Mn3 F E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Vs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0 dc -15</a:t>
            </a:r>
          </a:p>
          <a:p>
            <a:r>
              <a:rPr lang="en-US" altLang="zh-TW" sz="1400" dirty="0"/>
              <a:t>VVDD VDD 0 dc 15</a:t>
            </a:r>
          </a:p>
          <a:p>
            <a:r>
              <a:rPr lang="en-US" altLang="zh-TW" sz="1400" dirty="0"/>
              <a:t>Vin A 0 sin 0 1 50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908" t="-864" r="26530" b="864"/>
          <a:stretch/>
        </p:blipFill>
        <p:spPr>
          <a:xfrm>
            <a:off x="6915273" y="1555428"/>
            <a:ext cx="4235623" cy="45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40ms: v(f)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30" y="2267179"/>
            <a:ext cx="4190030" cy="36127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30" y="2267179"/>
            <a:ext cx="5015873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2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40ms: v(e)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20" y="1835379"/>
            <a:ext cx="4246175" cy="36444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30" y="1905000"/>
            <a:ext cx="5015873" cy="364444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43667" y="6104467"/>
            <a:ext cx="748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t=0</a:t>
            </a:r>
            <a:r>
              <a:rPr lang="zh-TW" altLang="en-US" dirty="0" smtClean="0"/>
              <a:t>的值有問題，推測是初值沒有給好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沒有先跑一遍</a:t>
            </a:r>
            <a:r>
              <a:rPr lang="en-US" altLang="zh-TW" dirty="0" smtClean="0"/>
              <a:t>DC</a:t>
            </a:r>
            <a:r>
              <a:rPr lang="zh-TW" altLang="en-US" dirty="0" smtClean="0"/>
              <a:t> </a:t>
            </a:r>
            <a:r>
              <a:rPr lang="en-US" altLang="zh-TW" dirty="0" smtClean="0"/>
              <a:t>bias)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27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7596" y="1400536"/>
            <a:ext cx="8915400" cy="3347429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幾乎</a:t>
            </a:r>
            <a:r>
              <a:rPr lang="zh-TW" altLang="en-US" sz="2800" dirty="0" smtClean="0"/>
              <a:t>完成</a:t>
            </a:r>
            <a:r>
              <a:rPr lang="en-US" altLang="zh-TW" sz="2800" dirty="0" smtClean="0"/>
              <a:t>DC</a:t>
            </a:r>
            <a:r>
              <a:rPr lang="zh-TW" altLang="en-US" sz="2800" dirty="0" smtClean="0"/>
              <a:t> 模擬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 smtClean="0"/>
              <a:t>加入</a:t>
            </a:r>
            <a:r>
              <a:rPr lang="en-US" altLang="zh-TW" sz="2800" dirty="0" err="1" smtClean="0"/>
              <a:t>mos</a:t>
            </a:r>
            <a:r>
              <a:rPr lang="zh-TW" altLang="en-US" sz="2800" dirty="0" smtClean="0"/>
              <a:t>至</a:t>
            </a:r>
            <a:r>
              <a:rPr lang="en-US" altLang="zh-TW" sz="2800" dirty="0" smtClean="0"/>
              <a:t>transient</a:t>
            </a:r>
            <a:r>
              <a:rPr lang="zh-TW" altLang="en-US" sz="2800" dirty="0" smtClean="0"/>
              <a:t> 模擬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測試</a:t>
            </a:r>
            <a:r>
              <a:rPr lang="en-US" altLang="zh-TW" sz="2800" dirty="0" err="1" smtClean="0"/>
              <a:t>mos</a:t>
            </a:r>
            <a:r>
              <a:rPr lang="zh-TW" altLang="en-US" sz="2800" dirty="0" smtClean="0"/>
              <a:t>電路</a:t>
            </a:r>
            <a:endParaRPr lang="en-US" altLang="zh-TW" sz="2800" dirty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* NMOS Characteristics</a:t>
            </a:r>
          </a:p>
          <a:p>
            <a:endParaRPr lang="en-US" altLang="zh-TW" sz="1400" dirty="0"/>
          </a:p>
          <a:p>
            <a:r>
              <a:rPr lang="en-US" altLang="zh-TW" sz="1400" dirty="0"/>
              <a:t>* Model and Temperature</a:t>
            </a:r>
          </a:p>
          <a:p>
            <a:r>
              <a:rPr lang="en-US" altLang="zh-TW" sz="1400" dirty="0" smtClean="0"/>
              <a:t>.</a:t>
            </a:r>
            <a:r>
              <a:rPr lang="en-US" altLang="zh-TW" sz="1400" dirty="0"/>
              <a:t>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 smtClean="0"/>
              <a:t>.</a:t>
            </a:r>
            <a:r>
              <a:rPr lang="en-US" altLang="zh-TW" sz="1400" dirty="0"/>
              <a:t>options TEMP=25</a:t>
            </a:r>
          </a:p>
          <a:p>
            <a:endParaRPr lang="en-US" altLang="zh-TW" sz="1400" dirty="0"/>
          </a:p>
          <a:p>
            <a:r>
              <a:rPr lang="en-US" altLang="zh-TW" sz="1400" dirty="0"/>
              <a:t>* Netlist</a:t>
            </a:r>
          </a:p>
          <a:p>
            <a:r>
              <a:rPr lang="en-US" altLang="zh-TW" sz="1400" dirty="0"/>
              <a:t>MP1 Vs Vg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W=1u L=0.18u</a:t>
            </a:r>
          </a:p>
          <a:p>
            <a:r>
              <a:rPr lang="en-US" altLang="zh-TW" sz="1400" dirty="0"/>
              <a:t>MN1 Vs Vg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W=1u L=0.18u</a:t>
            </a:r>
          </a:p>
          <a:p>
            <a:r>
              <a:rPr lang="en-US" altLang="zh-TW" sz="1400" dirty="0"/>
              <a:t>* DC Sweep</a:t>
            </a:r>
          </a:p>
          <a:p>
            <a:r>
              <a:rPr lang="en-US" altLang="zh-TW" sz="1400" dirty="0"/>
              <a:t>VD VDD 0 dc 1</a:t>
            </a:r>
          </a:p>
          <a:p>
            <a:r>
              <a:rPr lang="en-US" altLang="zh-TW" sz="1400" dirty="0"/>
              <a:t>Vg </a:t>
            </a:r>
            <a:r>
              <a:rPr lang="en-US" altLang="zh-TW" sz="1400" dirty="0" err="1"/>
              <a:t>Vg</a:t>
            </a:r>
            <a:r>
              <a:rPr lang="en-US" altLang="zh-TW" sz="1400" dirty="0"/>
              <a:t> 0 SIN 0 1 50</a:t>
            </a:r>
          </a:p>
          <a:p>
            <a:r>
              <a:rPr lang="en-US" altLang="zh-TW" sz="1400" dirty="0"/>
              <a:t>*Vg </a:t>
            </a:r>
            <a:r>
              <a:rPr lang="en-US" altLang="zh-TW" sz="1400" dirty="0" err="1"/>
              <a:t>Vg</a:t>
            </a:r>
            <a:r>
              <a:rPr lang="en-US" altLang="zh-TW" sz="1400" dirty="0"/>
              <a:t> 0 dc 0</a:t>
            </a:r>
          </a:p>
          <a:p>
            <a:r>
              <a:rPr lang="en-US" altLang="zh-TW" sz="1400" dirty="0"/>
              <a:t>VS VSS 0 dc </a:t>
            </a:r>
            <a:r>
              <a:rPr lang="en-US" altLang="zh-TW" sz="1400" dirty="0" smtClean="0"/>
              <a:t>0</a:t>
            </a:r>
            <a:endParaRPr lang="en-US" altLang="zh-TW" sz="1400" dirty="0"/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98" y="1905000"/>
            <a:ext cx="443927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09" y="2396066"/>
            <a:ext cx="4952381" cy="36444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25" y="2396066"/>
            <a:ext cx="4387449" cy="37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Psuedo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Nmos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* NMOS Characteristics</a:t>
            </a:r>
          </a:p>
          <a:p>
            <a:endParaRPr lang="en-US" altLang="zh-TW" sz="1400" dirty="0"/>
          </a:p>
          <a:p>
            <a:r>
              <a:rPr lang="en-US" altLang="zh-TW" sz="1400" dirty="0"/>
              <a:t>* Model and Temperature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.options TEMP=25</a:t>
            </a:r>
          </a:p>
          <a:p>
            <a:endParaRPr lang="en-US" altLang="zh-TW" sz="1400" dirty="0"/>
          </a:p>
          <a:p>
            <a:r>
              <a:rPr lang="en-US" altLang="zh-TW" sz="1400" dirty="0"/>
              <a:t>* Netlist</a:t>
            </a:r>
          </a:p>
          <a:p>
            <a:r>
              <a:rPr lang="en-US" altLang="zh-TW" sz="1400" dirty="0"/>
              <a:t>MP1 Vs VSS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W=1u L=0.18u</a:t>
            </a:r>
          </a:p>
          <a:p>
            <a:r>
              <a:rPr lang="en-US" altLang="zh-TW" sz="1400" dirty="0"/>
              <a:t>MN1 Vs Vg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W=1u L=0.18u</a:t>
            </a:r>
          </a:p>
          <a:p>
            <a:r>
              <a:rPr lang="en-US" altLang="zh-TW" sz="1400" dirty="0"/>
              <a:t>* DC Sweep</a:t>
            </a:r>
          </a:p>
          <a:p>
            <a:r>
              <a:rPr lang="en-US" altLang="zh-TW" sz="1400" dirty="0"/>
              <a:t>VD VDD 0 dc 1</a:t>
            </a:r>
          </a:p>
          <a:p>
            <a:r>
              <a:rPr lang="en-US" altLang="zh-TW" sz="1400" dirty="0"/>
              <a:t>Vg </a:t>
            </a:r>
            <a:r>
              <a:rPr lang="en-US" altLang="zh-TW" sz="1400" dirty="0" err="1"/>
              <a:t>Vg</a:t>
            </a:r>
            <a:r>
              <a:rPr lang="en-US" altLang="zh-TW" sz="1400" dirty="0"/>
              <a:t> 0 SIN 0 1 50</a:t>
            </a:r>
          </a:p>
          <a:p>
            <a:r>
              <a:rPr lang="en-US" altLang="zh-TW" sz="1400" dirty="0"/>
              <a:t>*Vg </a:t>
            </a:r>
            <a:r>
              <a:rPr lang="en-US" altLang="zh-TW" sz="1400" dirty="0" err="1"/>
              <a:t>Vg</a:t>
            </a:r>
            <a:r>
              <a:rPr lang="en-US" altLang="zh-TW" sz="1400" dirty="0"/>
              <a:t> 0 dc 0</a:t>
            </a:r>
          </a:p>
          <a:p>
            <a:r>
              <a:rPr lang="en-US" altLang="zh-TW" sz="1400" dirty="0"/>
              <a:t>VS VSS 0 dc 0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17" y="2622922"/>
            <a:ext cx="267689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43" y="2301044"/>
            <a:ext cx="4952381" cy="36444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396066"/>
            <a:ext cx="4321181" cy="3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7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single_transistor_load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37657" y="2098252"/>
            <a:ext cx="41900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single_transistor_load</a:t>
            </a:r>
            <a:endParaRPr lang="en-US" altLang="zh-TW" sz="1400" dirty="0"/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 UO=600)</a:t>
            </a:r>
          </a:p>
          <a:p>
            <a:r>
              <a:rPr lang="en-US" altLang="zh-TW" sz="1400" dirty="0"/>
              <a:t>.options TEMP=25</a:t>
            </a:r>
          </a:p>
          <a:p>
            <a:r>
              <a:rPr lang="en-US" altLang="zh-TW" sz="1400" dirty="0"/>
              <a:t>Mn1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output </a:t>
            </a:r>
            <a:r>
              <a:rPr lang="en-US" altLang="zh-TW" sz="1400" dirty="0" err="1"/>
              <a:t>output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output input 0 0 n_18 w=0.8u l=0.4u</a:t>
            </a:r>
          </a:p>
          <a:p>
            <a:endParaRPr lang="en-US" altLang="zh-TW" sz="1400" dirty="0"/>
          </a:p>
          <a:p>
            <a:r>
              <a:rPr lang="en-US" altLang="zh-TW" sz="1400" dirty="0"/>
              <a:t>VVDD VDD 0 dc 10</a:t>
            </a:r>
          </a:p>
          <a:p>
            <a:r>
              <a:rPr lang="en-US" altLang="zh-TW" sz="1400" dirty="0" err="1"/>
              <a:t>vin_dc</a:t>
            </a:r>
            <a:r>
              <a:rPr lang="en-US" altLang="zh-TW" sz="1400" dirty="0"/>
              <a:t> in 0 dc 2.7</a:t>
            </a:r>
          </a:p>
          <a:p>
            <a:r>
              <a:rPr lang="en-US" altLang="zh-TW" sz="1400" dirty="0"/>
              <a:t>vin input in sin 0 1 50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43" y="1740094"/>
            <a:ext cx="3547451" cy="38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0ms to 40ms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14" y="2131711"/>
            <a:ext cx="5028571" cy="36444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470" y="2113698"/>
            <a:ext cx="4253409" cy="36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double_transistor_load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double_transistor_load</a:t>
            </a:r>
            <a:endParaRPr lang="en-US" altLang="zh-TW" sz="1400" dirty="0"/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Mn1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output </a:t>
            </a:r>
            <a:r>
              <a:rPr lang="en-US" altLang="zh-TW" sz="1400" dirty="0" err="1"/>
              <a:t>output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output input 0 0 n_18 w=0.8u l=0.4u</a:t>
            </a:r>
          </a:p>
          <a:p>
            <a:r>
              <a:rPr lang="en-US" altLang="zh-TW" sz="1400" dirty="0"/>
              <a:t>Mn3 output input 0 0 n_18 w=0.8u l=0.4u</a:t>
            </a:r>
          </a:p>
          <a:p>
            <a:r>
              <a:rPr lang="en-US" altLang="zh-TW" sz="1400" dirty="0" err="1"/>
              <a:t>vin_dc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input_dc</a:t>
            </a:r>
            <a:r>
              <a:rPr lang="en-US" altLang="zh-TW" sz="1400" dirty="0"/>
              <a:t>  0 dc 4</a:t>
            </a:r>
          </a:p>
          <a:p>
            <a:r>
              <a:rPr lang="en-US" altLang="zh-TW" sz="1400" dirty="0"/>
              <a:t>Vin input </a:t>
            </a:r>
            <a:r>
              <a:rPr lang="en-US" altLang="zh-TW" sz="1400" dirty="0" err="1"/>
              <a:t>input_dc</a:t>
            </a:r>
            <a:r>
              <a:rPr lang="en-US" altLang="zh-TW" sz="1400" dirty="0"/>
              <a:t> sin 0 2 50</a:t>
            </a:r>
          </a:p>
          <a:p>
            <a:r>
              <a:rPr lang="en-US" altLang="zh-TW" sz="1400" dirty="0"/>
              <a:t>VVDD VDD 0 dc 10</a:t>
            </a:r>
          </a:p>
          <a:p>
            <a:r>
              <a:rPr lang="en-US" altLang="zh-TW" sz="1400" dirty="0"/>
              <a:t>Vs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0 dc 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627" y="1886586"/>
            <a:ext cx="4373995" cy="37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652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9502</TotalTime>
  <Words>559</Words>
  <Application>Microsoft Office PowerPoint</Application>
  <PresentationFormat>寬螢幕</PresentationFormat>
  <Paragraphs>142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19</vt:lpstr>
      <vt:lpstr>本次進度</vt:lpstr>
      <vt:lpstr>Inverter</vt:lpstr>
      <vt:lpstr>Transient 0s to 40ms</vt:lpstr>
      <vt:lpstr>Psuedo Nmos</vt:lpstr>
      <vt:lpstr>Transient 0s to 40ms</vt:lpstr>
      <vt:lpstr>single_transistor_load</vt:lpstr>
      <vt:lpstr>Transient 0ms to 40ms</vt:lpstr>
      <vt:lpstr>double_transistor_load</vt:lpstr>
      <vt:lpstr>Transient 0ms to 40ms</vt:lpstr>
      <vt:lpstr>有問題的電路1:Schmitt trigger</vt:lpstr>
      <vt:lpstr>Dc Sweep:From 0V to 2V</vt:lpstr>
      <vt:lpstr>Dc Sweep:From 2V to 0V</vt:lpstr>
      <vt:lpstr>Transient 0ms to 40ms</vt:lpstr>
      <vt:lpstr>有問題的電路2:MOS Op Amp</vt:lpstr>
      <vt:lpstr>Transient 0s to 40ms: v(f)</vt:lpstr>
      <vt:lpstr>Transient 0s to 40ms: v(e)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139</cp:revision>
  <dcterms:created xsi:type="dcterms:W3CDTF">2023-07-04T01:55:29Z</dcterms:created>
  <dcterms:modified xsi:type="dcterms:W3CDTF">2024-02-07T11:12:25Z</dcterms:modified>
</cp:coreProperties>
</file>