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331" r:id="rId4"/>
    <p:sldId id="332" r:id="rId5"/>
    <p:sldId id="333" r:id="rId6"/>
    <p:sldId id="334" r:id="rId7"/>
    <p:sldId id="335" r:id="rId8"/>
    <p:sldId id="321" r:id="rId9"/>
    <p:sldId id="326" r:id="rId10"/>
    <p:sldId id="327" r:id="rId11"/>
    <p:sldId id="328" r:id="rId12"/>
    <p:sldId id="329" r:id="rId13"/>
    <p:sldId id="330" r:id="rId14"/>
    <p:sldId id="318" r:id="rId15"/>
    <p:sldId id="324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2" autoAdjust="0"/>
    <p:restoredTop sz="95214" autoAdjust="0"/>
  </p:normalViewPr>
  <p:slideViewPr>
    <p:cSldViewPr snapToGrid="0" showGuides="1">
      <p:cViewPr>
        <p:scale>
          <a:sx n="125" d="100"/>
          <a:sy n="125" d="100"/>
        </p:scale>
        <p:origin x="-908" y="-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2024/4/3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4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23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2024/04/03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508" y="1507986"/>
            <a:ext cx="2990013" cy="2167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9520" y="1542681"/>
            <a:ext cx="2942141" cy="21323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502" y="1542681"/>
            <a:ext cx="3021268" cy="2189656"/>
          </a:xfrm>
          <a:prstGeom prst="rect">
            <a:avLst/>
          </a:prstGeom>
        </p:spPr>
      </p:pic>
      <p:graphicFrame>
        <p:nvGraphicFramePr>
          <p:cNvPr id="8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888320"/>
              </p:ext>
            </p:extLst>
          </p:nvPr>
        </p:nvGraphicFramePr>
        <p:xfrm>
          <a:off x="2761733" y="3674990"/>
          <a:ext cx="7784982" cy="2840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840">
                  <a:extLst>
                    <a:ext uri="{9D8B030D-6E8A-4147-A177-3AD203B41FA5}">
                      <a16:colId xmlns:a16="http://schemas.microsoft.com/office/drawing/2014/main" val="3600600615"/>
                    </a:ext>
                  </a:extLst>
                </a:gridCol>
                <a:gridCol w="1411784">
                  <a:extLst>
                    <a:ext uri="{9D8B030D-6E8A-4147-A177-3AD203B41FA5}">
                      <a16:colId xmlns:a16="http://schemas.microsoft.com/office/drawing/2014/main" val="1186923046"/>
                    </a:ext>
                  </a:extLst>
                </a:gridCol>
                <a:gridCol w="1486696">
                  <a:extLst>
                    <a:ext uri="{9D8B030D-6E8A-4147-A177-3AD203B41FA5}">
                      <a16:colId xmlns:a16="http://schemas.microsoft.com/office/drawing/2014/main" val="955773433"/>
                    </a:ext>
                  </a:extLst>
                </a:gridCol>
                <a:gridCol w="3097718">
                  <a:extLst>
                    <a:ext uri="{9D8B030D-6E8A-4147-A177-3AD203B41FA5}">
                      <a16:colId xmlns:a16="http://schemas.microsoft.com/office/drawing/2014/main" val="1150327167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2745339907"/>
                    </a:ext>
                  </a:extLst>
                </a:gridCol>
              </a:tblGrid>
              <a:tr h="440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altLang="zh-TW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X</a:t>
                      </a:r>
                      <a:r>
                        <a:rPr lang="en-US" altLang="zh-TW" sz="1200" kern="100" dirty="0" smtClean="0">
                          <a:effectLst/>
                        </a:rPr>
                        <a:t>(X4X3X2X1X0)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Y(Y4Y3Y2Y1Y0)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S(S4S3S2S1S0)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Cout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4610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</a:t>
                      </a:r>
                      <a:r>
                        <a:rPr lang="en-US" altLang="zh-TW" sz="1200" kern="100" dirty="0" smtClean="0">
                          <a:effectLst/>
                        </a:rPr>
                        <a:t>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922547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37364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23774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6911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16(10000)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525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16" y="1542681"/>
            <a:ext cx="2893362" cy="20969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200" y="1573632"/>
            <a:ext cx="2942674" cy="20350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640" y="1544326"/>
            <a:ext cx="2805679" cy="2033409"/>
          </a:xfrm>
          <a:prstGeom prst="rect">
            <a:avLst/>
          </a:prstGeom>
        </p:spPr>
      </p:pic>
      <p:graphicFrame>
        <p:nvGraphicFramePr>
          <p:cNvPr id="11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61612071"/>
              </p:ext>
            </p:extLst>
          </p:nvPr>
        </p:nvGraphicFramePr>
        <p:xfrm>
          <a:off x="2675046" y="3714394"/>
          <a:ext cx="7784982" cy="2840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840">
                  <a:extLst>
                    <a:ext uri="{9D8B030D-6E8A-4147-A177-3AD203B41FA5}">
                      <a16:colId xmlns:a16="http://schemas.microsoft.com/office/drawing/2014/main" val="3600600615"/>
                    </a:ext>
                  </a:extLst>
                </a:gridCol>
                <a:gridCol w="1411784">
                  <a:extLst>
                    <a:ext uri="{9D8B030D-6E8A-4147-A177-3AD203B41FA5}">
                      <a16:colId xmlns:a16="http://schemas.microsoft.com/office/drawing/2014/main" val="1186923046"/>
                    </a:ext>
                  </a:extLst>
                </a:gridCol>
                <a:gridCol w="1486696">
                  <a:extLst>
                    <a:ext uri="{9D8B030D-6E8A-4147-A177-3AD203B41FA5}">
                      <a16:colId xmlns:a16="http://schemas.microsoft.com/office/drawing/2014/main" val="955773433"/>
                    </a:ext>
                  </a:extLst>
                </a:gridCol>
                <a:gridCol w="3097718">
                  <a:extLst>
                    <a:ext uri="{9D8B030D-6E8A-4147-A177-3AD203B41FA5}">
                      <a16:colId xmlns:a16="http://schemas.microsoft.com/office/drawing/2014/main" val="1150327167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2745339907"/>
                    </a:ext>
                  </a:extLst>
                </a:gridCol>
              </a:tblGrid>
              <a:tr h="440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altLang="zh-TW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X</a:t>
                      </a:r>
                      <a:r>
                        <a:rPr lang="en-US" altLang="zh-TW" sz="1200" kern="100" dirty="0" smtClean="0">
                          <a:effectLst/>
                        </a:rPr>
                        <a:t>(X4X3X2X1X0)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Y(Y4Y3Y2Y1Y0)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S(S4S3S2S1S0)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Cout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4610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</a:t>
                      </a:r>
                      <a:r>
                        <a:rPr lang="en-US" altLang="zh-TW" sz="1200" kern="100" dirty="0" smtClean="0">
                          <a:effectLst/>
                        </a:rPr>
                        <a:t>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922547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37364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23774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6911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16(10000)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17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018" y="1138818"/>
            <a:ext cx="2990013" cy="2167004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5030" y="1173513"/>
            <a:ext cx="2942141" cy="21323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8012" y="1173513"/>
            <a:ext cx="3021268" cy="2189656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3203" y="3363169"/>
            <a:ext cx="3231642" cy="276328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0879" y="3332485"/>
            <a:ext cx="3237947" cy="282465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4860" y="3321647"/>
            <a:ext cx="3239752" cy="28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26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893" y="1179193"/>
            <a:ext cx="2893362" cy="209695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0328" y="1179193"/>
            <a:ext cx="2942674" cy="2035054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2076" y="1180838"/>
            <a:ext cx="2805679" cy="203340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455" y="3356587"/>
            <a:ext cx="3149530" cy="272461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0312" y="3356587"/>
            <a:ext cx="3210739" cy="2724616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0378" y="3340295"/>
            <a:ext cx="3154234" cy="273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63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 bit counter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4161" y="1740094"/>
            <a:ext cx="4190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96779" y="1264555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1606543" y="1643194"/>
            <a:ext cx="613079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X_DFF_1 D_0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VDD reset Q_0 Q_0bar VDD VSS DFF</a:t>
            </a:r>
          </a:p>
          <a:p>
            <a:r>
              <a:rPr lang="en-US" altLang="zh-TW" sz="1600" dirty="0"/>
              <a:t>Xxor1 Q_1 Q_0 D_1 VDD VSS </a:t>
            </a:r>
            <a:r>
              <a:rPr lang="en-US" altLang="zh-TW" sz="1600" dirty="0" err="1"/>
              <a:t>xor</a:t>
            </a:r>
            <a:endParaRPr lang="en-US" altLang="zh-TW" sz="1600" dirty="0"/>
          </a:p>
          <a:p>
            <a:r>
              <a:rPr lang="en-US" altLang="zh-TW" sz="1600" dirty="0" err="1"/>
              <a:t>Xinv</a:t>
            </a:r>
            <a:r>
              <a:rPr lang="en-US" altLang="zh-TW" sz="1600" dirty="0"/>
              <a:t> Q_0 D_0 VDD VSS </a:t>
            </a:r>
            <a:r>
              <a:rPr lang="en-US" altLang="zh-TW" sz="1600" dirty="0" err="1"/>
              <a:t>inv</a:t>
            </a:r>
            <a:endParaRPr lang="en-US" altLang="zh-TW" sz="1600" dirty="0"/>
          </a:p>
          <a:p>
            <a:r>
              <a:rPr lang="en-US" altLang="zh-TW" sz="1600" dirty="0"/>
              <a:t>X_DFF_2 D_1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VDD reset Q_1 Q_1bar VDD VSS DFF</a:t>
            </a:r>
          </a:p>
          <a:p>
            <a:r>
              <a:rPr lang="en-US" altLang="zh-TW" sz="1600" dirty="0"/>
              <a:t>Xinv2 Q_0 Q_0not VDD VSS </a:t>
            </a:r>
            <a:r>
              <a:rPr lang="en-US" altLang="zh-TW" sz="1600" dirty="0" err="1"/>
              <a:t>inv</a:t>
            </a:r>
            <a:endParaRPr lang="en-US" altLang="zh-TW" sz="1600" dirty="0"/>
          </a:p>
          <a:p>
            <a:r>
              <a:rPr lang="en-US" altLang="zh-TW" sz="1600" dirty="0"/>
              <a:t>Xand1 Q_2 Q_0not D_2_1 VDD VSS and</a:t>
            </a:r>
          </a:p>
          <a:p>
            <a:r>
              <a:rPr lang="en-US" altLang="zh-TW" sz="1600" dirty="0"/>
              <a:t>Xxor2 Q_2 Q_1 D_2_0 VDD VSS </a:t>
            </a:r>
            <a:r>
              <a:rPr lang="en-US" altLang="zh-TW" sz="1600" dirty="0" err="1"/>
              <a:t>xor</a:t>
            </a:r>
            <a:endParaRPr lang="en-US" altLang="zh-TW" sz="1600" dirty="0"/>
          </a:p>
          <a:p>
            <a:r>
              <a:rPr lang="en-US" altLang="zh-TW" sz="1600" dirty="0"/>
              <a:t>Xand2 D_2_0 Q_0 D_2_2 VDD VSS and</a:t>
            </a:r>
          </a:p>
          <a:p>
            <a:r>
              <a:rPr lang="en-US" altLang="zh-TW" sz="1600" dirty="0"/>
              <a:t>Xor1 D_2_2 D_2_1 D_2 VDD VSS or</a:t>
            </a:r>
          </a:p>
          <a:p>
            <a:r>
              <a:rPr lang="en-US" altLang="zh-TW" sz="1600" dirty="0"/>
              <a:t>X_DFF_3 D_2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VDD reset Q_2 Q_2bar VDD VSS DFF</a:t>
            </a:r>
          </a:p>
          <a:p>
            <a:endParaRPr lang="en-US" altLang="zh-TW" sz="1600" dirty="0"/>
          </a:p>
          <a:p>
            <a:r>
              <a:rPr lang="en-US" altLang="zh-TW" sz="1600" dirty="0"/>
              <a:t>*VD1 D 0 pulse 0 2 100u 20u </a:t>
            </a:r>
            <a:r>
              <a:rPr lang="en-US" altLang="zh-TW" sz="1600" dirty="0" err="1"/>
              <a:t>20u</a:t>
            </a:r>
            <a:r>
              <a:rPr lang="en-US" altLang="zh-TW" sz="1600" dirty="0"/>
              <a:t> 80u 220u 0</a:t>
            </a:r>
          </a:p>
          <a:p>
            <a:r>
              <a:rPr lang="en-US" altLang="zh-TW" sz="1600" dirty="0" err="1"/>
              <a:t>Vclk</a:t>
            </a:r>
            <a:r>
              <a:rPr lang="en-US" altLang="zh-TW" sz="1600" dirty="0"/>
              <a:t> </a:t>
            </a:r>
            <a:r>
              <a:rPr lang="en-US" altLang="zh-TW" sz="1600" dirty="0" err="1"/>
              <a:t>clk</a:t>
            </a:r>
            <a:r>
              <a:rPr lang="en-US" altLang="zh-TW" sz="1600" dirty="0"/>
              <a:t> 0 pulse 0 2 160u 40u </a:t>
            </a:r>
            <a:r>
              <a:rPr lang="en-US" altLang="zh-TW" sz="1600" dirty="0" err="1"/>
              <a:t>40u</a:t>
            </a:r>
            <a:r>
              <a:rPr lang="en-US" altLang="zh-TW" sz="1600" dirty="0"/>
              <a:t> 160u 400u 0</a:t>
            </a:r>
          </a:p>
          <a:p>
            <a:r>
              <a:rPr lang="en-US" altLang="zh-TW" sz="1600" dirty="0" err="1"/>
              <a:t>Vclr</a:t>
            </a:r>
            <a:r>
              <a:rPr lang="en-US" altLang="zh-TW" sz="1600" dirty="0"/>
              <a:t> reset 0  pulse 0 2 40u </a:t>
            </a:r>
            <a:r>
              <a:rPr lang="en-US" altLang="zh-TW" sz="1600" dirty="0" err="1"/>
              <a:t>40u</a:t>
            </a:r>
            <a:r>
              <a:rPr lang="en-US" altLang="zh-TW" sz="1600" dirty="0"/>
              <a:t> </a:t>
            </a:r>
            <a:r>
              <a:rPr lang="en-US" altLang="zh-TW" sz="1600" dirty="0" err="1"/>
              <a:t>40u</a:t>
            </a:r>
            <a:r>
              <a:rPr lang="en-US" altLang="zh-TW" sz="1600" dirty="0"/>
              <a:t> 10000000u 1000000000000u 0</a:t>
            </a:r>
          </a:p>
          <a:p>
            <a:r>
              <a:rPr lang="en-US" altLang="zh-TW" sz="1600" dirty="0"/>
              <a:t>VD VDD 0 dc 2</a:t>
            </a:r>
          </a:p>
          <a:p>
            <a:r>
              <a:rPr lang="en-US" altLang="zh-TW" sz="1600" dirty="0"/>
              <a:t>Vs VSS 0 dc 0</a:t>
            </a:r>
          </a:p>
          <a:p>
            <a:r>
              <a:rPr lang="en-US" altLang="zh-TW" sz="1600" dirty="0"/>
              <a:t>.end</a:t>
            </a:r>
            <a:endParaRPr lang="zh-TW" altLang="en-US" sz="16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5" t="18551" r="59153" b="7578"/>
          <a:stretch/>
        </p:blipFill>
        <p:spPr>
          <a:xfrm>
            <a:off x="7782996" y="1056387"/>
            <a:ext cx="3078291" cy="506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198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模擬結果</a:t>
            </a: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2762" y="1553395"/>
            <a:ext cx="2689618" cy="1939499"/>
          </a:xfr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781" y="1424727"/>
            <a:ext cx="2957875" cy="213294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569" y="1489500"/>
            <a:ext cx="2778225" cy="200339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783" y="3726349"/>
            <a:ext cx="3155798" cy="27209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81" y="3701818"/>
            <a:ext cx="3209706" cy="277005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521" y="3726349"/>
            <a:ext cx="3181678" cy="275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30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7596" y="1400536"/>
            <a:ext cx="8915400" cy="3347429"/>
          </a:xfrm>
        </p:spPr>
        <p:txBody>
          <a:bodyPr/>
          <a:lstStyle/>
          <a:p>
            <a:r>
              <a:rPr lang="zh-TW" altLang="en-US" sz="2800" dirty="0"/>
              <a:t>測試</a:t>
            </a:r>
            <a:r>
              <a:rPr lang="zh-TW" altLang="en-US" sz="2800" dirty="0" smtClean="0"/>
              <a:t>電路</a:t>
            </a:r>
            <a:endParaRPr lang="en-US" altLang="zh-TW" sz="2800" dirty="0" smtClean="0"/>
          </a:p>
          <a:p>
            <a:pPr lvl="1"/>
            <a:r>
              <a:rPr lang="en-US" altLang="zh-TW" sz="2600" dirty="0" smtClean="0"/>
              <a:t>5bit adder with </a:t>
            </a:r>
            <a:r>
              <a:rPr lang="en-US" altLang="zh-TW" sz="2600" dirty="0" err="1" smtClean="0"/>
              <a:t>pwl</a:t>
            </a:r>
            <a:r>
              <a:rPr lang="en-US" altLang="zh-TW" sz="2600" dirty="0" smtClean="0"/>
              <a:t> input</a:t>
            </a:r>
          </a:p>
          <a:p>
            <a:pPr lvl="1"/>
            <a:r>
              <a:rPr lang="en-US" altLang="zh-TW" sz="2600" dirty="0" smtClean="0"/>
              <a:t>3 bit adder with </a:t>
            </a:r>
            <a:r>
              <a:rPr lang="en-US" altLang="zh-TW" sz="2600" dirty="0" err="1" smtClean="0"/>
              <a:t>pwl</a:t>
            </a:r>
            <a:r>
              <a:rPr lang="en-US" altLang="zh-TW" sz="2600" dirty="0" smtClean="0"/>
              <a:t> input</a:t>
            </a:r>
          </a:p>
          <a:p>
            <a:pPr lvl="1"/>
            <a:r>
              <a:rPr lang="en-US" altLang="zh-TW" sz="2600" dirty="0" smtClean="0"/>
              <a:t>3 bit counter</a:t>
            </a:r>
          </a:p>
          <a:p>
            <a:r>
              <a:rPr lang="zh-TW" altLang="en-US" sz="2800" dirty="0" smtClean="0"/>
              <a:t>加入</a:t>
            </a:r>
            <a:r>
              <a:rPr lang="en-US" altLang="zh-TW" sz="2800" dirty="0" err="1" smtClean="0"/>
              <a:t>pwl</a:t>
            </a:r>
            <a:r>
              <a:rPr lang="en-US" altLang="zh-TW" sz="2800" dirty="0" smtClean="0"/>
              <a:t> </a:t>
            </a:r>
            <a:r>
              <a:rPr lang="en-US" altLang="zh-TW" sz="2800" dirty="0" smtClean="0"/>
              <a:t>source (t1 v1 t2 t2) </a:t>
            </a:r>
            <a:endParaRPr lang="en-US" altLang="zh-TW" sz="2800" dirty="0" smtClean="0"/>
          </a:p>
          <a:p>
            <a:r>
              <a:rPr lang="zh-TW" altLang="en-US" sz="2800" dirty="0" smtClean="0"/>
              <a:t>修正 </a:t>
            </a:r>
            <a:r>
              <a:rPr lang="en-US" altLang="zh-TW" sz="2800" dirty="0" err="1" smtClean="0"/>
              <a:t>subckt</a:t>
            </a:r>
            <a:r>
              <a:rPr lang="en-US" altLang="zh-TW" sz="2800" dirty="0" smtClean="0"/>
              <a:t> parser</a:t>
            </a:r>
            <a:r>
              <a:rPr lang="zh-TW" altLang="en-US" sz="2800" dirty="0"/>
              <a:t>問題</a:t>
            </a:r>
            <a:endParaRPr lang="en-US" altLang="zh-TW" sz="2800" dirty="0" smtClean="0"/>
          </a:p>
          <a:p>
            <a:pPr lvl="1"/>
            <a:endParaRPr lang="en-US" altLang="zh-TW" sz="26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 bit adder with </a:t>
            </a:r>
            <a:r>
              <a:rPr lang="en-US" altLang="zh-TW" dirty="0" err="1" smtClean="0"/>
              <a:t>pwl</a:t>
            </a:r>
            <a:r>
              <a:rPr lang="en-US" altLang="zh-TW" dirty="0" smtClean="0"/>
              <a:t> input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427995" y="1719742"/>
            <a:ext cx="419003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400" dirty="0"/>
          </a:p>
          <a:p>
            <a:r>
              <a:rPr lang="en-US" altLang="zh-TW" sz="1400" dirty="0"/>
              <a:t>X_fa0 X0 Y0 C0 C1 S_0 VDD VSS fa</a:t>
            </a:r>
          </a:p>
          <a:p>
            <a:r>
              <a:rPr lang="en-US" altLang="zh-TW" sz="1400" dirty="0"/>
              <a:t>X_fa1 X1 Y1 C1 C2 S_1 VDD VSS fa</a:t>
            </a:r>
          </a:p>
          <a:p>
            <a:r>
              <a:rPr lang="en-US" altLang="zh-TW" sz="1400" dirty="0"/>
              <a:t>X_fa2 X2 Y2 C2 C3 S_2 VDD1 VSS1 fa</a:t>
            </a:r>
          </a:p>
          <a:p>
            <a:r>
              <a:rPr lang="en-US" altLang="zh-TW" sz="1400" dirty="0"/>
              <a:t>VX2 X2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40m 0 40.1m 2</a:t>
            </a:r>
          </a:p>
          <a:p>
            <a:r>
              <a:rPr lang="en-US" altLang="zh-TW" sz="1400" dirty="0"/>
              <a:t>VX1 X1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20m 0 20.1m 2 40m 2 40.1m 0</a:t>
            </a:r>
          </a:p>
          <a:p>
            <a:r>
              <a:rPr lang="en-US" altLang="zh-TW" sz="1400" dirty="0"/>
              <a:t>VX0 X0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10m 0 10.1m 2 20m 2 20.1m 0 30m 0 30.1m 2 40m 2 40.1m 0</a:t>
            </a:r>
          </a:p>
          <a:p>
            <a:r>
              <a:rPr lang="en-US" altLang="zh-TW" sz="1400" dirty="0"/>
              <a:t>VY2 Y2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0.1m 2 40m 2 40.1m 0</a:t>
            </a:r>
          </a:p>
          <a:p>
            <a:r>
              <a:rPr lang="en-US" altLang="zh-TW" sz="1400" dirty="0"/>
              <a:t>VY1 Y1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20m 0 20.1m 2</a:t>
            </a:r>
          </a:p>
          <a:p>
            <a:r>
              <a:rPr lang="en-US" altLang="zh-TW" sz="1400" dirty="0"/>
              <a:t>VY0 Y0 VSS </a:t>
            </a:r>
            <a:r>
              <a:rPr lang="en-US" altLang="zh-TW" sz="1400" dirty="0" err="1"/>
              <a:t>pwl</a:t>
            </a:r>
            <a:r>
              <a:rPr lang="en-US" altLang="zh-TW" sz="1400" dirty="0"/>
              <a:t> 0 0 10m 0 10.1m 2 20m 2 20.1m 0 30m 0 30.1m </a:t>
            </a:r>
            <a:r>
              <a:rPr lang="en-US" altLang="zh-TW" sz="1400" dirty="0" smtClean="0"/>
              <a:t>2</a:t>
            </a:r>
            <a:endParaRPr lang="en-US" altLang="zh-TW" sz="1400" dirty="0"/>
          </a:p>
          <a:p>
            <a:r>
              <a:rPr lang="en-US" altLang="zh-TW" sz="1400" dirty="0"/>
              <a:t>VC0 C0 0 Dc 0</a:t>
            </a:r>
          </a:p>
          <a:p>
            <a:r>
              <a:rPr lang="en-US" altLang="zh-TW" sz="1400" dirty="0"/>
              <a:t>VD1 VDD1 0 dc 2</a:t>
            </a:r>
          </a:p>
          <a:p>
            <a:r>
              <a:rPr lang="en-US" altLang="zh-TW" sz="1400" dirty="0"/>
              <a:t>Vs1 VSS1 0 dc 0 </a:t>
            </a:r>
          </a:p>
          <a:p>
            <a:r>
              <a:rPr lang="en-US" altLang="zh-TW" sz="1400" dirty="0"/>
              <a:t>VD VDD 0 dc 2</a:t>
            </a:r>
          </a:p>
          <a:p>
            <a:r>
              <a:rPr lang="en-US" altLang="zh-TW" sz="1400" dirty="0"/>
              <a:t>Vs VSS 0 dc 0 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7" t="27992" r="40702" b="43271"/>
          <a:stretch/>
        </p:blipFill>
        <p:spPr>
          <a:xfrm>
            <a:off x="6985788" y="2680725"/>
            <a:ext cx="4663377" cy="18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4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G</a:t>
            </a:r>
            <a:r>
              <a:rPr lang="zh-TW" altLang="en-US" dirty="0" smtClean="0"/>
              <a:t>輸入信號</a:t>
            </a:r>
            <a:r>
              <a:rPr lang="en-US" altLang="zh-TW" dirty="0" smtClean="0"/>
              <a:t>(C0</a:t>
            </a:r>
            <a:r>
              <a:rPr lang="zh-TW" altLang="en-US" dirty="0" smtClean="0"/>
              <a:t>固定為</a:t>
            </a:r>
            <a:r>
              <a:rPr lang="en-US" altLang="zh-TW" dirty="0" smtClean="0"/>
              <a:t>0)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839752" y="2521699"/>
          <a:ext cx="7673009" cy="24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12">
                  <a:extLst>
                    <a:ext uri="{9D8B030D-6E8A-4147-A177-3AD203B41FA5}">
                      <a16:colId xmlns:a16="http://schemas.microsoft.com/office/drawing/2014/main" val="3600600615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86923046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955773433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50327167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454130884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05101363"/>
                    </a:ext>
                  </a:extLst>
                </a:gridCol>
                <a:gridCol w="1096937">
                  <a:extLst>
                    <a:ext uri="{9D8B030D-6E8A-4147-A177-3AD203B41FA5}">
                      <a16:colId xmlns:a16="http://schemas.microsoft.com/office/drawing/2014/main" val="2745339907"/>
                    </a:ext>
                  </a:extLst>
                </a:gridCol>
              </a:tblGrid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altLang="zh-TW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X</a:t>
                      </a:r>
                      <a:r>
                        <a:rPr lang="en-US" altLang="zh-TW" sz="1200" kern="100" dirty="0" smtClean="0">
                          <a:effectLst/>
                        </a:rPr>
                        <a:t>(X2X1X0)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Y(Y2Y1Y0)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Cout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46109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</a:t>
                      </a:r>
                      <a:r>
                        <a:rPr lang="en-US" altLang="zh-TW" sz="1200" kern="100" dirty="0" smtClean="0">
                          <a:effectLst/>
                        </a:rPr>
                        <a:t>(000)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4(100)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922547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1(001)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5(101)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373649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2(010)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6(110)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23774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3(011)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7(111)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6911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4(100)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3(011)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6847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191" y="748625"/>
            <a:ext cx="2516993" cy="182418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321" y="748625"/>
            <a:ext cx="2436675" cy="17659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0852" y="711700"/>
            <a:ext cx="2487623" cy="180289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45" y="2557087"/>
            <a:ext cx="2474439" cy="17933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97" y="2594106"/>
            <a:ext cx="2372284" cy="1719307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71" y="2594106"/>
            <a:ext cx="2479504" cy="179701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745" y="4382684"/>
            <a:ext cx="2476960" cy="1795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090" y="4416556"/>
            <a:ext cx="2383491" cy="1727429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971" y="4391121"/>
            <a:ext cx="2512762" cy="1821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367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714" y="1598325"/>
            <a:ext cx="2318416" cy="16802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30" y="1577111"/>
            <a:ext cx="2383491" cy="172742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621" y="1577110"/>
            <a:ext cx="2347689" cy="170148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448" y="1678846"/>
            <a:ext cx="2096210" cy="1519223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80929" y="770635"/>
            <a:ext cx="80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Output signal</a:t>
            </a:r>
            <a:endParaRPr lang="zh-TW" altLang="en-US" sz="3600" dirty="0"/>
          </a:p>
        </p:txBody>
      </p:sp>
      <p:graphicFrame>
        <p:nvGraphicFramePr>
          <p:cNvPr id="10" name="內容版面配置區 4"/>
          <p:cNvGraphicFramePr>
            <a:graphicFrameLocks/>
          </p:cNvGraphicFramePr>
          <p:nvPr/>
        </p:nvGraphicFramePr>
        <p:xfrm>
          <a:off x="2422544" y="3652823"/>
          <a:ext cx="7673009" cy="2408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6012">
                  <a:extLst>
                    <a:ext uri="{9D8B030D-6E8A-4147-A177-3AD203B41FA5}">
                      <a16:colId xmlns:a16="http://schemas.microsoft.com/office/drawing/2014/main" val="3600600615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86923046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955773433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50327167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454130884"/>
                    </a:ext>
                  </a:extLst>
                </a:gridCol>
                <a:gridCol w="1096012">
                  <a:extLst>
                    <a:ext uri="{9D8B030D-6E8A-4147-A177-3AD203B41FA5}">
                      <a16:colId xmlns:a16="http://schemas.microsoft.com/office/drawing/2014/main" val="1105101363"/>
                    </a:ext>
                  </a:extLst>
                </a:gridCol>
                <a:gridCol w="1096937">
                  <a:extLst>
                    <a:ext uri="{9D8B030D-6E8A-4147-A177-3AD203B41FA5}">
                      <a16:colId xmlns:a16="http://schemas.microsoft.com/office/drawing/2014/main" val="2745339907"/>
                    </a:ext>
                  </a:extLst>
                </a:gridCol>
              </a:tblGrid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altLang="zh-TW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X</a:t>
                      </a:r>
                      <a:r>
                        <a:rPr lang="en-US" altLang="zh-TW" sz="1200" kern="100" dirty="0" smtClean="0">
                          <a:effectLst/>
                        </a:rPr>
                        <a:t>(X2X1X0)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Y(Y2Y1Y0)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S2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Cout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46109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</a:t>
                      </a:r>
                      <a:r>
                        <a:rPr lang="en-US" altLang="zh-TW" sz="1200" kern="100" dirty="0" smtClean="0">
                          <a:effectLst/>
                        </a:rPr>
                        <a:t>(000)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4(100)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922547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1(001)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5(101)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373649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2(010)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6(110)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23774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3(011)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7(111)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6911"/>
                  </a:ext>
                </a:extLst>
              </a:tr>
              <a:tr h="40135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4(100)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3(011)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135" y="1521264"/>
            <a:ext cx="2759450" cy="19999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861" y="1413706"/>
            <a:ext cx="3088762" cy="223857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0899" y="1405394"/>
            <a:ext cx="3096342" cy="224406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146852" y="770192"/>
            <a:ext cx="8064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Compare with </a:t>
            </a:r>
            <a:r>
              <a:rPr lang="en-US" altLang="zh-TW" sz="3600" dirty="0" err="1" smtClean="0"/>
              <a:t>ngspice</a:t>
            </a:r>
            <a:endParaRPr lang="zh-TW" altLang="en-US" sz="36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5564" y="3723294"/>
            <a:ext cx="2697764" cy="233757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1922" y="3574091"/>
            <a:ext cx="2694978" cy="233105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0919" y="3662207"/>
            <a:ext cx="2608992" cy="224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transient </a:t>
            </a:r>
            <a:r>
              <a:rPr lang="en-US" altLang="zh-TW" dirty="0" err="1"/>
              <a:t>testcase</a:t>
            </a:r>
            <a:r>
              <a:rPr lang="en-US" altLang="zh-TW" dirty="0"/>
              <a:t> :5 bit adder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12" b="41475"/>
          <a:stretch/>
        </p:blipFill>
        <p:spPr>
          <a:xfrm>
            <a:off x="1445749" y="2479969"/>
            <a:ext cx="10430986" cy="2317237"/>
          </a:xfrm>
        </p:spPr>
      </p:pic>
    </p:spTree>
    <p:extLst>
      <p:ext uri="{BB962C8B-B14F-4D97-AF65-F5344CB8AC3E}">
        <p14:creationId xmlns:p14="http://schemas.microsoft.com/office/powerpoint/2010/main" val="1325186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輸入信號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92925" y="1389585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455633"/>
              </p:ext>
            </p:extLst>
          </p:nvPr>
        </p:nvGraphicFramePr>
        <p:xfrm>
          <a:off x="2834072" y="2277480"/>
          <a:ext cx="7784982" cy="2840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75840">
                  <a:extLst>
                    <a:ext uri="{9D8B030D-6E8A-4147-A177-3AD203B41FA5}">
                      <a16:colId xmlns:a16="http://schemas.microsoft.com/office/drawing/2014/main" val="3600600615"/>
                    </a:ext>
                  </a:extLst>
                </a:gridCol>
                <a:gridCol w="1411784">
                  <a:extLst>
                    <a:ext uri="{9D8B030D-6E8A-4147-A177-3AD203B41FA5}">
                      <a16:colId xmlns:a16="http://schemas.microsoft.com/office/drawing/2014/main" val="1186923046"/>
                    </a:ext>
                  </a:extLst>
                </a:gridCol>
                <a:gridCol w="1486696">
                  <a:extLst>
                    <a:ext uri="{9D8B030D-6E8A-4147-A177-3AD203B41FA5}">
                      <a16:colId xmlns:a16="http://schemas.microsoft.com/office/drawing/2014/main" val="955773433"/>
                    </a:ext>
                  </a:extLst>
                </a:gridCol>
                <a:gridCol w="3097718">
                  <a:extLst>
                    <a:ext uri="{9D8B030D-6E8A-4147-A177-3AD203B41FA5}">
                      <a16:colId xmlns:a16="http://schemas.microsoft.com/office/drawing/2014/main" val="1150327167"/>
                    </a:ext>
                  </a:extLst>
                </a:gridCol>
                <a:gridCol w="1112944">
                  <a:extLst>
                    <a:ext uri="{9D8B030D-6E8A-4147-A177-3AD203B41FA5}">
                      <a16:colId xmlns:a16="http://schemas.microsoft.com/office/drawing/2014/main" val="2745339907"/>
                    </a:ext>
                  </a:extLst>
                </a:gridCol>
              </a:tblGrid>
              <a:tr h="4405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T(</a:t>
                      </a:r>
                      <a:r>
                        <a:rPr lang="en-US" altLang="zh-TW" sz="1200" kern="100" dirty="0" err="1" smtClean="0">
                          <a:effectLst/>
                          <a:latin typeface="+mn-lt"/>
                          <a:ea typeface="+mn-ea"/>
                          <a:cs typeface="+mn-cs"/>
                        </a:rPr>
                        <a:t>ms</a:t>
                      </a: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X</a:t>
                      </a:r>
                      <a:r>
                        <a:rPr lang="en-US" altLang="zh-TW" sz="1200" kern="100" dirty="0" smtClean="0">
                          <a:effectLst/>
                        </a:rPr>
                        <a:t>(X4X3X2X1X0)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Y(Y4Y3Y2Y1Y0)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S(S4S3S2S1S0)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effectLst/>
                        </a:rPr>
                        <a:t>Cout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754610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</a:t>
                      </a:r>
                      <a:r>
                        <a:rPr lang="en-US" altLang="zh-TW" sz="1200" kern="100" dirty="0" smtClean="0">
                          <a:effectLst/>
                        </a:rPr>
                        <a:t>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9922547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0(00000)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31(11111)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0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2373649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023774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18(10010)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966911"/>
                  </a:ext>
                </a:extLst>
              </a:tr>
              <a:tr h="4800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17(10001)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</a:rPr>
                        <a:t>31</a:t>
                      </a:r>
                      <a:r>
                        <a:rPr lang="en-US" sz="1200" kern="100" dirty="0" smtClean="0">
                          <a:effectLst/>
                        </a:rPr>
                        <a:t>(11111)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16(10000)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5960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0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10661</TotalTime>
  <Words>594</Words>
  <Application>Microsoft Office PowerPoint</Application>
  <PresentationFormat>寬螢幕</PresentationFormat>
  <Paragraphs>249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3" baseType="lpstr">
      <vt:lpstr>微軟正黑體</vt:lpstr>
      <vt:lpstr>新細明體</vt:lpstr>
      <vt:lpstr>Arial</vt:lpstr>
      <vt:lpstr>Calibri</vt:lpstr>
      <vt:lpstr>Century Gothic</vt:lpstr>
      <vt:lpstr>Times New Roman</vt:lpstr>
      <vt:lpstr>Wingdings 3</vt:lpstr>
      <vt:lpstr>絲縷</vt:lpstr>
      <vt:lpstr>Meeting 23</vt:lpstr>
      <vt:lpstr>本次進度</vt:lpstr>
      <vt:lpstr>3 bit adder with pwl input</vt:lpstr>
      <vt:lpstr>G輸入信號(C0固定為0)</vt:lpstr>
      <vt:lpstr>PowerPoint 簡報</vt:lpstr>
      <vt:lpstr>PowerPoint 簡報</vt:lpstr>
      <vt:lpstr>PowerPoint 簡報</vt:lpstr>
      <vt:lpstr>transient testcase :5 bit adder</vt:lpstr>
      <vt:lpstr>輸入信號</vt:lpstr>
      <vt:lpstr>PowerPoint 簡報</vt:lpstr>
      <vt:lpstr>PowerPoint 簡報</vt:lpstr>
      <vt:lpstr>PowerPoint 簡報</vt:lpstr>
      <vt:lpstr>PowerPoint 簡報</vt:lpstr>
      <vt:lpstr>3 bit counter</vt:lpstr>
      <vt:lpstr>模擬結果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202</cp:revision>
  <dcterms:created xsi:type="dcterms:W3CDTF">2023-07-04T01:55:29Z</dcterms:created>
  <dcterms:modified xsi:type="dcterms:W3CDTF">2024-04-03T06:34:53Z</dcterms:modified>
</cp:coreProperties>
</file>