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9"/>
  </p:notesMasterIdLst>
  <p:sldIdLst>
    <p:sldId id="256" r:id="rId2"/>
    <p:sldId id="257" r:id="rId3"/>
    <p:sldId id="276" r:id="rId4"/>
    <p:sldId id="273" r:id="rId5"/>
    <p:sldId id="274" r:id="rId6"/>
    <p:sldId id="275" r:id="rId7"/>
    <p:sldId id="261" r:id="rId8"/>
    <p:sldId id="260" r:id="rId9"/>
    <p:sldId id="263" r:id="rId10"/>
    <p:sldId id="265" r:id="rId11"/>
    <p:sldId id="266" r:id="rId12"/>
    <p:sldId id="267" r:id="rId13"/>
    <p:sldId id="272" r:id="rId14"/>
    <p:sldId id="271" r:id="rId15"/>
    <p:sldId id="259" r:id="rId16"/>
    <p:sldId id="269" r:id="rId17"/>
    <p:sldId id="268" r:id="rId1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333" autoAdjust="0"/>
  </p:normalViewPr>
  <p:slideViewPr>
    <p:cSldViewPr snapToGrid="0" showGuides="1">
      <p:cViewPr varScale="1">
        <p:scale>
          <a:sx n="56" d="100"/>
          <a:sy n="56" d="100"/>
        </p:scale>
        <p:origin x="60" y="4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1A39AA-07CB-4748-8A78-A6F998F19139}" type="datetimeFigureOut">
              <a:rPr lang="zh-TW" altLang="en-US" smtClean="0"/>
              <a:t>2023/10/29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F8EC5D-E7E6-4637-9586-BF90521ADA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44416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F8EC5D-E7E6-4637-9586-BF90521ADACE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01383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DCB0B-069C-4846-BCE6-9BA129613C45}" type="datetimeFigureOut">
              <a:rPr lang="zh-TW" altLang="en-US" smtClean="0"/>
              <a:t>2023/10/29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B8E3F452-3850-4502-93B1-19AE3EB624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3825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DCB0B-069C-4846-BCE6-9BA129613C45}" type="datetimeFigureOut">
              <a:rPr lang="zh-TW" altLang="en-US" smtClean="0"/>
              <a:t>2023/10/29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8E3F452-3850-4502-93B1-19AE3EB624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3440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DCB0B-069C-4846-BCE6-9BA129613C45}" type="datetimeFigureOut">
              <a:rPr lang="zh-TW" altLang="en-US" smtClean="0"/>
              <a:t>2023/10/29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8E3F452-3850-4502-93B1-19AE3EB6247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119045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DCB0B-069C-4846-BCE6-9BA129613C45}" type="datetimeFigureOut">
              <a:rPr lang="zh-TW" altLang="en-US" smtClean="0"/>
              <a:t>2023/10/29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8E3F452-3850-4502-93B1-19AE3EB624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93125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DCB0B-069C-4846-BCE6-9BA129613C45}" type="datetimeFigureOut">
              <a:rPr lang="zh-TW" altLang="en-US" smtClean="0"/>
              <a:t>2023/10/29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8E3F452-3850-4502-93B1-19AE3EB6247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228541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DCB0B-069C-4846-BCE6-9BA129613C45}" type="datetimeFigureOut">
              <a:rPr lang="zh-TW" altLang="en-US" smtClean="0"/>
              <a:t>2023/10/29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8E3F452-3850-4502-93B1-19AE3EB624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67437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DCB0B-069C-4846-BCE6-9BA129613C45}" type="datetimeFigureOut">
              <a:rPr lang="zh-TW" altLang="en-US" smtClean="0"/>
              <a:t>2023/10/29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3F452-3850-4502-93B1-19AE3EB624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4869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DCB0B-069C-4846-BCE6-9BA129613C45}" type="datetimeFigureOut">
              <a:rPr lang="zh-TW" altLang="en-US" smtClean="0"/>
              <a:t>2023/10/29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3F452-3850-4502-93B1-19AE3EB624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9776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DCB0B-069C-4846-BCE6-9BA129613C45}" type="datetimeFigureOut">
              <a:rPr lang="zh-TW" altLang="en-US" smtClean="0"/>
              <a:t>2023/10/29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3F452-3850-4502-93B1-19AE3EB624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2864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DCB0B-069C-4846-BCE6-9BA129613C45}" type="datetimeFigureOut">
              <a:rPr lang="zh-TW" altLang="en-US" smtClean="0"/>
              <a:t>2023/10/29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8E3F452-3850-4502-93B1-19AE3EB624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7727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DCB0B-069C-4846-BCE6-9BA129613C45}" type="datetimeFigureOut">
              <a:rPr lang="zh-TW" altLang="en-US" smtClean="0"/>
              <a:t>2023/10/29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8E3F452-3850-4502-93B1-19AE3EB624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4985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DCB0B-069C-4846-BCE6-9BA129613C45}" type="datetimeFigureOut">
              <a:rPr lang="zh-TW" altLang="en-US" smtClean="0"/>
              <a:t>2023/10/29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8E3F452-3850-4502-93B1-19AE3EB624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2700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DCB0B-069C-4846-BCE6-9BA129613C45}" type="datetimeFigureOut">
              <a:rPr lang="zh-TW" altLang="en-US" smtClean="0"/>
              <a:t>2023/10/29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3F452-3850-4502-93B1-19AE3EB624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9739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DCB0B-069C-4846-BCE6-9BA129613C45}" type="datetimeFigureOut">
              <a:rPr lang="zh-TW" altLang="en-US" smtClean="0"/>
              <a:t>2023/10/29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3F452-3850-4502-93B1-19AE3EB624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7644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DCB0B-069C-4846-BCE6-9BA129613C45}" type="datetimeFigureOut">
              <a:rPr lang="zh-TW" altLang="en-US" smtClean="0"/>
              <a:t>2023/10/29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3F452-3850-4502-93B1-19AE3EB624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0880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DCB0B-069C-4846-BCE6-9BA129613C45}" type="datetimeFigureOut">
              <a:rPr lang="zh-TW" altLang="en-US" smtClean="0"/>
              <a:t>2023/10/29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8E3F452-3850-4502-93B1-19AE3EB624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6073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4DCB0B-069C-4846-BCE6-9BA129613C45}" type="datetimeFigureOut">
              <a:rPr lang="zh-TW" altLang="en-US" smtClean="0"/>
              <a:t>2023/10/29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8E3F452-3850-4502-93B1-19AE3EB624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4667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589213" y="318155"/>
            <a:ext cx="8915399" cy="2262781"/>
          </a:xfrm>
        </p:spPr>
        <p:txBody>
          <a:bodyPr/>
          <a:lstStyle/>
          <a:p>
            <a:r>
              <a:rPr lang="en-US" altLang="zh-TW" dirty="0"/>
              <a:t>Meeting </a:t>
            </a:r>
            <a:r>
              <a:rPr lang="en-US" altLang="zh-TW" dirty="0" smtClean="0"/>
              <a:t>13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2023/10/30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255401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使用</a:t>
            </a:r>
            <a:r>
              <a:rPr lang="en-US" altLang="zh-TW" dirty="0" smtClean="0"/>
              <a:t>second order BDF</a:t>
            </a:r>
            <a:r>
              <a:rPr lang="en-US" altLang="zh-TW" dirty="0"/>
              <a:t>(</a:t>
            </a:r>
            <a:r>
              <a:rPr lang="zh-TW" altLang="en-US" dirty="0"/>
              <a:t>輸出位置為</a:t>
            </a:r>
            <a:r>
              <a:rPr lang="en-US" altLang="zh-TW" dirty="0" smtClean="0"/>
              <a:t>V(n2))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8583" y="2018270"/>
            <a:ext cx="4672148" cy="4008277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0731" y="2018270"/>
            <a:ext cx="5464068" cy="4008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8166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測試電路</a:t>
            </a:r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6706880" y="2085953"/>
            <a:ext cx="495960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altLang="zh-TW" dirty="0"/>
          </a:p>
          <a:p>
            <a:endParaRPr lang="pt-BR" altLang="zh-TW" dirty="0"/>
          </a:p>
          <a:p>
            <a:r>
              <a:rPr lang="pt-BR" altLang="zh-TW" dirty="0"/>
              <a:t>bridge retic</a:t>
            </a:r>
          </a:p>
          <a:p>
            <a:r>
              <a:rPr lang="pt-BR" altLang="zh-TW" dirty="0"/>
              <a:t>vin n1 0 SIN 0 5 50</a:t>
            </a:r>
          </a:p>
          <a:p>
            <a:r>
              <a:rPr lang="pt-BR" altLang="zh-TW" dirty="0"/>
              <a:t>d1 n1 n2 diode1</a:t>
            </a:r>
          </a:p>
          <a:p>
            <a:r>
              <a:rPr lang="pt-BR" altLang="zh-TW" dirty="0"/>
              <a:t>r1 n2 n3 2k</a:t>
            </a:r>
          </a:p>
          <a:p>
            <a:r>
              <a:rPr lang="pt-BR" altLang="zh-TW" dirty="0"/>
              <a:t>d3 n3 n1 diode1</a:t>
            </a:r>
          </a:p>
          <a:p>
            <a:r>
              <a:rPr lang="pt-BR" altLang="zh-TW" dirty="0"/>
              <a:t>d2 n3 0 diode1</a:t>
            </a:r>
          </a:p>
          <a:p>
            <a:r>
              <a:rPr lang="pt-BR" altLang="zh-TW" dirty="0"/>
              <a:t>d4 0 n2 diode1</a:t>
            </a:r>
          </a:p>
          <a:p>
            <a:r>
              <a:rPr lang="pt-BR" altLang="zh-TW" dirty="0"/>
              <a:t>.model diode1 D</a:t>
            </a:r>
          </a:p>
          <a:p>
            <a:r>
              <a:rPr lang="pt-BR" altLang="zh-TW" dirty="0"/>
              <a:t>.end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958415"/>
            <a:ext cx="3308520" cy="1924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947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使用</a:t>
            </a:r>
            <a:r>
              <a:rPr lang="en-US" altLang="zh-TW" dirty="0" smtClean="0"/>
              <a:t>second order BDF</a:t>
            </a:r>
            <a:r>
              <a:rPr lang="en-US" altLang="zh-TW" dirty="0"/>
              <a:t>(</a:t>
            </a:r>
            <a:r>
              <a:rPr lang="zh-TW" altLang="en-US" dirty="0"/>
              <a:t>輸出位置為</a:t>
            </a:r>
            <a:r>
              <a:rPr lang="en-US" altLang="zh-TW" dirty="0"/>
              <a:t>V(n3))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0731" y="2029699"/>
            <a:ext cx="5552609" cy="4110117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3723" y="2029699"/>
            <a:ext cx="4692463" cy="407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7233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測試電路</a:t>
            </a:r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 smtClean="0"/>
              <a:t>Netlist</a:t>
            </a:r>
          </a:p>
          <a:p>
            <a:pPr marL="0" indent="0">
              <a:buNone/>
            </a:pPr>
            <a:r>
              <a:rPr lang="pt-BR" altLang="zh-TW" dirty="0"/>
              <a:t>bridge retic</a:t>
            </a:r>
          </a:p>
          <a:p>
            <a:pPr marL="0" indent="0">
              <a:buNone/>
            </a:pPr>
            <a:r>
              <a:rPr lang="pt-BR" altLang="zh-TW" dirty="0"/>
              <a:t>vin n1 0 SIN 0 100 50</a:t>
            </a:r>
          </a:p>
          <a:p>
            <a:pPr marL="0" indent="0">
              <a:buNone/>
            </a:pPr>
            <a:r>
              <a:rPr lang="pt-BR" altLang="zh-TW" dirty="0"/>
              <a:t>d1 n1 n2 diode1</a:t>
            </a:r>
          </a:p>
          <a:p>
            <a:pPr marL="0" indent="0">
              <a:buNone/>
            </a:pPr>
            <a:r>
              <a:rPr lang="pt-BR" altLang="zh-TW" dirty="0"/>
              <a:t>r1 n2 n3 2k</a:t>
            </a:r>
          </a:p>
          <a:p>
            <a:pPr marL="0" indent="0">
              <a:buNone/>
            </a:pPr>
            <a:r>
              <a:rPr lang="pt-BR" altLang="zh-TW" dirty="0"/>
              <a:t>l1 n2 n3 0.15</a:t>
            </a:r>
          </a:p>
          <a:p>
            <a:pPr marL="0" indent="0">
              <a:buNone/>
            </a:pPr>
            <a:r>
              <a:rPr lang="pt-BR" altLang="zh-TW" dirty="0"/>
              <a:t>d3 n3 n1 diode1</a:t>
            </a:r>
          </a:p>
          <a:p>
            <a:pPr marL="0" indent="0">
              <a:buNone/>
            </a:pPr>
            <a:r>
              <a:rPr lang="pt-BR" altLang="zh-TW" dirty="0"/>
              <a:t>d2 n3 0 diode1</a:t>
            </a:r>
          </a:p>
          <a:p>
            <a:pPr marL="0" indent="0">
              <a:buNone/>
            </a:pPr>
            <a:r>
              <a:rPr lang="pt-BR" altLang="zh-TW" dirty="0"/>
              <a:t>d4 0 n2 diode1</a:t>
            </a:r>
          </a:p>
          <a:p>
            <a:pPr marL="0" indent="0">
              <a:buNone/>
            </a:pPr>
            <a:r>
              <a:rPr lang="pt-BR" altLang="zh-TW" dirty="0"/>
              <a:t>.model diode1 D</a:t>
            </a:r>
          </a:p>
          <a:p>
            <a:pPr marL="0" indent="0">
              <a:buNone/>
            </a:pPr>
            <a:r>
              <a:rPr lang="pt-BR" altLang="zh-TW" dirty="0"/>
              <a:t>.end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5863590" y="2926080"/>
            <a:ext cx="50863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/>
              <a:t>在橋式整流器的電駔上並聯一</a:t>
            </a:r>
            <a:r>
              <a:rPr lang="en-US" altLang="zh-TW" sz="2400" dirty="0" smtClean="0"/>
              <a:t>0.15H</a:t>
            </a:r>
            <a:r>
              <a:rPr lang="zh-TW" altLang="en-US" sz="2400" dirty="0" smtClean="0"/>
              <a:t>電感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719413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使用</a:t>
            </a:r>
            <a:r>
              <a:rPr lang="en-US" altLang="zh-TW" dirty="0" smtClean="0"/>
              <a:t>second order BDF</a:t>
            </a:r>
            <a:r>
              <a:rPr lang="en-US" altLang="zh-TW" dirty="0"/>
              <a:t>(</a:t>
            </a:r>
            <a:r>
              <a:rPr lang="zh-TW" altLang="en-US" dirty="0"/>
              <a:t>輸出位置為</a:t>
            </a:r>
            <a:r>
              <a:rPr lang="en-US" altLang="zh-TW" dirty="0"/>
              <a:t>V(n3))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973" y="2029699"/>
            <a:ext cx="4981758" cy="4299811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0731" y="2029699"/>
            <a:ext cx="5900471" cy="4299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8620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目前問題</a:t>
            </a:r>
            <a:r>
              <a:rPr lang="en-US" altLang="zh-TW" dirty="0"/>
              <a:t/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89212" y="1264555"/>
            <a:ext cx="8915400" cy="3777622"/>
          </a:xfrm>
        </p:spPr>
        <p:txBody>
          <a:bodyPr/>
          <a:lstStyle/>
          <a:p>
            <a:r>
              <a:rPr lang="zh-TW" altLang="en-US" dirty="0" smtClean="0">
                <a:latin typeface="+mj-ea"/>
                <a:ea typeface="+mj-ea"/>
              </a:rPr>
              <a:t>會遇到在修正非線性元件的過大跨壓後導致程式出錯，以及電容更新的跨壓值不對，導致走特定時間點會解出錯誤的答案</a:t>
            </a:r>
            <a:endParaRPr lang="en-US" altLang="zh-TW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en-US" altLang="zh-TW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6500" y="1905000"/>
            <a:ext cx="6342856" cy="4631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7955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具體錯誤例子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 smtClean="0"/>
              <a:t>Netlist</a:t>
            </a:r>
          </a:p>
          <a:p>
            <a:pPr marL="0" indent="0">
              <a:buNone/>
            </a:pPr>
            <a:r>
              <a:rPr lang="pt-BR" altLang="zh-TW" dirty="0"/>
              <a:t>bridge retic</a:t>
            </a:r>
          </a:p>
          <a:p>
            <a:pPr marL="0" indent="0">
              <a:buNone/>
            </a:pPr>
            <a:r>
              <a:rPr lang="pt-BR" altLang="zh-TW" dirty="0"/>
              <a:t>vin n1 0 SIN 0 100 50</a:t>
            </a:r>
          </a:p>
          <a:p>
            <a:pPr marL="0" indent="0">
              <a:buNone/>
            </a:pPr>
            <a:r>
              <a:rPr lang="pt-BR" altLang="zh-TW" dirty="0"/>
              <a:t>d1 n1 n2 diode1</a:t>
            </a:r>
          </a:p>
          <a:p>
            <a:pPr marL="0" indent="0">
              <a:buNone/>
            </a:pPr>
            <a:r>
              <a:rPr lang="pt-BR" altLang="zh-TW" dirty="0"/>
              <a:t>r1 n2 n3 2k</a:t>
            </a:r>
          </a:p>
          <a:p>
            <a:pPr marL="0" indent="0">
              <a:buNone/>
            </a:pPr>
            <a:r>
              <a:rPr lang="pt-BR" altLang="zh-TW" dirty="0"/>
              <a:t>c1 n2 n3 1u</a:t>
            </a:r>
          </a:p>
          <a:p>
            <a:pPr marL="0" indent="0">
              <a:buNone/>
            </a:pPr>
            <a:r>
              <a:rPr lang="pt-BR" altLang="zh-TW" dirty="0"/>
              <a:t>d3 n3 n1 diode1</a:t>
            </a:r>
          </a:p>
          <a:p>
            <a:pPr marL="0" indent="0">
              <a:buNone/>
            </a:pPr>
            <a:r>
              <a:rPr lang="pt-BR" altLang="zh-TW" dirty="0"/>
              <a:t>d2 n3 0 diode1</a:t>
            </a:r>
          </a:p>
          <a:p>
            <a:pPr marL="0" indent="0">
              <a:buNone/>
            </a:pPr>
            <a:r>
              <a:rPr lang="pt-BR" altLang="zh-TW" dirty="0"/>
              <a:t>d4 0 n2 diode1</a:t>
            </a:r>
          </a:p>
          <a:p>
            <a:pPr marL="0" indent="0">
              <a:buNone/>
            </a:pPr>
            <a:r>
              <a:rPr lang="pt-BR" altLang="zh-TW" dirty="0"/>
              <a:t>.model diode1 D</a:t>
            </a:r>
          </a:p>
          <a:p>
            <a:pPr marL="0" indent="0">
              <a:buNone/>
            </a:pPr>
            <a:r>
              <a:rPr lang="pt-BR" altLang="zh-TW" dirty="0"/>
              <a:t>.</a:t>
            </a:r>
            <a:r>
              <a:rPr lang="pt-BR" altLang="zh-TW" dirty="0" smtClean="0"/>
              <a:t>end</a:t>
            </a: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5863590" y="2926080"/>
            <a:ext cx="50863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 smtClean="0"/>
              <a:t>在橋式整流器的電駔上並聯一</a:t>
            </a:r>
            <a:r>
              <a:rPr lang="en-US" altLang="zh-TW" sz="2400" dirty="0" smtClean="0"/>
              <a:t>1u</a:t>
            </a:r>
            <a:r>
              <a:rPr lang="zh-TW" altLang="en-US" sz="2400" dirty="0" smtClean="0"/>
              <a:t>電容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033143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具體錯誤例子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83609" y="2179320"/>
            <a:ext cx="4481083" cy="327279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559" y="2004537"/>
            <a:ext cx="4400551" cy="3806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965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本</a:t>
            </a:r>
            <a:r>
              <a:rPr lang="zh-TW" altLang="en-US" dirty="0"/>
              <a:t>次</a:t>
            </a:r>
            <a:r>
              <a:rPr lang="zh-TW" altLang="en-US" dirty="0" smtClean="0"/>
              <a:t>進度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800" dirty="0"/>
              <a:t>導出</a:t>
            </a:r>
            <a:r>
              <a:rPr lang="en-US" altLang="zh-TW" sz="2800" dirty="0"/>
              <a:t>variable step method </a:t>
            </a:r>
            <a:r>
              <a:rPr lang="zh-TW" altLang="en-US" sz="2800" dirty="0" smtClean="0"/>
              <a:t>公式</a:t>
            </a:r>
            <a:endParaRPr lang="en-US" altLang="zh-TW" sz="2800" dirty="0" smtClean="0"/>
          </a:p>
          <a:p>
            <a:pPr marL="0" indent="0">
              <a:buNone/>
            </a:pPr>
            <a:endParaRPr lang="en-US" altLang="zh-TW" sz="2800" dirty="0" smtClean="0"/>
          </a:p>
          <a:p>
            <a:r>
              <a:rPr lang="zh-TW" altLang="en-US" sz="2800" dirty="0" smtClean="0"/>
              <a:t>推導出</a:t>
            </a:r>
            <a:r>
              <a:rPr lang="en-US" altLang="zh-TW" sz="2800" dirty="0" smtClean="0"/>
              <a:t>3</a:t>
            </a:r>
            <a:r>
              <a:rPr lang="zh-TW" altLang="en-US" sz="2800" dirty="0"/>
              <a:t>階</a:t>
            </a:r>
            <a:r>
              <a:rPr lang="en-US" altLang="zh-TW" sz="2800" dirty="0"/>
              <a:t>BDF</a:t>
            </a:r>
            <a:r>
              <a:rPr lang="zh-TW" altLang="en-US" sz="2800" dirty="0"/>
              <a:t>的</a:t>
            </a:r>
            <a:r>
              <a:rPr lang="en-US" altLang="zh-TW" sz="2800" dirty="0"/>
              <a:t>LTE</a:t>
            </a:r>
          </a:p>
          <a:p>
            <a:pPr marL="0" indent="0">
              <a:buNone/>
            </a:pPr>
            <a:endParaRPr lang="en-US" altLang="zh-TW" sz="2800" dirty="0" smtClean="0"/>
          </a:p>
          <a:p>
            <a:r>
              <a:rPr lang="zh-TW" altLang="en-US" sz="2800" dirty="0" smtClean="0"/>
              <a:t>完成</a:t>
            </a:r>
            <a:r>
              <a:rPr lang="zh-TW" altLang="en-US" sz="2800" dirty="0"/>
              <a:t>部分</a:t>
            </a:r>
            <a:r>
              <a:rPr lang="en-US" altLang="zh-TW" sz="2800" dirty="0" smtClean="0"/>
              <a:t>transient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analysis </a:t>
            </a:r>
          </a:p>
          <a:p>
            <a:endParaRPr lang="en-US" altLang="zh-TW" sz="2800" dirty="0"/>
          </a:p>
          <a:p>
            <a:pPr marL="0" indent="0">
              <a:buNone/>
            </a:pPr>
            <a:endParaRPr lang="en-US" altLang="zh-TW" sz="2800" dirty="0" smtClean="0"/>
          </a:p>
          <a:p>
            <a:endParaRPr lang="en-US" altLang="zh-TW" sz="2800" dirty="0"/>
          </a:p>
          <a:p>
            <a:pPr marL="0" indent="0">
              <a:buNone/>
            </a:pPr>
            <a:endParaRPr lang="en-US" altLang="zh-TW" sz="2800" dirty="0"/>
          </a:p>
          <a:p>
            <a:pPr marL="0" indent="0">
              <a:buNone/>
            </a:pP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37061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導出</a:t>
            </a:r>
            <a:r>
              <a:rPr lang="en-US" altLang="zh-TW" dirty="0"/>
              <a:t>variable step method </a:t>
            </a:r>
            <a:r>
              <a:rPr lang="zh-TW" altLang="en-US" dirty="0"/>
              <a:t>公式</a:t>
            </a:r>
            <a:r>
              <a:rPr lang="en-US" altLang="zh-TW" dirty="0"/>
              <a:t/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推倒</a:t>
            </a:r>
            <a:r>
              <a:rPr lang="zh-TW" altLang="en-US" dirty="0" smtClean="0"/>
              <a:t>過程</a:t>
            </a:r>
            <a:r>
              <a:rPr lang="zh-TW" altLang="en-US" dirty="0"/>
              <a:t>如同附件所示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3385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推導出</a:t>
            </a:r>
            <a:r>
              <a:rPr lang="en-US" altLang="zh-TW" dirty="0"/>
              <a:t>3</a:t>
            </a:r>
            <a:r>
              <a:rPr lang="zh-TW" altLang="en-US" dirty="0"/>
              <a:t>階</a:t>
            </a:r>
            <a:r>
              <a:rPr lang="en-US" altLang="zh-TW" dirty="0"/>
              <a:t>BDF</a:t>
            </a:r>
            <a:r>
              <a:rPr lang="zh-TW" altLang="en-US" dirty="0"/>
              <a:t>的</a:t>
            </a:r>
            <a:r>
              <a:rPr lang="en-US" altLang="zh-TW" dirty="0"/>
              <a:t>LTE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1905000"/>
            <a:ext cx="7963309" cy="3321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457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3351" y="1686797"/>
            <a:ext cx="8566590" cy="4070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6382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1702673"/>
            <a:ext cx="8217322" cy="4038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233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測試電路</a:t>
            </a:r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6815454" y="2173856"/>
            <a:ext cx="495960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altLang="zh-TW" dirty="0" smtClean="0"/>
              <a:t>*RC </a:t>
            </a:r>
            <a:r>
              <a:rPr lang="pt-BR" altLang="zh-TW" dirty="0"/>
              <a:t>Circuit Transient Response</a:t>
            </a:r>
          </a:p>
          <a:p>
            <a:r>
              <a:rPr lang="pt-BR" altLang="zh-TW" dirty="0"/>
              <a:t>R1 1 2 12</a:t>
            </a:r>
          </a:p>
          <a:p>
            <a:r>
              <a:rPr lang="pt-BR" altLang="zh-TW" dirty="0"/>
              <a:t>l1 2 3 0.15</a:t>
            </a:r>
          </a:p>
          <a:p>
            <a:r>
              <a:rPr lang="pt-BR" altLang="zh-TW" dirty="0"/>
              <a:t>c1 3 0 100u</a:t>
            </a:r>
          </a:p>
          <a:p>
            <a:r>
              <a:rPr lang="pt-BR" altLang="zh-TW" dirty="0"/>
              <a:t>vin 1 0 SIN 0 100 50</a:t>
            </a:r>
          </a:p>
          <a:p>
            <a:r>
              <a:rPr lang="pt-BR" altLang="zh-TW" dirty="0"/>
              <a:t>.end</a:t>
            </a:r>
          </a:p>
          <a:p>
            <a:endParaRPr lang="pt-BR" altLang="zh-TW" dirty="0"/>
          </a:p>
          <a:p>
            <a:endParaRPr lang="pt-BR" altLang="zh-TW" dirty="0"/>
          </a:p>
          <a:p>
            <a:endParaRPr lang="pt-BR" altLang="zh-TW" dirty="0"/>
          </a:p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0370" y="2688891"/>
            <a:ext cx="3055620" cy="1832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529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使用</a:t>
            </a:r>
            <a:r>
              <a:rPr lang="en-US" altLang="zh-TW" dirty="0" smtClean="0"/>
              <a:t>backward </a:t>
            </a:r>
            <a:r>
              <a:rPr lang="en-US" altLang="zh-TW" dirty="0" err="1" smtClean="0"/>
              <a:t>euler</a:t>
            </a:r>
            <a:r>
              <a:rPr lang="en-US" altLang="zh-TW" dirty="0" smtClean="0"/>
              <a:t>(</a:t>
            </a:r>
            <a:r>
              <a:rPr lang="zh-TW" altLang="en-US" dirty="0" smtClean="0"/>
              <a:t>輸出</a:t>
            </a:r>
            <a:r>
              <a:rPr lang="zh-TW" altLang="en-US" dirty="0"/>
              <a:t>位置為</a:t>
            </a:r>
            <a:r>
              <a:rPr lang="en-US" altLang="zh-TW" dirty="0" smtClean="0"/>
              <a:t>V(3</a:t>
            </a:r>
            <a:r>
              <a:rPr lang="en-US" altLang="zh-TW" dirty="0"/>
              <a:t>))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144" y="1959852"/>
            <a:ext cx="4777125" cy="4125118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8622" y="2032161"/>
            <a:ext cx="5560845" cy="3980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632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測試電路</a:t>
            </a:r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6718310" y="1617323"/>
            <a:ext cx="495960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altLang="zh-TW" dirty="0"/>
          </a:p>
          <a:p>
            <a:endParaRPr lang="pt-BR" altLang="zh-TW" dirty="0"/>
          </a:p>
          <a:p>
            <a:endParaRPr lang="pt-BR" altLang="zh-TW" dirty="0"/>
          </a:p>
          <a:p>
            <a:r>
              <a:rPr lang="pt-BR" altLang="zh-TW" dirty="0"/>
              <a:t>diode circuit</a:t>
            </a:r>
          </a:p>
          <a:p>
            <a:r>
              <a:rPr lang="pt-BR" altLang="zh-TW" dirty="0"/>
              <a:t>vin n1 0 SIN 0 100 50</a:t>
            </a:r>
          </a:p>
          <a:p>
            <a:r>
              <a:rPr lang="pt-BR" altLang="zh-TW" dirty="0"/>
              <a:t>d1 n1 n2 diode1</a:t>
            </a:r>
          </a:p>
          <a:p>
            <a:r>
              <a:rPr lang="pt-BR" altLang="zh-TW" dirty="0"/>
              <a:t>.model diode1 D</a:t>
            </a:r>
          </a:p>
          <a:p>
            <a:r>
              <a:rPr lang="pt-BR" altLang="zh-TW" dirty="0"/>
              <a:t>r1 n2 0 2k</a:t>
            </a:r>
          </a:p>
          <a:p>
            <a:r>
              <a:rPr lang="pt-BR" altLang="zh-TW" dirty="0"/>
              <a:t>c1 n2 0 100u</a:t>
            </a:r>
          </a:p>
          <a:p>
            <a:r>
              <a:rPr lang="pt-BR" altLang="zh-TW" dirty="0"/>
              <a:t>.end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8098" y="2658600"/>
            <a:ext cx="4243687" cy="1821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358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絲縷">
  <a:themeElements>
    <a:clrScheme name="絲縷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絲縷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絲縷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5746</TotalTime>
  <Words>329</Words>
  <Application>Microsoft Office PowerPoint</Application>
  <PresentationFormat>寬螢幕</PresentationFormat>
  <Paragraphs>90</Paragraphs>
  <Slides>17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4" baseType="lpstr">
      <vt:lpstr>微軟正黑體</vt:lpstr>
      <vt:lpstr>新細明體</vt:lpstr>
      <vt:lpstr>Arial</vt:lpstr>
      <vt:lpstr>Calibri</vt:lpstr>
      <vt:lpstr>Century Gothic</vt:lpstr>
      <vt:lpstr>Wingdings 3</vt:lpstr>
      <vt:lpstr>絲縷</vt:lpstr>
      <vt:lpstr>Meeting 13</vt:lpstr>
      <vt:lpstr>本次進度</vt:lpstr>
      <vt:lpstr>導出variable step method 公式 </vt:lpstr>
      <vt:lpstr>推導出3階BDF的LTE </vt:lpstr>
      <vt:lpstr>PowerPoint 簡報</vt:lpstr>
      <vt:lpstr>PowerPoint 簡報</vt:lpstr>
      <vt:lpstr>測試電路1</vt:lpstr>
      <vt:lpstr>使用backward euler(輸出位置為V(3))</vt:lpstr>
      <vt:lpstr>測試電路2</vt:lpstr>
      <vt:lpstr>使用second order BDF(輸出位置為V(n2))</vt:lpstr>
      <vt:lpstr>測試電路3</vt:lpstr>
      <vt:lpstr>使用second order BDF(輸出位置為V(n3))</vt:lpstr>
      <vt:lpstr>測試電路4</vt:lpstr>
      <vt:lpstr>使用second order BDF(輸出位置為V(n3))</vt:lpstr>
      <vt:lpstr>目前問題 </vt:lpstr>
      <vt:lpstr>具體錯誤例子</vt:lpstr>
      <vt:lpstr>具體錯誤例子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Meeting 2</dc:title>
  <dc:creator>李軒毅</dc:creator>
  <cp:lastModifiedBy>李軒毅</cp:lastModifiedBy>
  <cp:revision>96</cp:revision>
  <dcterms:created xsi:type="dcterms:W3CDTF">2023-07-04T01:55:29Z</dcterms:created>
  <dcterms:modified xsi:type="dcterms:W3CDTF">2023-10-29T13:42:20Z</dcterms:modified>
</cp:coreProperties>
</file>