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361" r:id="rId4"/>
    <p:sldId id="389" r:id="rId5"/>
    <p:sldId id="394" r:id="rId6"/>
    <p:sldId id="395" r:id="rId7"/>
    <p:sldId id="397" r:id="rId8"/>
    <p:sldId id="403" r:id="rId9"/>
    <p:sldId id="407" r:id="rId10"/>
    <p:sldId id="402" r:id="rId11"/>
    <p:sldId id="401" r:id="rId12"/>
    <p:sldId id="284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FB6B140-9A2E-475C-87BD-CBC1A946D932}">
          <p14:sldIdLst>
            <p14:sldId id="256"/>
            <p14:sldId id="361"/>
            <p14:sldId id="389"/>
            <p14:sldId id="394"/>
            <p14:sldId id="395"/>
            <p14:sldId id="397"/>
            <p14:sldId id="403"/>
            <p14:sldId id="407"/>
            <p14:sldId id="402"/>
            <p14:sldId id="40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rmis DIAHA" initials="TD" lastIdx="0" clrIdx="0">
    <p:extLst>
      <p:ext uri="{19B8F6BF-5375-455C-9EA6-DF929625EA0E}">
        <p15:presenceInfo xmlns:p15="http://schemas.microsoft.com/office/powerpoint/2012/main" userId="S-1-5-21-1653992027-973299874-1460558959-12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ACB"/>
    <a:srgbClr val="C5D3FF"/>
    <a:srgbClr val="6373BA"/>
    <a:srgbClr val="003900"/>
    <a:srgbClr val="FF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29E3DCFA-B4D8-4DF0-95D8-08D5D2D44E09}" type="datetimeFigureOut">
              <a:rPr lang="fr-FR" smtClean="0"/>
              <a:pPr/>
              <a:t>14/08/2024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5ADFF332-6B46-4C50-A448-AF36B255DDB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7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F332-6B46-4C50-A448-AF36B255DDB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4464748" y="2810058"/>
            <a:ext cx="4679252" cy="1333327"/>
            <a:chOff x="4464748" y="2831033"/>
            <a:chExt cx="4679252" cy="1098033"/>
          </a:xfrm>
        </p:grpSpPr>
        <p:sp>
          <p:nvSpPr>
            <p:cNvPr id="4" name="TextBox 3"/>
            <p:cNvSpPr txBox="1"/>
            <p:nvPr/>
          </p:nvSpPr>
          <p:spPr>
            <a:xfrm>
              <a:off x="5286380" y="3591422"/>
              <a:ext cx="3357586" cy="27880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b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PRESENTATION 2024</a:t>
              </a:r>
              <a:endParaRPr kumimoji="0" lang="en-US" altLang="ko-K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4910545" y="2831033"/>
              <a:ext cx="4233455" cy="760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STATISTIQUES</a:t>
              </a:r>
              <a:r>
                <a:rPr lang="fr-FR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ORANGE BANK AFRICA </a:t>
              </a:r>
            </a:p>
            <a:p>
              <a:pPr algn="ctr"/>
              <a:r>
                <a:rPr lang="fr-FR" altLang="ko-KR" sz="1200" b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PERIODE: JANVIER – JUIN 2024</a:t>
              </a:r>
              <a:r>
                <a:rPr lang="en-US" altLang="ko-KR" b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          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64748" y="2928934"/>
              <a:ext cx="393001" cy="1000132"/>
              <a:chOff x="3961892" y="2994222"/>
              <a:chExt cx="411180" cy="100013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148845" y="2994222"/>
                <a:ext cx="224227" cy="10001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61892" y="2994222"/>
                <a:ext cx="139454" cy="10001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Espace réservé du pied de page 10"/>
          <p:cNvSpPr txBox="1">
            <a:spLocks/>
          </p:cNvSpPr>
          <p:nvPr/>
        </p:nvSpPr>
        <p:spPr>
          <a:xfrm>
            <a:off x="6572264" y="6643710"/>
            <a:ext cx="2571736" cy="214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  SANTE  PLUS  SIMPLEMENT</a:t>
            </a:r>
          </a:p>
        </p:txBody>
      </p:sp>
      <p:pic>
        <p:nvPicPr>
          <p:cNvPr id="12" name="Image 11" descr="Logo MCI Care Cote d'ivoi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7" y="2643182"/>
            <a:ext cx="2426837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3/ RECOMMANDATIONS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92418908"/>
              </p:ext>
            </p:extLst>
          </p:nvPr>
        </p:nvGraphicFramePr>
        <p:xfrm>
          <a:off x="251520" y="1268760"/>
          <a:ext cx="8518401" cy="388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426">
                <a:tc>
                  <a:txBody>
                    <a:bodyPr/>
                    <a:lstStyle/>
                    <a:p>
                      <a:r>
                        <a:rPr lang="fr-FR" dirty="0"/>
                        <a:t>ACTION A MENER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RESPONSABLE</a:t>
                      </a:r>
                      <a:r>
                        <a:rPr lang="fr-FR" baseline="0" dirty="0"/>
                        <a:t> </a:t>
                      </a:r>
                    </a:p>
                    <a:p>
                      <a:r>
                        <a:rPr lang="fr-FR" baseline="0" dirty="0"/>
                        <a:t>DE L’ACTION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8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80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9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MERC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05" y="2857496"/>
            <a:ext cx="3488056" cy="1928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Pensées 11"/>
          <p:cNvSpPr/>
          <p:nvPr/>
        </p:nvSpPr>
        <p:spPr>
          <a:xfrm>
            <a:off x="5500694" y="285728"/>
            <a:ext cx="3286148" cy="1928826"/>
          </a:xfrm>
          <a:prstGeom prst="cloudCallout">
            <a:avLst/>
          </a:prstGeom>
          <a:blipFill>
            <a:blip r:embed="rId3"/>
            <a:tile tx="0" ty="0" sx="100000" sy="100000" flip="none" algn="tl"/>
          </a:blipFill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7" name="Espace réservé du pied de page 10"/>
          <p:cNvSpPr txBox="1">
            <a:spLocks/>
          </p:cNvSpPr>
          <p:nvPr/>
        </p:nvSpPr>
        <p:spPr>
          <a:xfrm>
            <a:off x="3643306" y="6643710"/>
            <a:ext cx="2571736" cy="214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  SANTE  PLUS  SIMPLEMENT</a:t>
            </a:r>
          </a:p>
        </p:txBody>
      </p:sp>
      <p:pic>
        <p:nvPicPr>
          <p:cNvPr id="10" name="Image 9" descr="Logo MCI Care Cote d'ivoi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0098" y="2786058"/>
            <a:ext cx="2426837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D420F-8432-6A42-5CDA-87736017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SOMMAIRE</a:t>
            </a:r>
            <a:endParaRPr lang="fr-CI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747CA7-C85E-A17F-42CB-BB20CACFE19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90264" y="1628800"/>
            <a:ext cx="9324528" cy="4536504"/>
          </a:xfrm>
        </p:spPr>
        <p:txBody>
          <a:bodyPr/>
          <a:lstStyle/>
          <a:p>
            <a:r>
              <a:rPr lang="fr-FR" sz="4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 POINT DES DEPENSES</a:t>
            </a:r>
          </a:p>
          <a:p>
            <a:endParaRPr lang="fr-FR" sz="4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 ETUDES COMPAREES 2023 ET 2024</a:t>
            </a:r>
          </a:p>
          <a:p>
            <a:endParaRPr lang="fr-FR" sz="4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 RECOMMANDATIONS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I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RAPPEL </a:t>
            </a:r>
            <a:endParaRPr lang="fr-CI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>
          <a:xfrm>
            <a:off x="251520" y="1268760"/>
            <a:ext cx="8496944" cy="525658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46695"/>
              </p:ext>
            </p:extLst>
          </p:nvPr>
        </p:nvGraphicFramePr>
        <p:xfrm>
          <a:off x="1187624" y="1916832"/>
          <a:ext cx="6912768" cy="2926080"/>
        </p:xfrm>
        <a:graphic>
          <a:graphicData uri="http://schemas.openxmlformats.org/drawingml/2006/table">
            <a:tbl>
              <a:tblPr firstRow="1" lastCol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{5202B0CA-FC54-4496-8BCA-5EF66A818D29}</a:tableStyleId>
              </a:tblPr>
              <a:tblGrid>
                <a:gridCol w="3337733">
                  <a:extLst>
                    <a:ext uri="{9D8B030D-6E8A-4147-A177-3AD203B41FA5}">
                      <a16:colId xmlns:a16="http://schemas.microsoft.com/office/drawing/2014/main" val="1564124553"/>
                    </a:ext>
                  </a:extLst>
                </a:gridCol>
                <a:gridCol w="357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</a:p>
                    <a:p>
                      <a:pPr algn="ctr" fontAlgn="t"/>
                      <a:r>
                        <a:rPr lang="fr-FR" sz="1400" b="1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JANV-JUIN 2024</a:t>
                      </a: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7097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FAMILLE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20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POPULATION TOTAL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5240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PROVISION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Verdana" panose="020B0604030504040204" pitchFamily="34" charset="0"/>
                        </a:rPr>
                        <a:t>44 641 260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5598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SINITRE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28 548 370  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437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RESULTATS DE LA PERIODE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16 092 890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891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S/P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1/ POINT DES DEPENSES 2024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49722610"/>
              </p:ext>
            </p:extLst>
          </p:nvPr>
        </p:nvGraphicFramePr>
        <p:xfrm>
          <a:off x="159150" y="1407718"/>
          <a:ext cx="4176464" cy="25003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0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090">
                <a:tc>
                  <a:txBody>
                    <a:bodyPr/>
                    <a:lstStyle/>
                    <a:p>
                      <a:pPr marL="253365" algn="l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Statut</a:t>
                      </a:r>
                      <a:r>
                        <a:rPr lang="fr-FR" sz="1100" b="1" spc="-1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1100" b="1" spc="-1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bénéficiaires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67945" algn="ctr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Nombre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algn="ctr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90170" indent="53340" algn="l">
                        <a:lnSpc>
                          <a:spcPct val="101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fr-FR" sz="1100" b="1" spc="5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b="1" spc="-5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moyen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76">
                <a:tc>
                  <a:txBody>
                    <a:bodyPr/>
                    <a:lstStyle/>
                    <a:p>
                      <a:pPr marL="32385" algn="l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ASSURE(E)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120" marR="67945" algn="ct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710" marR="86995" algn="ct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05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25.51%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4630" algn="ct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05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76">
                <a:tc>
                  <a:txBody>
                    <a:bodyPr/>
                    <a:lstStyle/>
                    <a:p>
                      <a:pPr marL="32385" algn="l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CONJOINT(E)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120" marR="67945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710" marR="86995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050">
                          <a:effectLst/>
                          <a:latin typeface="Arial MT"/>
                          <a:ea typeface="Arial MT"/>
                          <a:cs typeface="Arial MT"/>
                        </a:rPr>
                        <a:t>18.62%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4630" algn="ctr">
                        <a:spcBef>
                          <a:spcPts val="390"/>
                        </a:spcBef>
                      </a:pPr>
                      <a:r>
                        <a:rPr lang="fr-FR" sz="105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76">
                <a:tc>
                  <a:txBody>
                    <a:bodyPr/>
                    <a:lstStyle/>
                    <a:p>
                      <a:pPr marL="32385" algn="l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ENFANT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120" marR="67945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710" marR="86995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05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55.87%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43205" algn="ctr">
                        <a:spcBef>
                          <a:spcPts val="390"/>
                        </a:spcBef>
                      </a:pPr>
                      <a:r>
                        <a:rPr lang="fr-FR" sz="105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76">
                <a:tc>
                  <a:txBody>
                    <a:bodyPr/>
                    <a:lstStyle/>
                    <a:p>
                      <a:pPr marL="32385" algn="l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67945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  253                     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86995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463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23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48987"/>
              </p:ext>
            </p:extLst>
          </p:nvPr>
        </p:nvGraphicFramePr>
        <p:xfrm>
          <a:off x="4335614" y="1407718"/>
          <a:ext cx="4536505" cy="25003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1745095277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516">
                <a:tc>
                  <a:txBody>
                    <a:bodyPr/>
                    <a:lstStyle/>
                    <a:p>
                      <a:pPr marL="367030" marR="36195" indent="-350520" algn="l">
                        <a:lnSpc>
                          <a:spcPct val="101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Bénéficiaires traités sur</a:t>
                      </a:r>
                      <a:r>
                        <a:rPr lang="fr-FR" sz="1100" b="1" spc="-21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la période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250190" algn="l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Taux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250190" algn="l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 err="1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Depenses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161925" algn="l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tc>
                  <a:txBody>
                    <a:bodyPr/>
                    <a:lstStyle/>
                    <a:p>
                      <a:pPr marL="222885" algn="l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Coût</a:t>
                      </a:r>
                      <a:r>
                        <a:rPr lang="fr-FR" sz="1100" b="1" spc="-25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b="1" dirty="0">
                          <a:effectLst/>
                          <a:latin typeface="Times New Roman" panose="02020603050405020304" pitchFamily="18" charset="0"/>
                          <a:ea typeface="Arial MT"/>
                          <a:cs typeface="Times New Roman" panose="02020603050405020304" pitchFamily="18" charset="0"/>
                        </a:rPr>
                        <a:t>moyen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20">
                <a:tc>
                  <a:txBody>
                    <a:bodyPr/>
                    <a:lstStyle/>
                    <a:p>
                      <a:pPr marR="526415" algn="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0490" marR="106680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36.36%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12 858 171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3505" marR="95250" algn="ctr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45.04%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156 807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20">
                <a:tc>
                  <a:txBody>
                    <a:bodyPr/>
                    <a:lstStyle/>
                    <a:p>
                      <a:pPr marR="554990" algn="r">
                        <a:spcBef>
                          <a:spcPts val="390"/>
                        </a:spcBef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0490" marR="106680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18.18%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spcBef>
                          <a:spcPts val="390"/>
                        </a:spcBef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6 902 608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3505" marR="95250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24.18%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150 057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20">
                <a:tc>
                  <a:txBody>
                    <a:bodyPr/>
                    <a:lstStyle/>
                    <a:p>
                      <a:pPr marR="526415" algn="r">
                        <a:spcBef>
                          <a:spcPts val="390"/>
                        </a:spcBef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0490" marR="1066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45.45%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spcBef>
                          <a:spcPts val="390"/>
                        </a:spcBef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8 787 591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2235" marR="95250" algn="ctr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30.78%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70 301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28 548 370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95250" algn="ctr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100%</a:t>
                      </a:r>
                      <a:endParaRPr lang="fr-FR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112 839</a:t>
                      </a:r>
                      <a:endParaRPr lang="fr-FR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47382" y="3481105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207823" y="3517109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83568" y="4941168"/>
            <a:ext cx="8064896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assurée : 253</a:t>
            </a:r>
          </a:p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74% des assurés ont utilisé la carte d’assurance </a:t>
            </a:r>
          </a:p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dépense : 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28 548 370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FCFA</a:t>
            </a:r>
          </a:p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Assurés principaux sont les principaux consommateurs (45%)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27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2/ ETUDES COMPAREES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D651D8F9-E8AF-DF36-D84E-34CB62603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098041"/>
              </p:ext>
            </p:extLst>
          </p:nvPr>
        </p:nvGraphicFramePr>
        <p:xfrm>
          <a:off x="1691680" y="2780928"/>
          <a:ext cx="5508104" cy="2164143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113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1381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81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EFFECTIFS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81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28 548 370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38 030 223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2/ ETUDES COMPAREES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46673399"/>
              </p:ext>
            </p:extLst>
          </p:nvPr>
        </p:nvGraphicFramePr>
        <p:xfrm>
          <a:off x="755576" y="1556791"/>
          <a:ext cx="7632848" cy="4285565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260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Poste de dépenses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Nbre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d'acte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FCFA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Nbre d'acte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FCFA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Nbre d'acte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FCFA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6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6 036 550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6 649 944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6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5 348 536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5 591 615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PHARMACIE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5 198 076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5 565 497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HOSPITALISATION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4 350 338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6 448 935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-33%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IMAGERIE &amp; EXAMENS SPECIALISES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2 668 030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2 742 920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OPTIQUE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1 894 000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2 240 000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DENTAIRE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1 227 580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3 186 860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-61%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AUXILIAIRE MEDICAUX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1 223 160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1 445 020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AUTRES EXAMENS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1 309 432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-57%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MATERNITE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2 850 000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0813"/>
                  </a:ext>
                </a:extLst>
              </a:tr>
              <a:tr h="32294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28 548 370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38 030 223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6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5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2/ ETUDES COMPAREES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605323757"/>
              </p:ext>
            </p:extLst>
          </p:nvPr>
        </p:nvGraphicFramePr>
        <p:xfrm>
          <a:off x="251519" y="1772815"/>
          <a:ext cx="8712968" cy="3176610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218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41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3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2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Affection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9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Effectif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Nbre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d'acte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Fcfa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Effectif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Nbre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d'acte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Fcfa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Nbre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d'acte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Montant </a:t>
                      </a:r>
                    </a:p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Fcfa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INFECTIEUSE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10 632 235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15 657 202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-32%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OTO-RHINO-LARYNGOLOGIQUE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2 633 003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2 681 061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CARDIO-VASCULAIRE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2 442 729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1 138 630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-24%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GYNÉCOLOGIQUE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1 988 699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1 169 771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DIGESTIVE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1 642 033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1 612 632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ODONTO-STOMATOLOGIQUE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1 469 174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3 441 228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-57%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RESPIRATOIRE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1 184 469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1 261 437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-6%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2/ CENTRES LES PLUS FREQUENTES 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2FB9D20-0D55-929B-7645-E518F4E3551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56750526"/>
              </p:ext>
            </p:extLst>
          </p:nvPr>
        </p:nvGraphicFramePr>
        <p:xfrm>
          <a:off x="539552" y="1196752"/>
          <a:ext cx="8208912" cy="4944556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3097090">
                  <a:extLst>
                    <a:ext uri="{9D8B030D-6E8A-4147-A177-3AD203B41FA5}">
                      <a16:colId xmlns:a16="http://schemas.microsoft.com/office/drawing/2014/main" val="2339146733"/>
                    </a:ext>
                  </a:extLst>
                </a:gridCol>
                <a:gridCol w="1398556">
                  <a:extLst>
                    <a:ext uri="{9D8B030D-6E8A-4147-A177-3AD203B41FA5}">
                      <a16:colId xmlns:a16="http://schemas.microsoft.com/office/drawing/2014/main" val="1812271839"/>
                    </a:ext>
                  </a:extLst>
                </a:gridCol>
                <a:gridCol w="1816095">
                  <a:extLst>
                    <a:ext uri="{9D8B030D-6E8A-4147-A177-3AD203B41FA5}">
                      <a16:colId xmlns:a16="http://schemas.microsoft.com/office/drawing/2014/main" val="2444150934"/>
                    </a:ext>
                  </a:extLst>
                </a:gridCol>
                <a:gridCol w="1897171">
                  <a:extLst>
                    <a:ext uri="{9D8B030D-6E8A-4147-A177-3AD203B41FA5}">
                      <a16:colId xmlns:a16="http://schemas.microsoft.com/office/drawing/2014/main" val="2266142575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CENTRES PRESCRIPTEURS 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NBRE D'ACTES 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MONANT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36208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POLYCLINIQUE FARAH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2 697 089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94415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CENTRE MEDICAL PRIMA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2 267 028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086589"/>
                  </a:ext>
                </a:extLst>
              </a:tr>
              <a:tr h="1800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POLYCLINIQUE AVICENNES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1 839 217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557937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POLYCLINIQUE SACRE COEUR ABIDJAN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1 270 875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4134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PISAM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989 281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6608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HOPITAL MERE ENFANT DOMINIQUE OUATTARA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648 347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64316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MEDICALE ST VIATEUR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615 479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816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LABORATOIRE MEDICALE DU LONGCHAMP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545 542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02842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PHARMACIE SAINTE RUTH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528 572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28085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MED. LE GRAND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468 924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54097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MEDICALE LES DRE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457 670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68647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444 100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90519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CENTRE MEDICAL HORS RESEAU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433 000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52456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 DE LA SANTE SAINTE HENRIETTE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403 184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880795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LUNETTES DE PARIS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400 000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91264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MEDICALE DANGA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355 986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03212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POLYCLINIQUE STE MARIE DE LA NAWA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347 468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01803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53086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NOTRE DAME DES VICTOIRES D ABATTA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315 702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72268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POLYCLINIQUE INT. DE L'INDENIE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297 517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8512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CABINET DENTAIRE  G. DE BASSAM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26082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SOCIETE MEDICALE LES PERLES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290 062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27095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CLINIQUE CMIDA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263 250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64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0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345A-B73A-1BEF-7586-959A606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sz="32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fr-CI" sz="3200">
                <a:solidFill>
                  <a:schemeClr val="tx2">
                    <a:lumMod val="50000"/>
                  </a:schemeClr>
                </a:solidFill>
              </a:rPr>
              <a:t>/ GROS CONSOMMATEURS </a:t>
            </a:r>
            <a:endParaRPr lang="fr-CI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74BF65C-B825-5D23-F70D-EDB0D60CC9ED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69872736"/>
              </p:ext>
            </p:extLst>
          </p:nvPr>
        </p:nvGraphicFramePr>
        <p:xfrm>
          <a:off x="467544" y="1412776"/>
          <a:ext cx="7488832" cy="4680517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2978740">
                  <a:extLst>
                    <a:ext uri="{9D8B030D-6E8A-4147-A177-3AD203B41FA5}">
                      <a16:colId xmlns:a16="http://schemas.microsoft.com/office/drawing/2014/main" val="3456200159"/>
                    </a:ext>
                  </a:extLst>
                </a:gridCol>
                <a:gridCol w="1531352">
                  <a:extLst>
                    <a:ext uri="{9D8B030D-6E8A-4147-A177-3AD203B41FA5}">
                      <a16:colId xmlns:a16="http://schemas.microsoft.com/office/drawing/2014/main" val="665335717"/>
                    </a:ext>
                  </a:extLst>
                </a:gridCol>
                <a:gridCol w="2978740">
                  <a:extLst>
                    <a:ext uri="{9D8B030D-6E8A-4147-A177-3AD203B41FA5}">
                      <a16:colId xmlns:a16="http://schemas.microsoft.com/office/drawing/2014/main" val="201258511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MATRICULE 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NBRE D'ACTES 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MONTANT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15458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2349494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2 113 035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402446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2349405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1 244 841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330522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2349485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809 823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706474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2349462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651 510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0897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2349464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616 047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283945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2352886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584 246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243408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2349399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531 560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157757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2349569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523 783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735394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2349546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431 841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31260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2442178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426 154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89665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2349501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10924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411 955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077081"/>
                  </a:ext>
                </a:extLst>
              </a:tr>
              <a:tr h="3268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2349544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387 486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90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00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20612</TotalTime>
  <Words>840</Words>
  <Application>Microsoft Office PowerPoint</Application>
  <PresentationFormat>Affichage à l'écran (4:3)</PresentationFormat>
  <Paragraphs>419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Custom Design</vt:lpstr>
      <vt:lpstr>Présentation PowerPoint</vt:lpstr>
      <vt:lpstr>SOMMAIRE</vt:lpstr>
      <vt:lpstr>RAPPEL </vt:lpstr>
      <vt:lpstr>1/ POINT DES DEPENSES 2024</vt:lpstr>
      <vt:lpstr>2/ ETUDES COMPAREES</vt:lpstr>
      <vt:lpstr>2/ ETUDES COMPAREES</vt:lpstr>
      <vt:lpstr>2/ ETUDES COMPAREES</vt:lpstr>
      <vt:lpstr>2/ CENTRES LES PLUS FREQUENTES  </vt:lpstr>
      <vt:lpstr>2/ GROS CONSOMMATEURS </vt:lpstr>
      <vt:lpstr>3/ RECOMMANDATIONS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Khan Jerome N'DRI</cp:lastModifiedBy>
  <cp:revision>620</cp:revision>
  <cp:lastPrinted>2023-02-09T13:31:56Z</cp:lastPrinted>
  <dcterms:created xsi:type="dcterms:W3CDTF">2014-04-01T16:35:38Z</dcterms:created>
  <dcterms:modified xsi:type="dcterms:W3CDTF">2024-08-14T11:51:14Z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2022-11-21T13:20:32Z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02cfa28f-b1b9-467a-9445-5d7f73afbaed</vt:lpwstr>
  </property>
  <property fmtid="{D5CDD505-2E9C-101B-9397-08002B2CF9AE}" pid="8" name="MSIP_Label_1ada0a2f-b917-4d51-b0d0-d418a10c8b23_ContentBits">
    <vt:lpwstr>0</vt:lpwstr>
  </property>
</Properties>
</file>