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 SQL from Scratch </a:t>
            </a:r>
            <a:endParaRPr/>
          </a:p>
          <a:p>
            <a:pPr indent="0" lvl="0" marL="0">
              <a:spcBef>
                <a:spcPts val="0"/>
              </a:spcBef>
              <a:spcAft>
                <a:spcPts val="0"/>
              </a:spcAft>
              <a:buNone/>
            </a:pPr>
            <a:r>
              <a:rPr lang="en"/>
              <a:t>Capstone : </a:t>
            </a:r>
            <a:r>
              <a:rPr lang="en" sz="2300">
                <a:solidFill>
                  <a:srgbClr val="292929"/>
                </a:solidFill>
                <a:latin typeface="Roboto"/>
                <a:ea typeface="Roboto"/>
                <a:cs typeface="Roboto"/>
                <a:sym typeface="Roboto"/>
              </a:rPr>
              <a:t>Usage Funnels with Warby Parker</a:t>
            </a:r>
            <a:endParaRPr sz="2300">
              <a:solidFill>
                <a:srgbClr val="292929"/>
              </a:solidFill>
              <a:latin typeface="Roboto"/>
              <a:ea typeface="Roboto"/>
              <a:cs typeface="Roboto"/>
              <a:sym typeface="Roboto"/>
            </a:endParaRPr>
          </a:p>
          <a:p>
            <a:pPr indent="0" lvl="0" marL="0" rtl="0">
              <a:spcBef>
                <a:spcPts val="0"/>
              </a:spcBef>
              <a:spcAft>
                <a:spcPts val="0"/>
              </a:spcAft>
              <a:buNone/>
            </a:pPr>
            <a:r>
              <a:t/>
            </a:r>
            <a:endParaRPr/>
          </a:p>
        </p:txBody>
      </p:sp>
      <p:sp>
        <p:nvSpPr>
          <p:cNvPr id="73" name="Shape 73"/>
          <p:cNvSpPr txBox="1"/>
          <p:nvPr>
            <p:ph idx="1" type="subTitle"/>
          </p:nvPr>
        </p:nvSpPr>
        <p:spPr>
          <a:xfrm>
            <a:off x="2333342" y="33238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Capstone by: Kevin Howell</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descr="Screen Shot 2015-11-20 at 9.47.21 AM.png" id="158" name="Shape 158"/>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59" name="Shape 159"/>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Recurring</a:t>
            </a:r>
            <a:r>
              <a:rPr lang="en"/>
              <a:t> orders</a:t>
            </a:r>
            <a:endParaRPr/>
          </a:p>
          <a:p>
            <a:pPr indent="0" lvl="0" marL="0" rtl="0">
              <a:spcBef>
                <a:spcPts val="0"/>
              </a:spcBef>
              <a:spcAft>
                <a:spcPts val="0"/>
              </a:spcAft>
              <a:buNone/>
            </a:pPr>
            <a:r>
              <a:t/>
            </a:r>
            <a:endParaRPr/>
          </a:p>
        </p:txBody>
      </p:sp>
      <p:pic>
        <p:nvPicPr>
          <p:cNvPr id="160" name="Shape 160"/>
          <p:cNvPicPr preferRelativeResize="0"/>
          <p:nvPr/>
        </p:nvPicPr>
        <p:blipFill>
          <a:blip r:embed="rId4">
            <a:alphaModFix/>
          </a:blip>
          <a:stretch>
            <a:fillRect/>
          </a:stretch>
        </p:blipFill>
        <p:spPr>
          <a:xfrm>
            <a:off x="5710463" y="3271475"/>
            <a:ext cx="2733675" cy="1371600"/>
          </a:xfrm>
          <a:prstGeom prst="rect">
            <a:avLst/>
          </a:prstGeom>
          <a:noFill/>
          <a:ln>
            <a:noFill/>
          </a:ln>
        </p:spPr>
      </p:pic>
      <p:sp>
        <p:nvSpPr>
          <p:cNvPr id="161" name="Shape 161"/>
          <p:cNvSpPr txBox="1"/>
          <p:nvPr/>
        </p:nvSpPr>
        <p:spPr>
          <a:xfrm>
            <a:off x="550400" y="2011850"/>
            <a:ext cx="4441200" cy="242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The last thing I wanted to look at was if people purchased multiple time or just once. Using the code I looked for anyone with more than one but all users where only once and so the assumption is this is a new table so the customers who bought along time ago are not included or that users are not repeating customers. This could be viewed as a sales problem. Although it would haft to be viewed in context. </a:t>
            </a:r>
            <a:endParaRPr>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5"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7" name="Shape 16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8" name="Shape 16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Closing</a:t>
            </a:r>
            <a:endParaRPr b="1" sz="3000">
              <a:solidFill>
                <a:schemeClr val="lt2"/>
              </a:solidFill>
              <a:latin typeface="Raleway"/>
              <a:ea typeface="Raleway"/>
              <a:cs typeface="Raleway"/>
              <a:sym typeface="Raleway"/>
            </a:endParaRPr>
          </a:p>
        </p:txBody>
      </p:sp>
      <p:sp>
        <p:nvSpPr>
          <p:cNvPr id="169" name="Shape 169"/>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chemeClr val="dk1"/>
              </a:buClr>
              <a:buSzPts val="1200"/>
              <a:buFont typeface="Raleway"/>
              <a:buChar char="➔"/>
            </a:pPr>
            <a:r>
              <a:rPr lang="en" sz="1200">
                <a:latin typeface="Raleway"/>
                <a:ea typeface="Raleway"/>
                <a:cs typeface="Raleway"/>
                <a:sym typeface="Raleway"/>
              </a:rPr>
              <a:t>From the DATA we summarized the company will be able to improve its </a:t>
            </a:r>
            <a:r>
              <a:rPr lang="en" sz="1200">
                <a:latin typeface="Raleway"/>
                <a:ea typeface="Raleway"/>
                <a:cs typeface="Raleway"/>
                <a:sym typeface="Raleway"/>
              </a:rPr>
              <a:t>quizzes</a:t>
            </a:r>
            <a:r>
              <a:rPr lang="en" sz="1200">
                <a:latin typeface="Raleway"/>
                <a:ea typeface="Raleway"/>
                <a:cs typeface="Raleway"/>
                <a:sym typeface="Raleway"/>
              </a:rPr>
              <a:t> by adjusting question five and also push sales towards what is wanted and what is purchased. It can also begin to view ways to create </a:t>
            </a:r>
            <a:r>
              <a:rPr lang="en" sz="1200">
                <a:latin typeface="Raleway"/>
                <a:ea typeface="Raleway"/>
                <a:cs typeface="Raleway"/>
                <a:sym typeface="Raleway"/>
              </a:rPr>
              <a:t>opportunities</a:t>
            </a:r>
            <a:r>
              <a:rPr lang="en" sz="1200">
                <a:latin typeface="Raleway"/>
                <a:ea typeface="Raleway"/>
                <a:cs typeface="Raleway"/>
                <a:sym typeface="Raleway"/>
              </a:rPr>
              <a:t> for </a:t>
            </a:r>
            <a:r>
              <a:rPr lang="en" sz="1200">
                <a:latin typeface="Raleway"/>
                <a:ea typeface="Raleway"/>
                <a:cs typeface="Raleway"/>
                <a:sym typeface="Raleway"/>
              </a:rPr>
              <a:t>recurring</a:t>
            </a:r>
            <a:r>
              <a:rPr lang="en" sz="1200">
                <a:latin typeface="Raleway"/>
                <a:ea typeface="Raleway"/>
                <a:cs typeface="Raleway"/>
                <a:sym typeface="Raleway"/>
              </a:rPr>
              <a:t> customers. With using our data the </a:t>
            </a:r>
            <a:r>
              <a:rPr lang="en" sz="1200">
                <a:latin typeface="Raleway"/>
                <a:ea typeface="Raleway"/>
                <a:cs typeface="Raleway"/>
                <a:sym typeface="Raleway"/>
              </a:rPr>
              <a:t>company</a:t>
            </a:r>
            <a:r>
              <a:rPr lang="en" sz="1200">
                <a:latin typeface="Raleway"/>
                <a:ea typeface="Raleway"/>
                <a:cs typeface="Raleway"/>
                <a:sym typeface="Raleway"/>
              </a:rPr>
              <a:t> is sure to </a:t>
            </a:r>
            <a:r>
              <a:rPr lang="en" sz="1200">
                <a:latin typeface="Raleway"/>
                <a:ea typeface="Raleway"/>
                <a:cs typeface="Raleway"/>
                <a:sym typeface="Raleway"/>
              </a:rPr>
              <a:t>succeed</a:t>
            </a:r>
            <a:endParaRPr sz="1200">
              <a:latin typeface="Raleway"/>
              <a:ea typeface="Raleway"/>
              <a:cs typeface="Raleway"/>
              <a:sym typeface="Raleway"/>
            </a:endParaRPr>
          </a:p>
          <a:p>
            <a:pPr indent="0" lvl="0" marL="0" rtl="0">
              <a:spcBef>
                <a:spcPts val="1000"/>
              </a:spcBef>
              <a:spcAft>
                <a:spcPts val="0"/>
              </a:spcAft>
              <a:buNone/>
            </a:pPr>
            <a:r>
              <a:rPr lang="en" sz="1200">
                <a:latin typeface="Raleway"/>
                <a:ea typeface="Raleway"/>
                <a:cs typeface="Raleway"/>
                <a:sym typeface="Raleway"/>
              </a:rPr>
              <a:t>Code link Github: https://gist.github.com/871b66422f07bf701808dbc8119a0ddf</a:t>
            </a:r>
            <a:endParaRPr sz="1200">
              <a:latin typeface="Raleway"/>
              <a:ea typeface="Raleway"/>
              <a:cs typeface="Raleway"/>
              <a:sym typeface="Raleway"/>
            </a:endParaRPr>
          </a:p>
          <a:p>
            <a:pPr indent="0" lvl="0" marL="0" rtl="0">
              <a:spcBef>
                <a:spcPts val="1000"/>
              </a:spcBef>
              <a:spcAft>
                <a:spcPts val="1000"/>
              </a:spcAft>
              <a:buNone/>
            </a:pPr>
            <a:r>
              <a:rPr lang="en" sz="1200">
                <a:latin typeface="Raleway"/>
                <a:ea typeface="Raleway"/>
                <a:cs typeface="Raleway"/>
                <a:sym typeface="Raleway"/>
              </a:rPr>
              <a:t>Thank you:                                                                                    By: Kevin Howell</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214175" y="85825"/>
            <a:ext cx="55188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Learning the Style Quiz</a:t>
            </a:r>
            <a:endParaRPr sz="2400"/>
          </a:p>
        </p:txBody>
      </p:sp>
      <p:sp>
        <p:nvSpPr>
          <p:cNvPr id="79" name="Shape 79"/>
          <p:cNvSpPr txBox="1"/>
          <p:nvPr>
            <p:ph idx="4294967295" type="title"/>
          </p:nvPr>
        </p:nvSpPr>
        <p:spPr>
          <a:xfrm>
            <a:off x="51800" y="939225"/>
            <a:ext cx="2643300" cy="2697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800">
                <a:latin typeface="Lato"/>
                <a:ea typeface="Lato"/>
                <a:cs typeface="Lato"/>
                <a:sym typeface="Lato"/>
              </a:rPr>
              <a:t>The first steps where to look at the types of questions on the quiz and find the number of responses to each answer.</a:t>
            </a:r>
            <a:endParaRPr sz="1700">
              <a:latin typeface="Lato"/>
              <a:ea typeface="Lato"/>
              <a:cs typeface="Lato"/>
              <a:sym typeface="Lato"/>
            </a:endParaRPr>
          </a:p>
        </p:txBody>
      </p:sp>
      <p:pic>
        <p:nvPicPr>
          <p:cNvPr id="80" name="Shape 80"/>
          <p:cNvPicPr preferRelativeResize="0"/>
          <p:nvPr/>
        </p:nvPicPr>
        <p:blipFill>
          <a:blip r:embed="rId3">
            <a:alphaModFix/>
          </a:blip>
          <a:stretch>
            <a:fillRect/>
          </a:stretch>
        </p:blipFill>
        <p:spPr>
          <a:xfrm>
            <a:off x="0" y="3743313"/>
            <a:ext cx="4933950" cy="1400175"/>
          </a:xfrm>
          <a:prstGeom prst="rect">
            <a:avLst/>
          </a:prstGeom>
          <a:noFill/>
          <a:ln>
            <a:noFill/>
          </a:ln>
        </p:spPr>
      </p:pic>
      <p:pic>
        <p:nvPicPr>
          <p:cNvPr id="81" name="Shape 81"/>
          <p:cNvPicPr preferRelativeResize="0"/>
          <p:nvPr/>
        </p:nvPicPr>
        <p:blipFill>
          <a:blip r:embed="rId4">
            <a:alphaModFix/>
          </a:blip>
          <a:stretch>
            <a:fillRect/>
          </a:stretch>
        </p:blipFill>
        <p:spPr>
          <a:xfrm>
            <a:off x="2884925" y="768675"/>
            <a:ext cx="6190125" cy="302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2444700" y="162725"/>
            <a:ext cx="3590850" cy="4818049"/>
          </a:xfrm>
          <a:prstGeom prst="rect">
            <a:avLst/>
          </a:prstGeom>
          <a:noFill/>
          <a:ln>
            <a:noFill/>
          </a:ln>
        </p:spPr>
      </p:pic>
      <p:pic>
        <p:nvPicPr>
          <p:cNvPr descr="Piece of duct tape sticking a note to the slide" id="87" name="Shape 87"/>
          <p:cNvPicPr preferRelativeResize="0"/>
          <p:nvPr/>
        </p:nvPicPr>
        <p:blipFill rotWithShape="1">
          <a:blip r:embed="rId4">
            <a:alphaModFix/>
          </a:blip>
          <a:srcRect b="1571" l="24419" r="-13056" t="14366"/>
          <a:stretch/>
        </p:blipFill>
        <p:spPr>
          <a:xfrm rot="154828">
            <a:off x="3536000" y="147301"/>
            <a:ext cx="2072000" cy="736050"/>
          </a:xfrm>
          <a:prstGeom prst="rect">
            <a:avLst/>
          </a:prstGeom>
          <a:noFill/>
          <a:ln>
            <a:noFill/>
          </a:ln>
        </p:spPr>
      </p:pic>
      <p:sp>
        <p:nvSpPr>
          <p:cNvPr id="88" name="Shape 88"/>
          <p:cNvSpPr txBox="1"/>
          <p:nvPr/>
        </p:nvSpPr>
        <p:spPr>
          <a:xfrm>
            <a:off x="2855550" y="15224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Style Question completion by percentage </a:t>
            </a:r>
            <a:endParaRPr b="1" sz="3000">
              <a:solidFill>
                <a:schemeClr val="lt2"/>
              </a:solidFill>
              <a:latin typeface="Raleway"/>
              <a:ea typeface="Raleway"/>
              <a:cs typeface="Raleway"/>
              <a:sym typeface="Raleway"/>
            </a:endParaRPr>
          </a:p>
        </p:txBody>
      </p:sp>
      <p:sp>
        <p:nvSpPr>
          <p:cNvPr id="89" name="Shape 89"/>
          <p:cNvSpPr txBox="1"/>
          <p:nvPr>
            <p:ph idx="4294967295" type="body"/>
          </p:nvPr>
        </p:nvSpPr>
        <p:spPr>
          <a:xfrm>
            <a:off x="6196875" y="162725"/>
            <a:ext cx="2524200" cy="3498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Raleway"/>
              <a:buChar char="➔"/>
            </a:pPr>
            <a:r>
              <a:rPr lang="en" sz="1200">
                <a:latin typeface="Raleway"/>
                <a:ea typeface="Raleway"/>
                <a:cs typeface="Raleway"/>
                <a:sym typeface="Raleway"/>
              </a:rPr>
              <a:t>From the numbers on the previous slide we are able to calculate the percentages of completion from question to question ‘C’ and overall ‘D’.</a:t>
            </a:r>
            <a:endParaRPr sz="1200">
              <a:latin typeface="Raleway"/>
              <a:ea typeface="Raleway"/>
              <a:cs typeface="Raleway"/>
              <a:sym typeface="Raleway"/>
            </a:endParaRPr>
          </a:p>
          <a:p>
            <a:pPr indent="-304800" lvl="0" marL="457200" rtl="0">
              <a:spcBef>
                <a:spcPts val="1000"/>
              </a:spcBef>
              <a:spcAft>
                <a:spcPts val="1000"/>
              </a:spcAft>
              <a:buSzPts val="1200"/>
              <a:buFont typeface="Raleway"/>
              <a:buChar char="➔"/>
            </a:pPr>
            <a:r>
              <a:rPr lang="en" sz="1200">
                <a:latin typeface="Raleway"/>
                <a:ea typeface="Raleway"/>
                <a:cs typeface="Raleway"/>
                <a:sym typeface="Raleway"/>
              </a:rPr>
              <a:t>This means that question 3 and 5  have the lowest percent completion. Probably due to the questions. Three is an odd question asking shapes you like and 5 is a </a:t>
            </a:r>
            <a:r>
              <a:rPr lang="en" sz="1200">
                <a:latin typeface="Raleway"/>
                <a:ea typeface="Raleway"/>
                <a:cs typeface="Raleway"/>
                <a:sym typeface="Raleway"/>
              </a:rPr>
              <a:t>relatively</a:t>
            </a:r>
            <a:r>
              <a:rPr lang="en" sz="1200">
                <a:latin typeface="Raleway"/>
                <a:ea typeface="Raleway"/>
                <a:cs typeface="Raleway"/>
                <a:sym typeface="Raleway"/>
              </a:rPr>
              <a:t> personal question with asking when was you last eye exam. These questions are less </a:t>
            </a:r>
            <a:r>
              <a:rPr lang="en" sz="1200">
                <a:latin typeface="Raleway"/>
                <a:ea typeface="Raleway"/>
                <a:cs typeface="Raleway"/>
                <a:sym typeface="Raleway"/>
              </a:rPr>
              <a:t>likely</a:t>
            </a:r>
            <a:r>
              <a:rPr lang="en" sz="1200">
                <a:latin typeface="Raleway"/>
                <a:ea typeface="Raleway"/>
                <a:cs typeface="Raleway"/>
                <a:sym typeface="Raleway"/>
              </a:rPr>
              <a:t> to be answered.</a:t>
            </a:r>
            <a:endParaRPr sz="1200">
              <a:latin typeface="Raleway"/>
              <a:ea typeface="Raleway"/>
              <a:cs typeface="Raleway"/>
              <a:sym typeface="Raleway"/>
            </a:endParaRPr>
          </a:p>
        </p:txBody>
      </p:sp>
      <p:pic>
        <p:nvPicPr>
          <p:cNvPr id="90" name="Shape 90"/>
          <p:cNvPicPr preferRelativeResize="0"/>
          <p:nvPr/>
        </p:nvPicPr>
        <p:blipFill>
          <a:blip r:embed="rId5">
            <a:alphaModFix/>
          </a:blip>
          <a:stretch>
            <a:fillRect/>
          </a:stretch>
        </p:blipFill>
        <p:spPr>
          <a:xfrm>
            <a:off x="47450" y="2457825"/>
            <a:ext cx="4469725" cy="210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56200" y="284700"/>
            <a:ext cx="8631600" cy="91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Getting to Know the graphs</a:t>
            </a:r>
            <a:endParaRPr/>
          </a:p>
          <a:p>
            <a:pPr indent="0" lvl="0" marL="0" rtl="0">
              <a:spcBef>
                <a:spcPts val="0"/>
              </a:spcBef>
              <a:spcAft>
                <a:spcPts val="0"/>
              </a:spcAft>
              <a:buNone/>
            </a:pPr>
            <a:r>
              <a:t/>
            </a:r>
            <a:endParaRPr/>
          </a:p>
        </p:txBody>
      </p:sp>
      <p:grpSp>
        <p:nvGrpSpPr>
          <p:cNvPr id="96" name="Shape 96"/>
          <p:cNvGrpSpPr/>
          <p:nvPr/>
        </p:nvGrpSpPr>
        <p:grpSpPr>
          <a:xfrm>
            <a:off x="6781388" y="2464029"/>
            <a:ext cx="2212050" cy="2537076"/>
            <a:chOff x="6803275" y="395363"/>
            <a:chExt cx="2212050" cy="2537076"/>
          </a:xfrm>
        </p:grpSpPr>
        <p:pic>
          <p:nvPicPr>
            <p:cNvPr id="97" name="Shape 9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8" name="Shape 9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9" name="Shape 9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In this example, we’re leading off with something </a:t>
              </a:r>
              <a:r>
                <a:rPr b="1" lang="en" sz="1200">
                  <a:solidFill>
                    <a:schemeClr val="dk2"/>
                  </a:solidFill>
                  <a:latin typeface="Raleway"/>
                  <a:ea typeface="Raleway"/>
                  <a:cs typeface="Raleway"/>
                  <a:sym typeface="Raleway"/>
                </a:rPr>
                <a:t>unexpected.</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0" rtl="0">
                <a:spcBef>
                  <a:spcPts val="800"/>
                </a:spcBef>
                <a:spcAft>
                  <a:spcPts val="800"/>
                </a:spcAft>
                <a:buNone/>
              </a:pPr>
              <a:r>
                <a:rPr lang="en" sz="1200">
                  <a:solidFill>
                    <a:schemeClr val="dk2"/>
                  </a:solidFill>
                  <a:latin typeface="Raleway"/>
                  <a:ea typeface="Raleway"/>
                  <a:cs typeface="Raleway"/>
                  <a:sym typeface="Raleway"/>
                </a:rPr>
                <a:t>While the audience is trying to come up with a number, we’ll surprise them with the next slide.</a:t>
              </a:r>
              <a:endParaRPr b="1" sz="1200">
                <a:solidFill>
                  <a:schemeClr val="dk2"/>
                </a:solidFill>
                <a:latin typeface="Raleway"/>
                <a:ea typeface="Raleway"/>
                <a:cs typeface="Raleway"/>
                <a:sym typeface="Raleway"/>
              </a:endParaRPr>
            </a:p>
          </p:txBody>
        </p:sp>
      </p:grpSp>
      <p:pic>
        <p:nvPicPr>
          <p:cNvPr id="100" name="Shape 100"/>
          <p:cNvPicPr preferRelativeResize="0"/>
          <p:nvPr/>
        </p:nvPicPr>
        <p:blipFill>
          <a:blip r:embed="rId5">
            <a:alphaModFix/>
          </a:blip>
          <a:stretch>
            <a:fillRect/>
          </a:stretch>
        </p:blipFill>
        <p:spPr>
          <a:xfrm>
            <a:off x="79038" y="3353263"/>
            <a:ext cx="4886325" cy="1647825"/>
          </a:xfrm>
          <a:prstGeom prst="rect">
            <a:avLst/>
          </a:prstGeom>
          <a:noFill/>
          <a:ln>
            <a:noFill/>
          </a:ln>
        </p:spPr>
      </p:pic>
      <p:pic>
        <p:nvPicPr>
          <p:cNvPr id="101" name="Shape 101"/>
          <p:cNvPicPr preferRelativeResize="0"/>
          <p:nvPr/>
        </p:nvPicPr>
        <p:blipFill>
          <a:blip r:embed="rId6">
            <a:alphaModFix/>
          </a:blip>
          <a:stretch>
            <a:fillRect/>
          </a:stretch>
        </p:blipFill>
        <p:spPr>
          <a:xfrm>
            <a:off x="3397750" y="2131900"/>
            <a:ext cx="5516951" cy="3011600"/>
          </a:xfrm>
          <a:prstGeom prst="rect">
            <a:avLst/>
          </a:prstGeom>
          <a:noFill/>
          <a:ln>
            <a:noFill/>
          </a:ln>
        </p:spPr>
      </p:pic>
      <p:sp>
        <p:nvSpPr>
          <p:cNvPr id="102" name="Shape 102"/>
          <p:cNvSpPr txBox="1"/>
          <p:nvPr/>
        </p:nvSpPr>
        <p:spPr>
          <a:xfrm>
            <a:off x="360625" y="1015400"/>
            <a:ext cx="8527200" cy="13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The following code lets me get an overview of the three tables I am working with. So I can see the the names of the </a:t>
            </a:r>
            <a:r>
              <a:rPr lang="en">
                <a:solidFill>
                  <a:srgbClr val="FFFFFF"/>
                </a:solidFill>
              </a:rPr>
              <a:t>columns</a:t>
            </a:r>
            <a:r>
              <a:rPr lang="en">
                <a:solidFill>
                  <a:srgbClr val="FFFFFF"/>
                </a:solidFill>
              </a:rPr>
              <a:t> in in each table. This includes Quiz: User_id, Style, Fit, Shape, Color. </a:t>
            </a:r>
            <a:endParaRPr>
              <a:solidFill>
                <a:srgbClr val="FFFFFF"/>
              </a:solidFill>
            </a:endParaRPr>
          </a:p>
          <a:p>
            <a:pPr indent="0" lvl="0" marL="0">
              <a:spcBef>
                <a:spcPts val="0"/>
              </a:spcBef>
              <a:spcAft>
                <a:spcPts val="0"/>
              </a:spcAft>
              <a:buNone/>
            </a:pPr>
            <a:r>
              <a:rPr lang="en">
                <a:solidFill>
                  <a:srgbClr val="FFFFFF"/>
                </a:solidFill>
              </a:rPr>
              <a:t>Home_try_on: User_id, number_of_pairs, Address.  Finally, Puchase: User_id, product_id, Style, Model_name, Color, Price.</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0850" y="256650"/>
            <a:ext cx="8622300" cy="16794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lang="en">
                <a:solidFill>
                  <a:schemeClr val="accent5"/>
                </a:solidFill>
              </a:rPr>
              <a:t>Building a Table for </a:t>
            </a:r>
            <a:r>
              <a:rPr lang="en">
                <a:solidFill>
                  <a:schemeClr val="accent5"/>
                </a:solidFill>
              </a:rPr>
              <a:t>comparison</a:t>
            </a:r>
            <a:endParaRPr b="0" sz="2400"/>
          </a:p>
        </p:txBody>
      </p:sp>
      <p:pic>
        <p:nvPicPr>
          <p:cNvPr id="108" name="Shape 108"/>
          <p:cNvPicPr preferRelativeResize="0"/>
          <p:nvPr/>
        </p:nvPicPr>
        <p:blipFill>
          <a:blip r:embed="rId3">
            <a:alphaModFix/>
          </a:blip>
          <a:stretch>
            <a:fillRect/>
          </a:stretch>
        </p:blipFill>
        <p:spPr>
          <a:xfrm>
            <a:off x="152400" y="2454025"/>
            <a:ext cx="3907090" cy="2537075"/>
          </a:xfrm>
          <a:prstGeom prst="rect">
            <a:avLst/>
          </a:prstGeom>
          <a:noFill/>
          <a:ln>
            <a:noFill/>
          </a:ln>
        </p:spPr>
      </p:pic>
      <p:pic>
        <p:nvPicPr>
          <p:cNvPr id="109" name="Shape 109"/>
          <p:cNvPicPr preferRelativeResize="0"/>
          <p:nvPr/>
        </p:nvPicPr>
        <p:blipFill>
          <a:blip r:embed="rId4">
            <a:alphaModFix/>
          </a:blip>
          <a:stretch>
            <a:fillRect/>
          </a:stretch>
        </p:blipFill>
        <p:spPr>
          <a:xfrm>
            <a:off x="3267125" y="3068050"/>
            <a:ext cx="5876874" cy="2075450"/>
          </a:xfrm>
          <a:prstGeom prst="rect">
            <a:avLst/>
          </a:prstGeom>
          <a:noFill/>
          <a:ln>
            <a:noFill/>
          </a:ln>
        </p:spPr>
      </p:pic>
      <p:sp>
        <p:nvSpPr>
          <p:cNvPr id="110" name="Shape 110"/>
          <p:cNvSpPr txBox="1"/>
          <p:nvPr/>
        </p:nvSpPr>
        <p:spPr>
          <a:xfrm>
            <a:off x="4934725" y="1451950"/>
            <a:ext cx="3948300" cy="145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3F3F3"/>
                </a:solidFill>
              </a:rPr>
              <a:t>Using the following Code we are able to create a table showing the users who had home try ons and who purchased the product along with The in home try one. It also shows the pairs in the home try on.</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27525" y="365825"/>
            <a:ext cx="4045200" cy="13182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b="0" lang="en" sz="2400">
                <a:solidFill>
                  <a:schemeClr val="dk2"/>
                </a:solidFill>
              </a:rPr>
              <a:t>Comparison Table continued</a:t>
            </a:r>
            <a:endParaRPr b="0" sz="2400">
              <a:solidFill>
                <a:schemeClr val="dk2"/>
              </a:solidFill>
            </a:endParaRPr>
          </a:p>
        </p:txBody>
      </p:sp>
      <p:grpSp>
        <p:nvGrpSpPr>
          <p:cNvPr id="116" name="Shape 116"/>
          <p:cNvGrpSpPr/>
          <p:nvPr/>
        </p:nvGrpSpPr>
        <p:grpSpPr>
          <a:xfrm>
            <a:off x="4754186" y="1746148"/>
            <a:ext cx="4238951" cy="3255068"/>
            <a:chOff x="6803275" y="395363"/>
            <a:chExt cx="2212050" cy="2537076"/>
          </a:xfrm>
        </p:grpSpPr>
        <p:pic>
          <p:nvPicPr>
            <p:cNvPr id="117" name="Shape 1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8" name="Shape 1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9" name="Shape 119"/>
            <p:cNvSpPr txBox="1"/>
            <p:nvPr/>
          </p:nvSpPr>
          <p:spPr>
            <a:xfrm>
              <a:off x="6944805" y="972293"/>
              <a:ext cx="1929000" cy="171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2"/>
                  </a:solidFill>
                  <a:latin typeface="Raleway"/>
                  <a:ea typeface="Raleway"/>
                  <a:cs typeface="Raleway"/>
                  <a:sym typeface="Raleway"/>
                </a:rPr>
                <a:t>From building upon the previous code we are able to find the conversions from each step in the process by percentage.  This shows that there is a 75% conversion from browsing to home try on and a 66 %  conversion from home try on to purchase.</a:t>
              </a:r>
              <a:endParaRPr sz="1200">
                <a:solidFill>
                  <a:schemeClr val="dk2"/>
                </a:solidFill>
                <a:latin typeface="Raleway"/>
                <a:ea typeface="Raleway"/>
                <a:cs typeface="Raleway"/>
                <a:sym typeface="Raleway"/>
              </a:endParaRPr>
            </a:p>
            <a:p>
              <a:pPr indent="0" lvl="0" marL="0" rtl="0">
                <a:spcBef>
                  <a:spcPts val="800"/>
                </a:spcBef>
                <a:spcAft>
                  <a:spcPts val="800"/>
                </a:spcAft>
                <a:buNone/>
              </a:pPr>
              <a:r>
                <a:t/>
              </a:r>
              <a:endParaRPr sz="1200">
                <a:solidFill>
                  <a:schemeClr val="dk2"/>
                </a:solidFill>
                <a:latin typeface="Raleway"/>
                <a:ea typeface="Raleway"/>
                <a:cs typeface="Raleway"/>
                <a:sym typeface="Raleway"/>
              </a:endParaRPr>
            </a:p>
          </p:txBody>
        </p:sp>
      </p:grpSp>
      <p:pic>
        <p:nvPicPr>
          <p:cNvPr id="120" name="Shape 120"/>
          <p:cNvPicPr preferRelativeResize="0"/>
          <p:nvPr/>
        </p:nvPicPr>
        <p:blipFill>
          <a:blip r:embed="rId5">
            <a:alphaModFix/>
          </a:blip>
          <a:stretch>
            <a:fillRect/>
          </a:stretch>
        </p:blipFill>
        <p:spPr>
          <a:xfrm>
            <a:off x="25438" y="2288775"/>
            <a:ext cx="4449386" cy="2854726"/>
          </a:xfrm>
          <a:prstGeom prst="rect">
            <a:avLst/>
          </a:prstGeom>
          <a:noFill/>
          <a:ln>
            <a:noFill/>
          </a:ln>
        </p:spPr>
      </p:pic>
      <p:pic>
        <p:nvPicPr>
          <p:cNvPr id="121" name="Shape 121"/>
          <p:cNvPicPr preferRelativeResize="0"/>
          <p:nvPr/>
        </p:nvPicPr>
        <p:blipFill>
          <a:blip r:embed="rId6">
            <a:alphaModFix/>
          </a:blip>
          <a:stretch>
            <a:fillRect/>
          </a:stretch>
        </p:blipFill>
        <p:spPr>
          <a:xfrm>
            <a:off x="3074700" y="126650"/>
            <a:ext cx="5993375" cy="7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100700" y="162737"/>
            <a:ext cx="4254600" cy="4818038"/>
          </a:xfrm>
          <a:prstGeom prst="rect">
            <a:avLst/>
          </a:prstGeom>
          <a:noFill/>
          <a:ln>
            <a:noFill/>
          </a:ln>
        </p:spPr>
      </p:pic>
      <p:pic>
        <p:nvPicPr>
          <p:cNvPr descr="Piece of duct tape sticking a note to the slide" id="127" name="Shape 127"/>
          <p:cNvPicPr preferRelativeResize="0"/>
          <p:nvPr/>
        </p:nvPicPr>
        <p:blipFill rotWithShape="1">
          <a:blip r:embed="rId4">
            <a:alphaModFix/>
          </a:blip>
          <a:srcRect b="10011" l="9244" r="2118" t="5926"/>
          <a:stretch/>
        </p:blipFill>
        <p:spPr>
          <a:xfrm rot="154828">
            <a:off x="983225" y="137801"/>
            <a:ext cx="2072000" cy="736050"/>
          </a:xfrm>
          <a:prstGeom prst="rect">
            <a:avLst/>
          </a:prstGeom>
          <a:noFill/>
          <a:ln>
            <a:noFill/>
          </a:ln>
        </p:spPr>
      </p:pic>
      <p:sp>
        <p:nvSpPr>
          <p:cNvPr id="128" name="Shape 128"/>
          <p:cNvSpPr txBox="1"/>
          <p:nvPr/>
        </p:nvSpPr>
        <p:spPr>
          <a:xfrm>
            <a:off x="511550" y="1053010"/>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The better home try on</a:t>
            </a:r>
            <a:endParaRPr b="1" sz="3000">
              <a:solidFill>
                <a:schemeClr val="lt2"/>
              </a:solidFill>
              <a:latin typeface="Raleway"/>
              <a:ea typeface="Raleway"/>
              <a:cs typeface="Raleway"/>
              <a:sym typeface="Raleway"/>
            </a:endParaRPr>
          </a:p>
        </p:txBody>
      </p:sp>
      <p:sp>
        <p:nvSpPr>
          <p:cNvPr id="129" name="Shape 129"/>
          <p:cNvSpPr txBox="1"/>
          <p:nvPr>
            <p:ph idx="4294967295" type="body"/>
          </p:nvPr>
        </p:nvSpPr>
        <p:spPr>
          <a:xfrm>
            <a:off x="426125" y="1815605"/>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lang="en" sz="1200">
                <a:latin typeface="Raleway"/>
                <a:ea typeface="Raleway"/>
                <a:cs typeface="Raleway"/>
                <a:sym typeface="Raleway"/>
              </a:rPr>
              <a:t>Building off the </a:t>
            </a:r>
            <a:r>
              <a:rPr lang="en" sz="1200">
                <a:latin typeface="Raleway"/>
                <a:ea typeface="Raleway"/>
                <a:cs typeface="Raleway"/>
                <a:sym typeface="Raleway"/>
              </a:rPr>
              <a:t>previous</a:t>
            </a:r>
            <a:r>
              <a:rPr lang="en" sz="1200">
                <a:latin typeface="Raleway"/>
                <a:ea typeface="Raleway"/>
                <a:cs typeface="Raleway"/>
                <a:sym typeface="Raleway"/>
              </a:rPr>
              <a:t> code were are able to look at the Home try on experience and if 3 pair or 5 pair model works </a:t>
            </a:r>
            <a:r>
              <a:rPr lang="en" sz="1200">
                <a:latin typeface="Raleway"/>
                <a:ea typeface="Raleway"/>
                <a:cs typeface="Raleway"/>
                <a:sym typeface="Raleway"/>
              </a:rPr>
              <a:t>better</a:t>
            </a:r>
            <a:r>
              <a:rPr lang="en" sz="1200">
                <a:latin typeface="Raleway"/>
                <a:ea typeface="Raleway"/>
                <a:cs typeface="Raleway"/>
                <a:sym typeface="Raleway"/>
              </a:rPr>
              <a:t>. As the graph shows there is a significant increase in the numbers being sold when 5 pair in home try on are being implemented so the the company may want to move in that </a:t>
            </a:r>
            <a:r>
              <a:rPr lang="en" sz="1200">
                <a:latin typeface="Raleway"/>
                <a:ea typeface="Raleway"/>
                <a:cs typeface="Raleway"/>
                <a:sym typeface="Raleway"/>
              </a:rPr>
              <a:t>direction</a:t>
            </a:r>
            <a:r>
              <a:rPr lang="en" sz="1200">
                <a:latin typeface="Raleway"/>
                <a:ea typeface="Raleway"/>
                <a:cs typeface="Raleway"/>
                <a:sym typeface="Raleway"/>
              </a:rPr>
              <a:t> to increase the end sales. </a:t>
            </a:r>
            <a:endParaRPr sz="1200">
              <a:latin typeface="Raleway"/>
              <a:ea typeface="Raleway"/>
              <a:cs typeface="Raleway"/>
              <a:sym typeface="Raleway"/>
            </a:endParaRPr>
          </a:p>
        </p:txBody>
      </p:sp>
      <p:pic>
        <p:nvPicPr>
          <p:cNvPr id="130" name="Shape 130"/>
          <p:cNvPicPr preferRelativeResize="0"/>
          <p:nvPr/>
        </p:nvPicPr>
        <p:blipFill>
          <a:blip r:embed="rId5">
            <a:alphaModFix/>
          </a:blip>
          <a:stretch>
            <a:fillRect/>
          </a:stretch>
        </p:blipFill>
        <p:spPr>
          <a:xfrm>
            <a:off x="5855250" y="687400"/>
            <a:ext cx="3288750" cy="4350125"/>
          </a:xfrm>
          <a:prstGeom prst="rect">
            <a:avLst/>
          </a:prstGeom>
          <a:noFill/>
          <a:ln>
            <a:noFill/>
          </a:ln>
        </p:spPr>
      </p:pic>
      <p:pic>
        <p:nvPicPr>
          <p:cNvPr id="131" name="Shape 131"/>
          <p:cNvPicPr preferRelativeResize="0"/>
          <p:nvPr/>
        </p:nvPicPr>
        <p:blipFill>
          <a:blip r:embed="rId6">
            <a:alphaModFix/>
          </a:blip>
          <a:stretch>
            <a:fillRect/>
          </a:stretch>
        </p:blipFill>
        <p:spPr>
          <a:xfrm>
            <a:off x="3070738" y="-12"/>
            <a:ext cx="6010275" cy="80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Shape 136"/>
          <p:cNvSpPr txBox="1"/>
          <p:nvPr>
            <p:ph idx="1" type="body"/>
          </p:nvPr>
        </p:nvSpPr>
        <p:spPr>
          <a:xfrm>
            <a:off x="6728300" y="593100"/>
            <a:ext cx="2109900" cy="39573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100"/>
              <a:buFont typeface="Arial"/>
              <a:buNone/>
            </a:pPr>
            <a:r>
              <a:rPr b="1" lang="en" sz="3000">
                <a:solidFill>
                  <a:schemeClr val="dk1"/>
                </a:solidFill>
              </a:rPr>
              <a:t>What the people want.</a:t>
            </a:r>
            <a:endParaRPr b="1" sz="3000">
              <a:solidFill>
                <a:schemeClr val="dk1"/>
              </a:solidFill>
            </a:endParaRPr>
          </a:p>
          <a:p>
            <a:pPr indent="0" lvl="0" marL="0" rtl="0">
              <a:spcBef>
                <a:spcPts val="1600"/>
              </a:spcBef>
              <a:spcAft>
                <a:spcPts val="1600"/>
              </a:spcAft>
              <a:buClr>
                <a:schemeClr val="dk2"/>
              </a:buClr>
              <a:buSzPts val="1100"/>
              <a:buFont typeface="Arial"/>
              <a:buNone/>
            </a:pPr>
            <a:r>
              <a:rPr b="1" lang="en">
                <a:solidFill>
                  <a:srgbClr val="000000"/>
                </a:solidFill>
              </a:rPr>
              <a:t>I started this off doing it the long way but the codes show how many people answered what on parts of the survey using this knowledge we can see that woman are buying more with narrow, rectangular, or square frames and </a:t>
            </a:r>
            <a:r>
              <a:rPr b="1" lang="en">
                <a:solidFill>
                  <a:srgbClr val="000000"/>
                </a:solidFill>
              </a:rPr>
              <a:t>preferring</a:t>
            </a:r>
            <a:r>
              <a:rPr b="1" lang="en">
                <a:solidFill>
                  <a:srgbClr val="000000"/>
                </a:solidFill>
              </a:rPr>
              <a:t> tortoise or black in color. This data can be used to market the product to the </a:t>
            </a:r>
            <a:r>
              <a:rPr b="1" lang="en">
                <a:solidFill>
                  <a:srgbClr val="000000"/>
                </a:solidFill>
              </a:rPr>
              <a:t>audiences</a:t>
            </a:r>
            <a:r>
              <a:rPr b="1" lang="en">
                <a:solidFill>
                  <a:srgbClr val="000000"/>
                </a:solidFill>
              </a:rPr>
              <a:t> and displaying more of what the people want.</a:t>
            </a:r>
            <a:endParaRPr b="1">
              <a:solidFill>
                <a:srgbClr val="000000"/>
              </a:solidFill>
            </a:endParaRPr>
          </a:p>
        </p:txBody>
      </p:sp>
      <p:grpSp>
        <p:nvGrpSpPr>
          <p:cNvPr id="137" name="Shape 137"/>
          <p:cNvGrpSpPr/>
          <p:nvPr/>
        </p:nvGrpSpPr>
        <p:grpSpPr>
          <a:xfrm>
            <a:off x="134988" y="2464035"/>
            <a:ext cx="2212050" cy="2537076"/>
            <a:chOff x="6803275" y="395363"/>
            <a:chExt cx="2212050" cy="2537076"/>
          </a:xfrm>
        </p:grpSpPr>
        <p:pic>
          <p:nvPicPr>
            <p:cNvPr id="138" name="Shape 13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9" name="Shape 13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40" name="Shape 14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spcBef>
                  <a:spcPts val="800"/>
                </a:spcBef>
                <a:spcAft>
                  <a:spcPts val="800"/>
                </a:spcAft>
                <a:buNone/>
              </a:pPr>
              <a:r>
                <a:rPr lang="en" sz="1200">
                  <a:solidFill>
                    <a:schemeClr val="dk2"/>
                  </a:solidFill>
                  <a:latin typeface="Raleway"/>
                  <a:ea typeface="Raleway"/>
                  <a:cs typeface="Raleway"/>
                  <a:sym typeface="Raleway"/>
                </a:rPr>
                <a:t>Tell the audience about the problem through a </a:t>
              </a:r>
              <a:r>
                <a:rPr b="1" lang="en" sz="1200">
                  <a:solidFill>
                    <a:schemeClr val="dk2"/>
                  </a:solidFill>
                  <a:latin typeface="Raleway"/>
                  <a:ea typeface="Raleway"/>
                  <a:cs typeface="Raleway"/>
                  <a:sym typeface="Raleway"/>
                </a:rPr>
                <a:t>story</a:t>
              </a:r>
              <a:r>
                <a:rPr lang="en" sz="1200">
                  <a:solidFill>
                    <a:schemeClr val="dk2"/>
                  </a:solidFill>
                  <a:latin typeface="Raleway"/>
                  <a:ea typeface="Raleway"/>
                  <a:cs typeface="Raleway"/>
                  <a:sym typeface="Raleway"/>
                </a:rPr>
                <a:t>, ideally a person. </a:t>
              </a:r>
              <a:endParaRPr b="1" sz="1200">
                <a:solidFill>
                  <a:schemeClr val="dk1"/>
                </a:solidFill>
                <a:latin typeface="Raleway"/>
                <a:ea typeface="Raleway"/>
                <a:cs typeface="Raleway"/>
                <a:sym typeface="Raleway"/>
              </a:endParaRPr>
            </a:p>
          </p:txBody>
        </p:sp>
      </p:grpSp>
      <p:pic>
        <p:nvPicPr>
          <p:cNvPr id="141" name="Shape 141"/>
          <p:cNvPicPr preferRelativeResize="0"/>
          <p:nvPr/>
        </p:nvPicPr>
        <p:blipFill>
          <a:blip r:embed="rId5">
            <a:alphaModFix/>
          </a:blip>
          <a:stretch>
            <a:fillRect/>
          </a:stretch>
        </p:blipFill>
        <p:spPr>
          <a:xfrm>
            <a:off x="-104374" y="0"/>
            <a:ext cx="2582700" cy="3957275"/>
          </a:xfrm>
          <a:prstGeom prst="rect">
            <a:avLst/>
          </a:prstGeom>
          <a:noFill/>
          <a:ln>
            <a:noFill/>
          </a:ln>
        </p:spPr>
      </p:pic>
      <p:pic>
        <p:nvPicPr>
          <p:cNvPr id="142" name="Shape 142"/>
          <p:cNvPicPr preferRelativeResize="0"/>
          <p:nvPr/>
        </p:nvPicPr>
        <p:blipFill>
          <a:blip r:embed="rId6">
            <a:alphaModFix/>
          </a:blip>
          <a:stretch>
            <a:fillRect/>
          </a:stretch>
        </p:blipFill>
        <p:spPr>
          <a:xfrm>
            <a:off x="2478325" y="0"/>
            <a:ext cx="4002800" cy="4947875"/>
          </a:xfrm>
          <a:prstGeom prst="rect">
            <a:avLst/>
          </a:prstGeom>
          <a:noFill/>
          <a:ln>
            <a:noFill/>
          </a:ln>
        </p:spPr>
      </p:pic>
      <p:pic>
        <p:nvPicPr>
          <p:cNvPr id="143" name="Shape 143"/>
          <p:cNvPicPr preferRelativeResize="0"/>
          <p:nvPr/>
        </p:nvPicPr>
        <p:blipFill>
          <a:blip r:embed="rId7">
            <a:alphaModFix/>
          </a:blip>
          <a:stretch>
            <a:fillRect/>
          </a:stretch>
        </p:blipFill>
        <p:spPr>
          <a:xfrm>
            <a:off x="-104375" y="3957275"/>
            <a:ext cx="2582700" cy="9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sp>
        <p:nvSpPr>
          <p:cNvPr id="148" name="Shape 148"/>
          <p:cNvSpPr txBox="1"/>
          <p:nvPr>
            <p:ph idx="1" type="subTitle"/>
          </p:nvPr>
        </p:nvSpPr>
        <p:spPr>
          <a:xfrm>
            <a:off x="-95100" y="295975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What people are buying</a:t>
            </a:r>
            <a:endParaRPr b="1" sz="3000">
              <a:solidFill>
                <a:schemeClr val="dk1"/>
              </a:solidFill>
            </a:endParaRPr>
          </a:p>
          <a:p>
            <a:pPr indent="0" lvl="0" marL="0" rtl="0" algn="l">
              <a:lnSpc>
                <a:spcPct val="115000"/>
              </a:lnSpc>
              <a:spcBef>
                <a:spcPts val="1600"/>
              </a:spcBef>
              <a:spcAft>
                <a:spcPts val="1600"/>
              </a:spcAft>
              <a:buNone/>
            </a:pPr>
            <a:r>
              <a:rPr lang="en" sz="1800"/>
              <a:t>H</a:t>
            </a:r>
            <a:endParaRPr sz="1800"/>
          </a:p>
        </p:txBody>
      </p:sp>
      <p:pic>
        <p:nvPicPr>
          <p:cNvPr id="149" name="Shape 149"/>
          <p:cNvPicPr preferRelativeResize="0"/>
          <p:nvPr/>
        </p:nvPicPr>
        <p:blipFill>
          <a:blip r:embed="rId3">
            <a:alphaModFix/>
          </a:blip>
          <a:stretch>
            <a:fillRect/>
          </a:stretch>
        </p:blipFill>
        <p:spPr>
          <a:xfrm>
            <a:off x="5959625" y="0"/>
            <a:ext cx="3184375" cy="3428200"/>
          </a:xfrm>
          <a:prstGeom prst="rect">
            <a:avLst/>
          </a:prstGeom>
          <a:noFill/>
          <a:ln>
            <a:noFill/>
          </a:ln>
        </p:spPr>
      </p:pic>
      <p:pic>
        <p:nvPicPr>
          <p:cNvPr id="150" name="Shape 150"/>
          <p:cNvPicPr preferRelativeResize="0"/>
          <p:nvPr/>
        </p:nvPicPr>
        <p:blipFill>
          <a:blip r:embed="rId4">
            <a:alphaModFix/>
          </a:blip>
          <a:stretch>
            <a:fillRect/>
          </a:stretch>
        </p:blipFill>
        <p:spPr>
          <a:xfrm>
            <a:off x="52027" y="0"/>
            <a:ext cx="3981150" cy="3710525"/>
          </a:xfrm>
          <a:prstGeom prst="rect">
            <a:avLst/>
          </a:prstGeom>
          <a:noFill/>
          <a:ln>
            <a:noFill/>
          </a:ln>
        </p:spPr>
      </p:pic>
      <p:pic>
        <p:nvPicPr>
          <p:cNvPr id="151" name="Shape 151"/>
          <p:cNvPicPr preferRelativeResize="0"/>
          <p:nvPr/>
        </p:nvPicPr>
        <p:blipFill>
          <a:blip r:embed="rId5">
            <a:alphaModFix/>
          </a:blip>
          <a:stretch>
            <a:fillRect/>
          </a:stretch>
        </p:blipFill>
        <p:spPr>
          <a:xfrm>
            <a:off x="5227976" y="3428200"/>
            <a:ext cx="3916024" cy="1715300"/>
          </a:xfrm>
          <a:prstGeom prst="rect">
            <a:avLst/>
          </a:prstGeom>
          <a:noFill/>
          <a:ln>
            <a:noFill/>
          </a:ln>
        </p:spPr>
      </p:pic>
      <p:sp>
        <p:nvSpPr>
          <p:cNvPr id="152" name="Shape 152"/>
          <p:cNvSpPr txBox="1"/>
          <p:nvPr/>
        </p:nvSpPr>
        <p:spPr>
          <a:xfrm>
            <a:off x="4572000" y="237250"/>
            <a:ext cx="1188300" cy="295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This is the short way to see it but it shows the most purchased items by the Columns allowing the buissness to see what is selling and improve.</a:t>
            </a:r>
            <a:endParaRPr/>
          </a:p>
        </p:txBody>
      </p:sp>
      <p:sp>
        <p:nvSpPr>
          <p:cNvPr id="153" name="Shape 153"/>
          <p:cNvSpPr txBox="1"/>
          <p:nvPr/>
        </p:nvSpPr>
        <p:spPr>
          <a:xfrm>
            <a:off x="2998800" y="3805425"/>
            <a:ext cx="1573200" cy="1205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Looks like Eugene Narrow, women’s, Jet Black, and 95 </a:t>
            </a:r>
            <a:r>
              <a:rPr lang="en"/>
              <a:t>dollars</a:t>
            </a:r>
            <a:r>
              <a:rPr lang="en"/>
              <a:t> are the highest sellers.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