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50" y="4021137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200" y="1801813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5" y="9525"/>
              <a:ext cx="371475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3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5" y="1420813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5" y="4763"/>
              <a:ext cx="419100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500" y="4763"/>
              <a:ext cx="152400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40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700" y="5480049"/>
              <a:ext cx="157163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5"/>
              <a:ext cx="190501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50"/>
              <a:ext cx="304801" cy="177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2" y="21600"/>
                  </a:lnTo>
                  <a:lnTo>
                    <a:pt x="19912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8" y="0"/>
                  </a:lnTo>
                  <a:lnTo>
                    <a:pt x="1688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5" y="6430962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50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5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50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5"/>
              <a:ext cx="1905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5" y="5945187"/>
              <a:ext cx="152400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8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8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8" y="6330949"/>
              <a:ext cx="419101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8" y="6221412"/>
              <a:ext cx="150020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69" name="Picture Placeholder 2"/>
          <p:cNvSpPr/>
          <p:nvPr>
            <p:ph type="pic" sz="half" idx="21"/>
          </p:nvPr>
        </p:nvSpPr>
        <p:spPr>
          <a:xfrm>
            <a:off x="1141411" y="606426"/>
            <a:ext cx="9912355" cy="3299779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0" name="Body Level One…"/>
          <p:cNvSpPr txBox="1"/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Text Placeholder 3"/>
          <p:cNvSpPr/>
          <p:nvPr>
            <p:ph type="body" sz="quarter" idx="21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90" name="TextBox 59"/>
          <p:cNvSpPr txBox="1"/>
          <p:nvPr/>
        </p:nvSpPr>
        <p:spPr>
          <a:xfrm>
            <a:off x="949231" y="426612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91" name="TextBox 60"/>
          <p:cNvSpPr txBox="1"/>
          <p:nvPr/>
        </p:nvSpPr>
        <p:spPr>
          <a:xfrm>
            <a:off x="10583089" y="2459189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Text"/>
          <p:cNvSpPr txBox="1"/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Text Placeholder 3"/>
          <p:cNvSpPr/>
          <p:nvPr>
            <p:ph type="body" sz="quarter" idx="21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311" name="Text Placeholder 4"/>
          <p:cNvSpPr/>
          <p:nvPr>
            <p:ph type="body" sz="quarter" idx="22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312" name="Text Placeholder 3"/>
          <p:cNvSpPr/>
          <p:nvPr>
            <p:ph type="body" sz="quarter" idx="23"/>
          </p:nvPr>
        </p:nvSpPr>
        <p:spPr>
          <a:xfrm>
            <a:off x="4504213" y="3363435"/>
            <a:ext cx="3195831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313" name="Text Placeholder 4"/>
          <p:cNvSpPr/>
          <p:nvPr>
            <p:ph type="body" sz="quarter" idx="24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314" name="Text Placeholder 3"/>
          <p:cNvSpPr/>
          <p:nvPr>
            <p:ph type="body" sz="quarter" idx="25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Text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4" name="Picture Placeholder 2"/>
          <p:cNvSpPr/>
          <p:nvPr>
            <p:ph type="pic" sz="quarter" idx="21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5" name="Text Placeholder 3"/>
          <p:cNvSpPr/>
          <p:nvPr>
            <p:ph type="body" sz="quarter" idx="22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326" name="Text Placeholder 4"/>
          <p:cNvSpPr/>
          <p:nvPr>
            <p:ph type="body" sz="quarter" idx="23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327" name="Picture Placeholder 2"/>
          <p:cNvSpPr/>
          <p:nvPr>
            <p:ph type="pic" sz="quarter" idx="24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8" name="Text Placeholder 3"/>
          <p:cNvSpPr/>
          <p:nvPr>
            <p:ph type="body" sz="quarter" idx="25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329" name="Text Placeholder 4"/>
          <p:cNvSpPr/>
          <p:nvPr>
            <p:ph type="body" sz="quarter" idx="26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330" name="Picture Placeholder 2"/>
          <p:cNvSpPr/>
          <p:nvPr>
            <p:ph type="pic" sz="quarter" idx="27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1" name="Text Placeholder 3"/>
          <p:cNvSpPr/>
          <p:nvPr>
            <p:ph type="body" sz="quarter" idx="28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9" y="0"/>
            <a:ext cx="12053890" cy="6858001"/>
            <a:chOff x="0" y="0"/>
            <a:chExt cx="12053887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457200">
              <a:buSzTx/>
              <a:buFontTx/>
              <a:buNone/>
              <a:defRPr cap="all" sz="1800"/>
            </a:lvl2pPr>
            <a:lvl3pPr marL="0" indent="914400">
              <a:buSzTx/>
              <a:buFontTx/>
              <a:buNone/>
              <a:defRPr cap="all" sz="1800"/>
            </a:lvl3pPr>
            <a:lvl4pPr marL="0" indent="1371600">
              <a:buSzTx/>
              <a:buFontTx/>
              <a:buNone/>
              <a:defRPr cap="all" sz="1800"/>
            </a:lvl4pPr>
            <a:lvl5pPr marL="0" indent="182880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/>
          <p:nvPr>
            <p:ph type="body" sz="quarter" idx="21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0" name="Group 7"/>
          <p:cNvGrpSpPr/>
          <p:nvPr/>
        </p:nvGrpSpPr>
        <p:grpSpPr>
          <a:xfrm>
            <a:off x="-14289" y="0"/>
            <a:ext cx="12053890" cy="6858001"/>
            <a:chOff x="0" y="0"/>
            <a:chExt cx="12053887" cy="6858000"/>
          </a:xfrm>
        </p:grpSpPr>
        <p:grpSp>
          <p:nvGrpSpPr>
            <p:cNvPr id="228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202" name="Rectangle 5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" name="Freeform 6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" name="Freeform 9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9" name="Freeform 12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0" name="Freeform 13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2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3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4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5" name="Freeform 19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6" name="Freeform 20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" name="Rectangle 21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8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" name="Freeform 23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" name="Freeform 24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1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2" name="Freeform 26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3" name="Freeform 27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6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9" name="Group 9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229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3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6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7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Text Placeholder 3"/>
          <p:cNvSpPr/>
          <p:nvPr>
            <p:ph type="body" sz="quarter" idx="21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Text"/>
          <p:cNvSpPr txBox="1"/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59" name="Picture Placeholder 2"/>
          <p:cNvSpPr/>
          <p:nvPr>
            <p:ph type="pic" sz="half" idx="21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0" name="Body Level One…"/>
          <p:cNvSpPr txBox="1"/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9" y="0"/>
            <a:ext cx="12053890" cy="6858001"/>
            <a:chOff x="0" y="0"/>
            <a:chExt cx="12053887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803122" y="5950266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/>
          <p:nvPr>
            <p:ph type="ctrTitle"/>
          </p:nvPr>
        </p:nvSpPr>
        <p:spPr>
          <a:xfrm>
            <a:off x="1955686" y="959510"/>
            <a:ext cx="8791576" cy="923749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RFID Door Lock System</a:t>
            </a:r>
          </a:p>
        </p:txBody>
      </p:sp>
      <p:pic>
        <p:nvPicPr>
          <p:cNvPr id="342" name="60e955cc20beeb03d527b682_What is Radio Frequency Identification (RFID).jpg" descr="60e955cc20beeb03d527b682_What is Radio Frequency Identification (RFID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2346" y="2110977"/>
            <a:ext cx="5947308" cy="396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084" y="1301949"/>
            <a:ext cx="9265227" cy="5093409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extBox 2"/>
          <p:cNvSpPr txBox="1"/>
          <p:nvPr/>
        </p:nvSpPr>
        <p:spPr>
          <a:xfrm>
            <a:off x="1017766" y="655617"/>
            <a:ext cx="4787586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Working Function: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Box 1"/>
          <p:cNvSpPr txBox="1"/>
          <p:nvPr/>
        </p:nvSpPr>
        <p:spPr>
          <a:xfrm>
            <a:off x="1129095" y="1072848"/>
            <a:ext cx="9216095" cy="354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Conclusion:</a:t>
            </a:r>
            <a:endParaRPr>
              <a:solidFill>
                <a:srgbClr val="FFFFFF"/>
              </a:solidFill>
            </a:endParaRPr>
          </a:p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RFID Door Lock is a very cheap and affordable design that allows convenience and security for users. </a:t>
            </a:r>
            <a:endParaRPr>
              <a:solidFill>
                <a:srgbClr val="FFFFFF"/>
              </a:solidFill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design is relatively small and easy enough to install with just a couple of screws. Of course there are additional features that can be added in order to improve the system as a whole. </a:t>
            </a:r>
            <a:endParaRPr>
              <a:solidFill>
                <a:srgbClr val="FFFFFF"/>
              </a:solidFill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However, it is important to note the cost of the improvement should be taken into consideration.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1"/>
          <p:cNvSpPr txBox="1"/>
          <p:nvPr/>
        </p:nvSpPr>
        <p:spPr>
          <a:xfrm>
            <a:off x="1799805" y="1336964"/>
            <a:ext cx="8592390" cy="257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 :</a:t>
            </a:r>
            <a:endParaRPr>
              <a:solidFill>
                <a:srgbClr val="FFFFFF"/>
              </a:solidFill>
            </a:endParaRP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https://www.slideshare.net/naveeniift/RFID-and-its-applications/</a:t>
            </a:r>
            <a:endParaRPr>
              <a:solidFill>
                <a:srgbClr val="FFFFFF"/>
              </a:solidFill>
            </a:endParaRP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https://www.arduino.cc/</a:t>
            </a:r>
            <a:endParaRPr>
              <a:solidFill>
                <a:srgbClr val="FFFFFF"/>
              </a:solidFill>
            </a:endParaRP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www.camcode.com/asset-tags/what-are-RFID-tags/</a:t>
            </a:r>
            <a:endParaRPr>
              <a:solidFill>
                <a:srgbClr val="FFFFFF"/>
              </a:solidFill>
            </a:endParaRP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www.camcode.com/asset-tags/what-are-RF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1"/>
          <p:cNvSpPr txBox="1"/>
          <p:nvPr/>
        </p:nvSpPr>
        <p:spPr>
          <a:xfrm>
            <a:off x="6141720" y="4418610"/>
            <a:ext cx="5042163" cy="1203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8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1048784"/>
          <p:cNvSpPr txBox="1"/>
          <p:nvPr/>
        </p:nvSpPr>
        <p:spPr>
          <a:xfrm>
            <a:off x="1441696" y="173182"/>
            <a:ext cx="9596221" cy="4407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4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Outline:</a:t>
            </a:r>
            <a:endParaRPr sz="2800"/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Required components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Circuit diagram 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Box 1048785"/>
          <p:cNvSpPr txBox="1"/>
          <p:nvPr/>
        </p:nvSpPr>
        <p:spPr>
          <a:xfrm>
            <a:off x="938373" y="604878"/>
            <a:ext cx="10924783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Abstract:</a:t>
            </a:r>
            <a:endParaRPr sz="2800"/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Access control is the process of verifying a user claimed identity and giving or denying the access. The proposed project is to secure the system to control the entry of various items through a door or passage using RFID technologies.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Box 1048786"/>
          <p:cNvSpPr txBox="1"/>
          <p:nvPr/>
        </p:nvSpPr>
        <p:spPr>
          <a:xfrm>
            <a:off x="998219" y="556655"/>
            <a:ext cx="9165492" cy="502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  <a:r>
              <a:t>:</a:t>
            </a:r>
            <a:endParaRPr>
              <a:solidFill>
                <a:srgbClr val="FFFFFF"/>
              </a:solidFill>
            </a:endParaRPr>
          </a:p>
          <a:p>
            <a:pPr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Radio Frequency Identification (RFID) is a generic term for technologies that use radio waves to automatically identify people or objects from a distance of several inches to hundreds of feet.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is an Automatic identification (Auto-ID) technology by which any object can be identified automatically. 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Barcode, Magnetic Strip, IC card, Optic Character Recognition (OCR), Voice Recognition, Fingerprint and Optical Strip etc</a:t>
            </a:r>
            <a:r>
              <a:t>,</a:t>
            </a:r>
            <a:r>
              <a:t>are also identification technologies.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1"/>
          <p:cNvSpPr txBox="1"/>
          <p:nvPr/>
        </p:nvSpPr>
        <p:spPr>
          <a:xfrm>
            <a:off x="1140477" y="693717"/>
            <a:ext cx="9340785" cy="2487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statement:</a:t>
            </a:r>
            <a:endParaRPr>
              <a:solidFill>
                <a:srgbClr val="FFFFFF"/>
              </a:solidFill>
            </a:endParaRPr>
          </a:p>
          <a:p>
            <a: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Designing a</a:t>
            </a:r>
            <a:r>
              <a:t> </a:t>
            </a:r>
            <a:r>
              <a:rPr b="1">
                <a:solidFill>
                  <a:srgbClr val="A83D27"/>
                </a:solidFill>
              </a:rPr>
              <a:t>Door lock system</a:t>
            </a:r>
            <a:r>
              <a:t> </a:t>
            </a:r>
            <a:r>
              <a:t> based on </a:t>
            </a:r>
            <a:r>
              <a:rPr>
                <a:solidFill>
                  <a:srgbClr val="A83D27"/>
                </a:solidFill>
              </a:rPr>
              <a:t>Radio</a:t>
            </a:r>
            <a:r>
              <a:rPr>
                <a:solidFill>
                  <a:srgbClr val="A83D27"/>
                </a:solidFill>
              </a:rPr>
              <a:t> </a:t>
            </a:r>
            <a:r>
              <a:rPr>
                <a:solidFill>
                  <a:srgbClr val="A83D27"/>
                </a:solidFill>
              </a:rPr>
              <a:t>Frequency Identification (RFID)</a:t>
            </a:r>
            <a:r>
              <a:t> that can open the door with tap and fast way of analog door lock.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Box 1"/>
          <p:cNvSpPr txBox="1"/>
          <p:nvPr/>
        </p:nvSpPr>
        <p:spPr>
          <a:xfrm>
            <a:off x="1267889" y="780308"/>
            <a:ext cx="9489534" cy="4138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Calibri"/>
                <a:ea typeface="Calibri"/>
                <a:cs typeface="Calibri"/>
                <a:sym typeface="Calibri"/>
              </a:defRPr>
            </a:pPr>
            <a:r>
              <a:t>Objectives:</a:t>
            </a:r>
            <a:endParaRPr>
              <a:solidFill>
                <a:srgbClr val="FFFFFF"/>
              </a:solidFill>
            </a:endParaRPr>
          </a:p>
          <a:p>
            <a:pPr>
              <a:defRPr b="1" sz="3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514350" indent="-514350">
              <a:buSzPct val="100000"/>
              <a:buAutoNum type="arabicPeriod" startAt="1"/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To demonstrate a practical application of the RFID technology, to use as a door lock and collects all data and store in the database. To analyse who unlocked the door at what time</a:t>
            </a:r>
            <a:endParaRPr>
              <a:solidFill>
                <a:srgbClr val="FFFFFF"/>
              </a:solidFill>
            </a:endParaRPr>
          </a:p>
          <a:p>
            <a:pPr marL="514350" indent="-514350">
              <a:buSzPct val="100000"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understand the working of RFID system.</a:t>
            </a:r>
            <a:endParaRPr>
              <a:solidFill>
                <a:srgbClr val="FFFFFF"/>
              </a:solidFill>
            </a:endParaRPr>
          </a:p>
          <a:p>
            <a:pPr marL="514350" indent="-514350">
              <a:buSzPct val="100000"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know this RFID technology and the areas where this technology can be implemented.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1"/>
          <p:cNvSpPr txBox="1"/>
          <p:nvPr/>
        </p:nvSpPr>
        <p:spPr>
          <a:xfrm>
            <a:off x="1108022" y="477607"/>
            <a:ext cx="9297488" cy="506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Components Required :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RFID Reader</a:t>
            </a: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RFID Tag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Arduino Nano</a:t>
            </a: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Relay Module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16*2 I2c LCD Display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12v Solenoid Lock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LED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Resistors 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Tactile button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Buzzer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Jumper wires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BreadBoard</a:t>
            </a:r>
            <a:endParaRPr>
              <a:solidFill>
                <a:srgbClr val="FFFFFF"/>
              </a:solidFill>
            </a:endParaRPr>
          </a:p>
          <a:p>
            <a:pPr marL="571500" indent="-5715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12v Battery</a:t>
            </a:r>
          </a:p>
        </p:txBody>
      </p:sp>
      <p:pic>
        <p:nvPicPr>
          <p:cNvPr id="355" name="61ezFrDx5NL._SL1000_.jpg" descr="61ezFrDx5NL._SL1000_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9403" y="1083456"/>
            <a:ext cx="1334793" cy="133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Arduino-Nano.jpg" descr="Arduino-Nan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4495" y="1226658"/>
            <a:ext cx="1572583" cy="1048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AD317-2.jpg" descr="AD317-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7378" y="1132934"/>
            <a:ext cx="1235837" cy="1235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16x2-lcd-display-with-iic-i2c-interface-blue-tech3113-8184-2-550x550.jpg" descr="16x2-lcd-display-with-iic-i2c-interface-blue-tech3113-8184-2-550x55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9262" y="2693234"/>
            <a:ext cx="1471532" cy="147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solenoid-lock-12v-1.jpg" descr="solenoid-lock-12v-1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68791" y="2688903"/>
            <a:ext cx="1572583" cy="1480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51kzW9mvzQL._SL1100_.jpg" descr="51kzW9mvzQL._SL1100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49370" y="2693234"/>
            <a:ext cx="1471532" cy="147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41PGLUlslDL.jpg" descr="41PGLUlslDL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58279" y="4448216"/>
            <a:ext cx="1111503" cy="1111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R7581922-01.jpeg" descr="R7581922-01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23775" y="4439751"/>
            <a:ext cx="1977762" cy="1111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ezo-buzzer-01-800x800.jpg" descr="piezo-buzzer-01-800x800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355082" y="4408194"/>
            <a:ext cx="1111503" cy="1111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81iaEqYHO2L._SL1500_.jpg" descr="81iaEqYHO2L._SL1500_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820577" y="4412121"/>
            <a:ext cx="1471532" cy="1103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61vCF5E5eMS._SL1500_.jpg" descr="61vCF5E5eMS._SL1500_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973514" y="1070767"/>
            <a:ext cx="1235837" cy="1235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HTB1Kj6SeHsTMeJjSszdq6AEupXaw.jpg" descr="HTB1Kj6SeHsTMeJjSszdq6AEupXaw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228898" y="2741444"/>
            <a:ext cx="1334793" cy="1334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577" y="1463007"/>
            <a:ext cx="10156110" cy="4326214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TextBox 2"/>
          <p:cNvSpPr txBox="1"/>
          <p:nvPr/>
        </p:nvSpPr>
        <p:spPr>
          <a:xfrm>
            <a:off x="927297" y="555897"/>
            <a:ext cx="3715262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 diagram: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1"/>
          <p:cNvSpPr txBox="1"/>
          <p:nvPr/>
        </p:nvSpPr>
        <p:spPr>
          <a:xfrm>
            <a:off x="1228055" y="84496"/>
            <a:ext cx="3699016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Circuit diagram:</a:t>
            </a:r>
          </a:p>
        </p:txBody>
      </p:sp>
      <p:pic>
        <p:nvPicPr>
          <p:cNvPr id="3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973" y="896805"/>
            <a:ext cx="9623961" cy="5634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