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845826"/>
            <a:ext cx="7477601" cy="2499598"/>
          </a:xfrm>
          <a:prstGeom prst="rect">
            <a:avLst/>
          </a:prstGeom>
          <a:noFill/>
          <a:ln/>
        </p:spPr>
        <p:txBody>
          <a:bodyPr wrap="square" rtlCol="0" anchor="t"/>
          <a:lstStyle/>
          <a:p>
            <a:pPr indent="0" marL="0">
              <a:lnSpc>
                <a:spcPts val="6561"/>
              </a:lnSpc>
              <a:buNone/>
            </a:pPr>
            <a:r>
              <a:rPr lang="en-US" sz="5249" dirty="0">
                <a:solidFill>
                  <a:srgbClr val="6EB9FC"/>
                </a:solidFill>
                <a:latin typeface="Lora" pitchFamily="34" charset="0"/>
                <a:ea typeface="Lora" pitchFamily="34" charset="-122"/>
                <a:cs typeface="Lora" pitchFamily="34" charset="-120"/>
              </a:rPr>
              <a:t>Gestion efficace des ressources pour le succès des projets</a:t>
            </a:r>
            <a:endParaRPr lang="en-US" sz="5249" dirty="0"/>
          </a:p>
        </p:txBody>
      </p:sp>
      <p:sp>
        <p:nvSpPr>
          <p:cNvPr id="6" name="Text 3"/>
          <p:cNvSpPr/>
          <p:nvPr/>
        </p:nvSpPr>
        <p:spPr>
          <a:xfrm>
            <a:off x="6319599" y="4678680"/>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La gestion efficace des ressources est essentielle pour assurer le succès des projets. Découvrez comment notre approche unique répond aux défis de gestion des squads de développement.</a:t>
            </a:r>
            <a:endParaRPr lang="en-US" sz="1750" dirty="0"/>
          </a:p>
        </p:txBody>
      </p:sp>
      <p:sp>
        <p:nvSpPr>
          <p:cNvPr id="7" name="Shape 4"/>
          <p:cNvSpPr/>
          <p:nvPr/>
        </p:nvSpPr>
        <p:spPr>
          <a:xfrm>
            <a:off x="6319599" y="6011466"/>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6019086"/>
            <a:ext cx="340162" cy="340162"/>
          </a:xfrm>
          <a:prstGeom prst="rect">
            <a:avLst/>
          </a:prstGeom>
        </p:spPr>
      </p:pic>
      <p:sp>
        <p:nvSpPr>
          <p:cNvPr id="9" name="Text 5"/>
          <p:cNvSpPr/>
          <p:nvPr/>
        </p:nvSpPr>
        <p:spPr>
          <a:xfrm>
            <a:off x="6786086" y="5994797"/>
            <a:ext cx="2346960"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Khalid Zennouhi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3190042"/>
            <a:ext cx="48920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Contexte du projet</a:t>
            </a:r>
            <a:endParaRPr lang="en-US" sz="4374" dirty="0"/>
          </a:p>
        </p:txBody>
      </p:sp>
      <p:sp>
        <p:nvSpPr>
          <p:cNvPr id="5" name="Text 3"/>
          <p:cNvSpPr/>
          <p:nvPr/>
        </p:nvSpPr>
        <p:spPr>
          <a:xfrm>
            <a:off x="2348389" y="4328755"/>
            <a:ext cx="9933503"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La société gère plusieurs squads de développement, chacun responsable de projets spécifiques. Ces projets nécessitent l'utilisation de diverses ressources, allant des compétences humaines aux outils techniques.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3067883"/>
            <a:ext cx="483870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Objectifs du projet</a:t>
            </a:r>
            <a:endParaRPr lang="en-US" sz="4374" dirty="0"/>
          </a:p>
        </p:txBody>
      </p:sp>
      <p:sp>
        <p:nvSpPr>
          <p:cNvPr id="6" name="Text 3"/>
          <p:cNvSpPr/>
          <p:nvPr/>
        </p:nvSpPr>
        <p:spPr>
          <a:xfrm>
            <a:off x="6319599" y="4095512"/>
            <a:ext cx="7477601"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Nos objectifs sont clairs : optimiser l'utilisation des ressources, améliorer la collaboration entre les squads et garantir des résultats exceptionnels pour chaque projet.</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802838"/>
            <a:ext cx="879348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Diagramme UML et ERD du projet</a:t>
            </a:r>
            <a:endParaRPr lang="en-US" sz="4374" dirty="0"/>
          </a:p>
        </p:txBody>
      </p:sp>
      <p:sp>
        <p:nvSpPr>
          <p:cNvPr id="5" name="Text 3"/>
          <p:cNvSpPr/>
          <p:nvPr/>
        </p:nvSpPr>
        <p:spPr>
          <a:xfrm>
            <a:off x="2348389" y="1941552"/>
            <a:ext cx="9933503" cy="710803"/>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Nos diagrammes UML et ERD permettent une visualisation précise des relations entre les éléments du projet, offrant une base solide pour la gestion des ressources.</a:t>
            </a:r>
            <a:endParaRPr lang="en-US" sz="1750" dirty="0"/>
          </a:p>
        </p:txBody>
      </p:sp>
      <p:pic>
        <p:nvPicPr>
          <p:cNvPr id="6" name="Image 0" descr="preencoded.png">    </p:cNvPr>
          <p:cNvPicPr>
            <a:picLocks noChangeAspect="1"/>
          </p:cNvPicPr>
          <p:nvPr/>
        </p:nvPicPr>
        <p:blipFill>
          <a:blip r:embed="rId1"/>
          <a:stretch>
            <a:fillRect/>
          </a:stretch>
        </p:blipFill>
        <p:spPr>
          <a:xfrm>
            <a:off x="2348389" y="2902268"/>
            <a:ext cx="4800124" cy="2966680"/>
          </a:xfrm>
          <a:prstGeom prst="rect">
            <a:avLst/>
          </a:prstGeom>
        </p:spPr>
      </p:pic>
      <p:sp>
        <p:nvSpPr>
          <p:cNvPr id="7" name="Text 4"/>
          <p:cNvSpPr/>
          <p:nvPr/>
        </p:nvSpPr>
        <p:spPr>
          <a:xfrm>
            <a:off x="2348389" y="6146602"/>
            <a:ext cx="2221944"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Diagramme UML</a:t>
            </a:r>
            <a:endParaRPr lang="en-US" sz="2187" dirty="0"/>
          </a:p>
        </p:txBody>
      </p:sp>
      <p:sp>
        <p:nvSpPr>
          <p:cNvPr id="8" name="Text 5"/>
          <p:cNvSpPr/>
          <p:nvPr/>
        </p:nvSpPr>
        <p:spPr>
          <a:xfrm>
            <a:off x="2348389" y="6715958"/>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Une représentation visuelle des composants et des relations du projet.</a:t>
            </a:r>
            <a:endParaRPr lang="en-US" sz="1750" dirty="0"/>
          </a:p>
        </p:txBody>
      </p:sp>
      <p:pic>
        <p:nvPicPr>
          <p:cNvPr id="9" name="Image 1" descr="preencoded.png">    </p:cNvPr>
          <p:cNvPicPr>
            <a:picLocks noChangeAspect="1"/>
          </p:cNvPicPr>
          <p:nvPr/>
        </p:nvPicPr>
        <p:blipFill>
          <a:blip r:embed="rId2"/>
          <a:stretch>
            <a:fillRect/>
          </a:stretch>
        </p:blipFill>
        <p:spPr>
          <a:xfrm>
            <a:off x="7481768" y="2902268"/>
            <a:ext cx="4800124" cy="2966680"/>
          </a:xfrm>
          <a:prstGeom prst="rect">
            <a:avLst/>
          </a:prstGeom>
        </p:spPr>
      </p:pic>
      <p:sp>
        <p:nvSpPr>
          <p:cNvPr id="10" name="Text 6"/>
          <p:cNvSpPr/>
          <p:nvPr/>
        </p:nvSpPr>
        <p:spPr>
          <a:xfrm>
            <a:off x="7481768" y="6146602"/>
            <a:ext cx="2221944" cy="347186"/>
          </a:xfrm>
          <a:prstGeom prst="rect">
            <a:avLst/>
          </a:prstGeom>
          <a:noFill/>
          <a:ln/>
        </p:spPr>
        <p:txBody>
          <a:bodyPr wrap="none" rtlCol="0" anchor="t"/>
          <a:lstStyle/>
          <a:p>
            <a:pPr algn="l" indent="0" marL="0">
              <a:lnSpc>
                <a:spcPts val="2734"/>
              </a:lnSpc>
              <a:buNone/>
            </a:pPr>
            <a:r>
              <a:rPr lang="en-US" sz="2187" dirty="0">
                <a:solidFill>
                  <a:srgbClr val="6EB9FC"/>
                </a:solidFill>
                <a:latin typeface="Lora" pitchFamily="34" charset="0"/>
                <a:ea typeface="Lora" pitchFamily="34" charset="-122"/>
                <a:cs typeface="Lora" pitchFamily="34" charset="-120"/>
              </a:rPr>
              <a:t>Diagramme ERD</a:t>
            </a:r>
            <a:endParaRPr lang="en-US" sz="2187" dirty="0"/>
          </a:p>
        </p:txBody>
      </p:sp>
      <p:sp>
        <p:nvSpPr>
          <p:cNvPr id="11" name="Text 7"/>
          <p:cNvSpPr/>
          <p:nvPr/>
        </p:nvSpPr>
        <p:spPr>
          <a:xfrm>
            <a:off x="7481768" y="6715958"/>
            <a:ext cx="4800124" cy="710803"/>
          </a:xfrm>
          <a:prstGeom prst="rect">
            <a:avLst/>
          </a:prstGeom>
          <a:noFill/>
          <a:ln/>
        </p:spPr>
        <p:txBody>
          <a:bodyPr wrap="square" rtlCol="0" anchor="t"/>
          <a:lstStyle/>
          <a:p>
            <a:pPr algn="l"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Une représentation graphique des entités et des relations dans la base de données du projet.</a:t>
            </a:r>
            <a:endParaRPr lang="en-US" sz="1750" dirty="0"/>
          </a:p>
        </p:txBody>
      </p:sp>
      <p:pic>
        <p:nvPicPr>
          <p:cNvPr id="12"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3012281"/>
            <a:ext cx="8168640" cy="694373"/>
          </a:xfrm>
          <a:prstGeom prst="rect">
            <a:avLst/>
          </a:prstGeom>
          <a:noFill/>
          <a:ln/>
        </p:spPr>
        <p:txBody>
          <a:bodyPr wrap="none" rtlCol="0" anchor="t"/>
          <a:lstStyle/>
          <a:p>
            <a:pPr indent="0" marL="0">
              <a:lnSpc>
                <a:spcPts val="5468"/>
              </a:lnSpc>
              <a:buNone/>
            </a:pPr>
            <a:r>
              <a:rPr lang="en-US" sz="4374" dirty="0">
                <a:solidFill>
                  <a:srgbClr val="6EB9FC"/>
                </a:solidFill>
                <a:latin typeface="Lora" pitchFamily="34" charset="0"/>
                <a:ea typeface="Lora" pitchFamily="34" charset="-122"/>
                <a:cs typeface="Lora" pitchFamily="34" charset="-120"/>
              </a:rPr>
              <a:t>Défis de gestion des ressources</a:t>
            </a:r>
            <a:endParaRPr lang="en-US" sz="4374" dirty="0"/>
          </a:p>
        </p:txBody>
      </p:sp>
      <p:sp>
        <p:nvSpPr>
          <p:cNvPr id="5" name="Text 3"/>
          <p:cNvSpPr/>
          <p:nvPr/>
        </p:nvSpPr>
        <p:spPr>
          <a:xfrm>
            <a:off x="2348389" y="4150995"/>
            <a:ext cx="9933503" cy="1066205"/>
          </a:xfrm>
          <a:prstGeom prst="rect">
            <a:avLst/>
          </a:prstGeom>
          <a:noFill/>
          <a:ln/>
        </p:spPr>
        <p:txBody>
          <a:bodyPr wrap="square" rtlCol="0" anchor="t"/>
          <a:lstStyle/>
          <a:p>
            <a:pPr indent="0" marL="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La gestion des ressources dans un environnement de développement n'est pas sans ses défis. Les principaux défis incluent la concurrence des ressources, la planification efficace et l'adaptation aux changements.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84941" y="608171"/>
            <a:ext cx="9860518" cy="1378268"/>
          </a:xfrm>
          <a:prstGeom prst="rect">
            <a:avLst/>
          </a:prstGeom>
          <a:noFill/>
          <a:ln/>
        </p:spPr>
        <p:txBody>
          <a:bodyPr wrap="square" rtlCol="0" anchor="t"/>
          <a:lstStyle/>
          <a:p>
            <a:pPr indent="0" marL="0">
              <a:lnSpc>
                <a:spcPts val="5427"/>
              </a:lnSpc>
              <a:buNone/>
            </a:pPr>
            <a:r>
              <a:rPr lang="en-US" sz="4342" dirty="0">
                <a:solidFill>
                  <a:srgbClr val="6EB9FC"/>
                </a:solidFill>
                <a:latin typeface="Lora" pitchFamily="34" charset="0"/>
                <a:ea typeface="Lora" pitchFamily="34" charset="-122"/>
                <a:cs typeface="Lora" pitchFamily="34" charset="-120"/>
              </a:rPr>
              <a:t>Importance de la gestion des ressources pour le succès du projet</a:t>
            </a:r>
            <a:endParaRPr lang="en-US" sz="4342" dirty="0"/>
          </a:p>
        </p:txBody>
      </p:sp>
      <p:sp>
        <p:nvSpPr>
          <p:cNvPr id="7" name="Text 4"/>
          <p:cNvSpPr/>
          <p:nvPr/>
        </p:nvSpPr>
        <p:spPr>
          <a:xfrm>
            <a:off x="2384941" y="2317194"/>
            <a:ext cx="9860518" cy="705803"/>
          </a:xfrm>
          <a:prstGeom prst="rect">
            <a:avLst/>
          </a:prstGeom>
          <a:noFill/>
          <a:ln/>
        </p:spPr>
        <p:txBody>
          <a:bodyPr wrap="square" rtlCol="0" anchor="t"/>
          <a:lstStyle/>
          <a:p>
            <a:pPr indent="0" marL="0">
              <a:lnSpc>
                <a:spcPts val="2779"/>
              </a:lnSpc>
              <a:buNone/>
            </a:pPr>
            <a:r>
              <a:rPr lang="en-US" sz="1737" dirty="0">
                <a:solidFill>
                  <a:srgbClr val="D6E5EF"/>
                </a:solidFill>
                <a:latin typeface="Source Sans Pro" pitchFamily="34" charset="0"/>
                <a:ea typeface="Source Sans Pro" pitchFamily="34" charset="-122"/>
                <a:cs typeface="Source Sans Pro" pitchFamily="34" charset="-120"/>
              </a:rPr>
              <a:t>Une gestion efficace des ressources garantit une allocation optimale des talents, une meilleure estimation des délais et une réduction des risques liés à la surcharge ou aux pénuries de ressources.</a:t>
            </a:r>
            <a:endParaRPr lang="en-US" sz="1737" dirty="0"/>
          </a:p>
        </p:txBody>
      </p:sp>
      <p:sp>
        <p:nvSpPr>
          <p:cNvPr id="8" name="Shape 5"/>
          <p:cNvSpPr/>
          <p:nvPr/>
        </p:nvSpPr>
        <p:spPr>
          <a:xfrm>
            <a:off x="7301508" y="3271123"/>
            <a:ext cx="27503" cy="4350306"/>
          </a:xfrm>
          <a:prstGeom prst="rect">
            <a:avLst/>
          </a:prstGeom>
          <a:solidFill>
            <a:srgbClr val="6EB9FC"/>
          </a:solidFill>
          <a:ln/>
        </p:spPr>
      </p:sp>
      <p:sp>
        <p:nvSpPr>
          <p:cNvPr id="9" name="Shape 6"/>
          <p:cNvSpPr/>
          <p:nvPr/>
        </p:nvSpPr>
        <p:spPr>
          <a:xfrm>
            <a:off x="7563326" y="3677781"/>
            <a:ext cx="771882" cy="27503"/>
          </a:xfrm>
          <a:prstGeom prst="rect">
            <a:avLst/>
          </a:prstGeom>
          <a:solidFill>
            <a:srgbClr val="6EB9FC"/>
          </a:solidFill>
          <a:ln/>
        </p:spPr>
      </p:sp>
      <p:sp>
        <p:nvSpPr>
          <p:cNvPr id="10" name="Shape 7"/>
          <p:cNvSpPr/>
          <p:nvPr/>
        </p:nvSpPr>
        <p:spPr>
          <a:xfrm>
            <a:off x="7067074" y="3443407"/>
            <a:ext cx="496253" cy="496253"/>
          </a:xfrm>
          <a:prstGeom prst="roundRect">
            <a:avLst>
              <a:gd name="adj" fmla="val 13334"/>
            </a:avLst>
          </a:prstGeom>
          <a:solidFill>
            <a:srgbClr val="2F3343"/>
          </a:solidFill>
          <a:ln/>
        </p:spPr>
      </p:sp>
      <p:sp>
        <p:nvSpPr>
          <p:cNvPr id="11" name="Text 8"/>
          <p:cNvSpPr/>
          <p:nvPr/>
        </p:nvSpPr>
        <p:spPr>
          <a:xfrm>
            <a:off x="7254240" y="3484721"/>
            <a:ext cx="121920" cy="413504"/>
          </a:xfrm>
          <a:prstGeom prst="rect">
            <a:avLst/>
          </a:prstGeom>
          <a:noFill/>
          <a:ln/>
        </p:spPr>
        <p:txBody>
          <a:bodyPr wrap="none" rtlCol="0" anchor="t"/>
          <a:lstStyle/>
          <a:p>
            <a:pPr algn="ctr" indent="0" marL="0">
              <a:lnSpc>
                <a:spcPts val="3256"/>
              </a:lnSpc>
              <a:buNone/>
            </a:pPr>
            <a:r>
              <a:rPr lang="en-US" sz="2605" dirty="0">
                <a:solidFill>
                  <a:srgbClr val="6EB9FC"/>
                </a:solidFill>
                <a:latin typeface="Lora" pitchFamily="34" charset="0"/>
                <a:ea typeface="Lora" pitchFamily="34" charset="-122"/>
                <a:cs typeface="Lora" pitchFamily="34" charset="-120"/>
              </a:rPr>
              <a:t>1</a:t>
            </a:r>
            <a:endParaRPr lang="en-US" sz="2605" dirty="0"/>
          </a:p>
        </p:txBody>
      </p:sp>
      <p:sp>
        <p:nvSpPr>
          <p:cNvPr id="12" name="Text 9"/>
          <p:cNvSpPr/>
          <p:nvPr/>
        </p:nvSpPr>
        <p:spPr>
          <a:xfrm>
            <a:off x="8528209" y="3491627"/>
            <a:ext cx="3162300" cy="344686"/>
          </a:xfrm>
          <a:prstGeom prst="rect">
            <a:avLst/>
          </a:prstGeom>
          <a:noFill/>
          <a:ln/>
        </p:spPr>
        <p:txBody>
          <a:bodyPr wrap="none" rtlCol="0" anchor="t"/>
          <a:lstStyle/>
          <a:p>
            <a:pPr algn="l" indent="0" marL="0">
              <a:lnSpc>
                <a:spcPts val="2714"/>
              </a:lnSpc>
              <a:buNone/>
            </a:pPr>
            <a:r>
              <a:rPr lang="en-US" sz="2171" dirty="0">
                <a:solidFill>
                  <a:srgbClr val="6EB9FC"/>
                </a:solidFill>
                <a:latin typeface="Lora" pitchFamily="34" charset="0"/>
                <a:ea typeface="Lora" pitchFamily="34" charset="-122"/>
                <a:cs typeface="Lora" pitchFamily="34" charset="-120"/>
              </a:rPr>
              <a:t>Optimisation des talents</a:t>
            </a:r>
            <a:endParaRPr lang="en-US" sz="2171" dirty="0"/>
          </a:p>
        </p:txBody>
      </p:sp>
      <p:sp>
        <p:nvSpPr>
          <p:cNvPr id="13" name="Text 10"/>
          <p:cNvSpPr/>
          <p:nvPr/>
        </p:nvSpPr>
        <p:spPr>
          <a:xfrm>
            <a:off x="8528209" y="4056817"/>
            <a:ext cx="3717250" cy="1058704"/>
          </a:xfrm>
          <a:prstGeom prst="rect">
            <a:avLst/>
          </a:prstGeom>
          <a:noFill/>
          <a:ln/>
        </p:spPr>
        <p:txBody>
          <a:bodyPr wrap="square" rtlCol="0" anchor="t"/>
          <a:lstStyle/>
          <a:p>
            <a:pPr algn="l" indent="0" marL="0">
              <a:lnSpc>
                <a:spcPts val="2779"/>
              </a:lnSpc>
              <a:buNone/>
            </a:pPr>
            <a:r>
              <a:rPr lang="en-US" sz="1737" dirty="0">
                <a:solidFill>
                  <a:srgbClr val="D6E5EF"/>
                </a:solidFill>
                <a:latin typeface="Source Sans Pro" pitchFamily="34" charset="0"/>
                <a:ea typeface="Source Sans Pro" pitchFamily="34" charset="-122"/>
                <a:cs typeface="Source Sans Pro" pitchFamily="34" charset="-120"/>
              </a:rPr>
              <a:t>Identifier les compétences nécessaires et affecter les bonnes personnes aux bons projets.</a:t>
            </a:r>
            <a:endParaRPr lang="en-US" sz="1737" dirty="0"/>
          </a:p>
        </p:txBody>
      </p:sp>
      <p:sp>
        <p:nvSpPr>
          <p:cNvPr id="14" name="Shape 11"/>
          <p:cNvSpPr/>
          <p:nvPr/>
        </p:nvSpPr>
        <p:spPr>
          <a:xfrm>
            <a:off x="6295192" y="4780538"/>
            <a:ext cx="771882" cy="27503"/>
          </a:xfrm>
          <a:prstGeom prst="rect">
            <a:avLst/>
          </a:prstGeom>
          <a:solidFill>
            <a:srgbClr val="6EB9FC"/>
          </a:solidFill>
          <a:ln/>
        </p:spPr>
      </p:sp>
      <p:sp>
        <p:nvSpPr>
          <p:cNvPr id="15" name="Shape 12"/>
          <p:cNvSpPr/>
          <p:nvPr/>
        </p:nvSpPr>
        <p:spPr>
          <a:xfrm>
            <a:off x="7067074" y="4546163"/>
            <a:ext cx="496253" cy="496253"/>
          </a:xfrm>
          <a:prstGeom prst="roundRect">
            <a:avLst>
              <a:gd name="adj" fmla="val 13334"/>
            </a:avLst>
          </a:prstGeom>
          <a:solidFill>
            <a:srgbClr val="2F3343"/>
          </a:solidFill>
          <a:ln/>
        </p:spPr>
      </p:sp>
      <p:sp>
        <p:nvSpPr>
          <p:cNvPr id="16" name="Text 13"/>
          <p:cNvSpPr/>
          <p:nvPr/>
        </p:nvSpPr>
        <p:spPr>
          <a:xfrm>
            <a:off x="7227570" y="4587478"/>
            <a:ext cx="175260" cy="413504"/>
          </a:xfrm>
          <a:prstGeom prst="rect">
            <a:avLst/>
          </a:prstGeom>
          <a:noFill/>
          <a:ln/>
        </p:spPr>
        <p:txBody>
          <a:bodyPr wrap="none" rtlCol="0" anchor="t"/>
          <a:lstStyle/>
          <a:p>
            <a:pPr algn="ctr" indent="0" marL="0">
              <a:lnSpc>
                <a:spcPts val="3256"/>
              </a:lnSpc>
              <a:buNone/>
            </a:pPr>
            <a:r>
              <a:rPr lang="en-US" sz="2605" dirty="0">
                <a:solidFill>
                  <a:srgbClr val="6EB9FC"/>
                </a:solidFill>
                <a:latin typeface="Lora" pitchFamily="34" charset="0"/>
                <a:ea typeface="Lora" pitchFamily="34" charset="-122"/>
                <a:cs typeface="Lora" pitchFamily="34" charset="-120"/>
              </a:rPr>
              <a:t>2</a:t>
            </a:r>
            <a:endParaRPr lang="en-US" sz="2605" dirty="0"/>
          </a:p>
        </p:txBody>
      </p:sp>
      <p:sp>
        <p:nvSpPr>
          <p:cNvPr id="17" name="Text 14"/>
          <p:cNvSpPr/>
          <p:nvPr/>
        </p:nvSpPr>
        <p:spPr>
          <a:xfrm>
            <a:off x="3747611" y="4594384"/>
            <a:ext cx="2354580" cy="344686"/>
          </a:xfrm>
          <a:prstGeom prst="rect">
            <a:avLst/>
          </a:prstGeom>
          <a:noFill/>
          <a:ln/>
        </p:spPr>
        <p:txBody>
          <a:bodyPr wrap="none" rtlCol="0" anchor="t"/>
          <a:lstStyle/>
          <a:p>
            <a:pPr algn="r" indent="0" marL="0">
              <a:lnSpc>
                <a:spcPts val="2714"/>
              </a:lnSpc>
              <a:buNone/>
            </a:pPr>
            <a:r>
              <a:rPr lang="en-US" sz="2171" dirty="0">
                <a:solidFill>
                  <a:srgbClr val="6EB9FC"/>
                </a:solidFill>
                <a:latin typeface="Lora" pitchFamily="34" charset="0"/>
                <a:ea typeface="Lora" pitchFamily="34" charset="-122"/>
                <a:cs typeface="Lora" pitchFamily="34" charset="-120"/>
              </a:rPr>
              <a:t>Gestion des délais</a:t>
            </a:r>
            <a:endParaRPr lang="en-US" sz="2171" dirty="0"/>
          </a:p>
        </p:txBody>
      </p:sp>
      <p:sp>
        <p:nvSpPr>
          <p:cNvPr id="18" name="Text 15"/>
          <p:cNvSpPr/>
          <p:nvPr/>
        </p:nvSpPr>
        <p:spPr>
          <a:xfrm>
            <a:off x="2384941" y="5159573"/>
            <a:ext cx="3717250" cy="705803"/>
          </a:xfrm>
          <a:prstGeom prst="rect">
            <a:avLst/>
          </a:prstGeom>
          <a:noFill/>
          <a:ln/>
        </p:spPr>
        <p:txBody>
          <a:bodyPr wrap="square" rtlCol="0" anchor="t"/>
          <a:lstStyle/>
          <a:p>
            <a:pPr algn="r" indent="0" marL="0">
              <a:lnSpc>
                <a:spcPts val="2779"/>
              </a:lnSpc>
              <a:buNone/>
            </a:pPr>
            <a:r>
              <a:rPr lang="en-US" sz="1737" dirty="0">
                <a:solidFill>
                  <a:srgbClr val="D6E5EF"/>
                </a:solidFill>
                <a:latin typeface="Source Sans Pro" pitchFamily="34" charset="0"/>
                <a:ea typeface="Source Sans Pro" pitchFamily="34" charset="-122"/>
                <a:cs typeface="Source Sans Pro" pitchFamily="34" charset="-120"/>
              </a:rPr>
              <a:t>Planifier avec précision pour éviter les retards et respecter les échéances.</a:t>
            </a:r>
            <a:endParaRPr lang="en-US" sz="1737" dirty="0"/>
          </a:p>
        </p:txBody>
      </p:sp>
      <p:sp>
        <p:nvSpPr>
          <p:cNvPr id="19" name="Shape 16"/>
          <p:cNvSpPr/>
          <p:nvPr/>
        </p:nvSpPr>
        <p:spPr>
          <a:xfrm>
            <a:off x="7563326" y="5963186"/>
            <a:ext cx="771882" cy="27503"/>
          </a:xfrm>
          <a:prstGeom prst="rect">
            <a:avLst/>
          </a:prstGeom>
          <a:solidFill>
            <a:srgbClr val="6EB9FC"/>
          </a:solidFill>
          <a:ln/>
        </p:spPr>
      </p:sp>
      <p:sp>
        <p:nvSpPr>
          <p:cNvPr id="20" name="Shape 17"/>
          <p:cNvSpPr/>
          <p:nvPr/>
        </p:nvSpPr>
        <p:spPr>
          <a:xfrm>
            <a:off x="7067074" y="5728811"/>
            <a:ext cx="496253" cy="496253"/>
          </a:xfrm>
          <a:prstGeom prst="roundRect">
            <a:avLst>
              <a:gd name="adj" fmla="val 13334"/>
            </a:avLst>
          </a:prstGeom>
          <a:solidFill>
            <a:srgbClr val="2F3343"/>
          </a:solidFill>
          <a:ln/>
        </p:spPr>
      </p:sp>
      <p:sp>
        <p:nvSpPr>
          <p:cNvPr id="21" name="Text 18"/>
          <p:cNvSpPr/>
          <p:nvPr/>
        </p:nvSpPr>
        <p:spPr>
          <a:xfrm>
            <a:off x="7223760" y="5770126"/>
            <a:ext cx="182880" cy="413504"/>
          </a:xfrm>
          <a:prstGeom prst="rect">
            <a:avLst/>
          </a:prstGeom>
          <a:noFill/>
          <a:ln/>
        </p:spPr>
        <p:txBody>
          <a:bodyPr wrap="none" rtlCol="0" anchor="t"/>
          <a:lstStyle/>
          <a:p>
            <a:pPr algn="ctr" indent="0" marL="0">
              <a:lnSpc>
                <a:spcPts val="3256"/>
              </a:lnSpc>
              <a:buNone/>
            </a:pPr>
            <a:r>
              <a:rPr lang="en-US" sz="2605" dirty="0">
                <a:solidFill>
                  <a:srgbClr val="6EB9FC"/>
                </a:solidFill>
                <a:latin typeface="Lora" pitchFamily="34" charset="0"/>
                <a:ea typeface="Lora" pitchFamily="34" charset="-122"/>
                <a:cs typeface="Lora" pitchFamily="34" charset="-120"/>
              </a:rPr>
              <a:t>3</a:t>
            </a:r>
            <a:endParaRPr lang="en-US" sz="2605" dirty="0"/>
          </a:p>
        </p:txBody>
      </p:sp>
      <p:sp>
        <p:nvSpPr>
          <p:cNvPr id="22" name="Text 19"/>
          <p:cNvSpPr/>
          <p:nvPr/>
        </p:nvSpPr>
        <p:spPr>
          <a:xfrm>
            <a:off x="8528209" y="5777032"/>
            <a:ext cx="2857500" cy="344686"/>
          </a:xfrm>
          <a:prstGeom prst="rect">
            <a:avLst/>
          </a:prstGeom>
          <a:noFill/>
          <a:ln/>
        </p:spPr>
        <p:txBody>
          <a:bodyPr wrap="none" rtlCol="0" anchor="t"/>
          <a:lstStyle/>
          <a:p>
            <a:pPr algn="l" indent="0" marL="0">
              <a:lnSpc>
                <a:spcPts val="2714"/>
              </a:lnSpc>
              <a:buNone/>
            </a:pPr>
            <a:r>
              <a:rPr lang="en-US" sz="2171" dirty="0">
                <a:solidFill>
                  <a:srgbClr val="6EB9FC"/>
                </a:solidFill>
                <a:latin typeface="Lora" pitchFamily="34" charset="0"/>
                <a:ea typeface="Lora" pitchFamily="34" charset="-122"/>
                <a:cs typeface="Lora" pitchFamily="34" charset="-120"/>
              </a:rPr>
              <a:t>Réduction des risques</a:t>
            </a:r>
            <a:endParaRPr lang="en-US" sz="2171" dirty="0"/>
          </a:p>
        </p:txBody>
      </p:sp>
      <p:sp>
        <p:nvSpPr>
          <p:cNvPr id="23" name="Text 20"/>
          <p:cNvSpPr/>
          <p:nvPr/>
        </p:nvSpPr>
        <p:spPr>
          <a:xfrm>
            <a:off x="8528209" y="6342221"/>
            <a:ext cx="3717250" cy="1058704"/>
          </a:xfrm>
          <a:prstGeom prst="rect">
            <a:avLst/>
          </a:prstGeom>
          <a:noFill/>
          <a:ln/>
        </p:spPr>
        <p:txBody>
          <a:bodyPr wrap="square" rtlCol="0" anchor="t"/>
          <a:lstStyle/>
          <a:p>
            <a:pPr algn="l" indent="0" marL="0">
              <a:lnSpc>
                <a:spcPts val="2779"/>
              </a:lnSpc>
              <a:buNone/>
            </a:pPr>
            <a:r>
              <a:rPr lang="en-US" sz="1737" dirty="0">
                <a:solidFill>
                  <a:srgbClr val="D6E5EF"/>
                </a:solidFill>
                <a:latin typeface="Source Sans Pro" pitchFamily="34" charset="0"/>
                <a:ea typeface="Source Sans Pro" pitchFamily="34" charset="-122"/>
                <a:cs typeface="Source Sans Pro" pitchFamily="34" charset="-120"/>
              </a:rPr>
              <a:t>Éviter la surcharge ou les pénuries de ressources qui pourraient entraver le projet.</a:t>
            </a:r>
            <a:endParaRPr lang="en-US" sz="1737" dirty="0"/>
          </a:p>
        </p:txBody>
      </p:sp>
      <p:pic>
        <p:nvPicPr>
          <p:cNvPr id="2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0" y="0"/>
            <a:ext cx="14630400" cy="2327077"/>
          </a:xfrm>
          <a:prstGeom prst="rect">
            <a:avLst/>
          </a:prstGeom>
        </p:spPr>
      </p:pic>
      <p:sp>
        <p:nvSpPr>
          <p:cNvPr id="5" name="Text 2"/>
          <p:cNvSpPr/>
          <p:nvPr/>
        </p:nvSpPr>
        <p:spPr>
          <a:xfrm>
            <a:off x="3153728" y="2839641"/>
            <a:ext cx="8322945" cy="1163479"/>
          </a:xfrm>
          <a:prstGeom prst="rect">
            <a:avLst/>
          </a:prstGeom>
          <a:noFill/>
          <a:ln/>
        </p:spPr>
        <p:txBody>
          <a:bodyPr wrap="square" rtlCol="0" anchor="t"/>
          <a:lstStyle/>
          <a:p>
            <a:pPr indent="0" marL="0">
              <a:lnSpc>
                <a:spcPts val="4581"/>
              </a:lnSpc>
              <a:buNone/>
            </a:pPr>
            <a:r>
              <a:rPr lang="en-US" sz="3665" dirty="0">
                <a:solidFill>
                  <a:srgbClr val="6EB9FC"/>
                </a:solidFill>
                <a:latin typeface="Lora" pitchFamily="34" charset="0"/>
                <a:ea typeface="Lora" pitchFamily="34" charset="-122"/>
                <a:cs typeface="Lora" pitchFamily="34" charset="-120"/>
              </a:rPr>
              <a:t>Méthodes et outils de gestion des ressources</a:t>
            </a:r>
            <a:endParaRPr lang="en-US" sz="3665" dirty="0"/>
          </a:p>
        </p:txBody>
      </p:sp>
      <p:sp>
        <p:nvSpPr>
          <p:cNvPr id="6" name="Text 3"/>
          <p:cNvSpPr/>
          <p:nvPr/>
        </p:nvSpPr>
        <p:spPr>
          <a:xfrm>
            <a:off x="3153728" y="4282321"/>
            <a:ext cx="8322945" cy="893683"/>
          </a:xfrm>
          <a:prstGeom prst="rect">
            <a:avLst/>
          </a:prstGeom>
          <a:noFill/>
          <a:ln/>
        </p:spPr>
        <p:txBody>
          <a:bodyPr wrap="square" rtlCol="0" anchor="t"/>
          <a:lstStyle/>
          <a:p>
            <a:pPr indent="0" marL="0">
              <a:lnSpc>
                <a:spcPts val="2345"/>
              </a:lnSpc>
              <a:buNone/>
            </a:pPr>
            <a:r>
              <a:rPr lang="en-US" sz="1466" dirty="0">
                <a:solidFill>
                  <a:srgbClr val="D6E5EF"/>
                </a:solidFill>
                <a:latin typeface="Source Sans Pro" pitchFamily="34" charset="0"/>
                <a:ea typeface="Source Sans Pro" pitchFamily="34" charset="-122"/>
                <a:cs typeface="Source Sans Pro" pitchFamily="34" charset="-120"/>
              </a:rPr>
              <a:t>Nous mettons à disposition des squads des méthodes avancées et des outils technologiques pour faciliter la gestion des ressources, tels que la planification basée sur la capacité, la gestion des horaires d'équipe et l'analyse de la charge de travail.</a:t>
            </a:r>
            <a:endParaRPr lang="en-US" sz="1466" dirty="0"/>
          </a:p>
        </p:txBody>
      </p:sp>
      <p:sp>
        <p:nvSpPr>
          <p:cNvPr id="7" name="Shape 4"/>
          <p:cNvSpPr/>
          <p:nvPr/>
        </p:nvSpPr>
        <p:spPr>
          <a:xfrm>
            <a:off x="3153728" y="5385435"/>
            <a:ext cx="2650212" cy="2331601"/>
          </a:xfrm>
          <a:prstGeom prst="roundRect">
            <a:avLst>
              <a:gd name="adj" fmla="val 2395"/>
            </a:avLst>
          </a:prstGeom>
          <a:solidFill>
            <a:srgbClr val="2F3343"/>
          </a:solidFill>
          <a:ln/>
        </p:spPr>
      </p:sp>
      <p:sp>
        <p:nvSpPr>
          <p:cNvPr id="8" name="Text 5"/>
          <p:cNvSpPr/>
          <p:nvPr/>
        </p:nvSpPr>
        <p:spPr>
          <a:xfrm>
            <a:off x="3339822" y="5571530"/>
            <a:ext cx="2278023" cy="581739"/>
          </a:xfrm>
          <a:prstGeom prst="rect">
            <a:avLst/>
          </a:prstGeom>
          <a:noFill/>
          <a:ln/>
        </p:spPr>
        <p:txBody>
          <a:bodyPr wrap="square" rtlCol="0" anchor="t"/>
          <a:lstStyle/>
          <a:p>
            <a:pPr indent="0" marL="0">
              <a:lnSpc>
                <a:spcPts val="2290"/>
              </a:lnSpc>
              <a:buNone/>
            </a:pPr>
            <a:r>
              <a:rPr lang="en-US" sz="1832" dirty="0">
                <a:solidFill>
                  <a:srgbClr val="6EB9FC"/>
                </a:solidFill>
                <a:latin typeface="Lora" pitchFamily="34" charset="0"/>
                <a:ea typeface="Lora" pitchFamily="34" charset="-122"/>
                <a:cs typeface="Lora" pitchFamily="34" charset="-120"/>
              </a:rPr>
              <a:t>Planification basée sur la capacité</a:t>
            </a:r>
            <a:endParaRPr lang="en-US" sz="1832" dirty="0"/>
          </a:p>
        </p:txBody>
      </p:sp>
      <p:sp>
        <p:nvSpPr>
          <p:cNvPr id="9" name="Text 6"/>
          <p:cNvSpPr/>
          <p:nvPr/>
        </p:nvSpPr>
        <p:spPr>
          <a:xfrm>
            <a:off x="3339822" y="6339364"/>
            <a:ext cx="2278023" cy="1191577"/>
          </a:xfrm>
          <a:prstGeom prst="rect">
            <a:avLst/>
          </a:prstGeom>
          <a:noFill/>
          <a:ln/>
        </p:spPr>
        <p:txBody>
          <a:bodyPr wrap="square" rtlCol="0" anchor="t"/>
          <a:lstStyle/>
          <a:p>
            <a:pPr indent="0" marL="0">
              <a:lnSpc>
                <a:spcPts val="2345"/>
              </a:lnSpc>
              <a:buNone/>
            </a:pPr>
            <a:r>
              <a:rPr lang="en-US" sz="1466" dirty="0">
                <a:solidFill>
                  <a:srgbClr val="D6E5EF"/>
                </a:solidFill>
                <a:latin typeface="Source Sans Pro" pitchFamily="34" charset="0"/>
                <a:ea typeface="Source Sans Pro" pitchFamily="34" charset="-122"/>
                <a:cs typeface="Source Sans Pro" pitchFamily="34" charset="-120"/>
              </a:rPr>
              <a:t>Évaluer les ressources disponibles et allouer les tâches en fonction de la capacité de chaque squad.</a:t>
            </a:r>
            <a:endParaRPr lang="en-US" sz="1466" dirty="0"/>
          </a:p>
        </p:txBody>
      </p:sp>
      <p:sp>
        <p:nvSpPr>
          <p:cNvPr id="10" name="Shape 7"/>
          <p:cNvSpPr/>
          <p:nvPr/>
        </p:nvSpPr>
        <p:spPr>
          <a:xfrm>
            <a:off x="5990034" y="5385435"/>
            <a:ext cx="2650212" cy="2331601"/>
          </a:xfrm>
          <a:prstGeom prst="roundRect">
            <a:avLst>
              <a:gd name="adj" fmla="val 2395"/>
            </a:avLst>
          </a:prstGeom>
          <a:solidFill>
            <a:srgbClr val="2F3343"/>
          </a:solidFill>
          <a:ln/>
        </p:spPr>
      </p:sp>
      <p:sp>
        <p:nvSpPr>
          <p:cNvPr id="11" name="Text 8"/>
          <p:cNvSpPr/>
          <p:nvPr/>
        </p:nvSpPr>
        <p:spPr>
          <a:xfrm>
            <a:off x="6176129" y="5571530"/>
            <a:ext cx="2278023" cy="581739"/>
          </a:xfrm>
          <a:prstGeom prst="rect">
            <a:avLst/>
          </a:prstGeom>
          <a:noFill/>
          <a:ln/>
        </p:spPr>
        <p:txBody>
          <a:bodyPr wrap="square" rtlCol="0" anchor="t"/>
          <a:lstStyle/>
          <a:p>
            <a:pPr indent="0" marL="0">
              <a:lnSpc>
                <a:spcPts val="2290"/>
              </a:lnSpc>
              <a:buNone/>
            </a:pPr>
            <a:r>
              <a:rPr lang="en-US" sz="1832" dirty="0">
                <a:solidFill>
                  <a:srgbClr val="6EB9FC"/>
                </a:solidFill>
                <a:latin typeface="Lora" pitchFamily="34" charset="0"/>
                <a:ea typeface="Lora" pitchFamily="34" charset="-122"/>
                <a:cs typeface="Lora" pitchFamily="34" charset="-120"/>
              </a:rPr>
              <a:t>Gestion des horaires d'équipe</a:t>
            </a:r>
            <a:endParaRPr lang="en-US" sz="1832" dirty="0"/>
          </a:p>
        </p:txBody>
      </p:sp>
      <p:sp>
        <p:nvSpPr>
          <p:cNvPr id="12" name="Text 9"/>
          <p:cNvSpPr/>
          <p:nvPr/>
        </p:nvSpPr>
        <p:spPr>
          <a:xfrm>
            <a:off x="6176129" y="6339364"/>
            <a:ext cx="2278023" cy="1191577"/>
          </a:xfrm>
          <a:prstGeom prst="rect">
            <a:avLst/>
          </a:prstGeom>
          <a:noFill/>
          <a:ln/>
        </p:spPr>
        <p:txBody>
          <a:bodyPr wrap="square" rtlCol="0" anchor="t"/>
          <a:lstStyle/>
          <a:p>
            <a:pPr indent="0" marL="0">
              <a:lnSpc>
                <a:spcPts val="2345"/>
              </a:lnSpc>
              <a:buNone/>
            </a:pPr>
            <a:r>
              <a:rPr lang="en-US" sz="1466" dirty="0">
                <a:solidFill>
                  <a:srgbClr val="D6E5EF"/>
                </a:solidFill>
                <a:latin typeface="Source Sans Pro" pitchFamily="34" charset="0"/>
                <a:ea typeface="Source Sans Pro" pitchFamily="34" charset="-122"/>
                <a:cs typeface="Source Sans Pro" pitchFamily="34" charset="-120"/>
              </a:rPr>
              <a:t>Coordonner les disponibilités des membres de l'équipe pour une planification optimale.</a:t>
            </a:r>
            <a:endParaRPr lang="en-US" sz="1466" dirty="0"/>
          </a:p>
        </p:txBody>
      </p:sp>
      <p:sp>
        <p:nvSpPr>
          <p:cNvPr id="13" name="Shape 10"/>
          <p:cNvSpPr/>
          <p:nvPr/>
        </p:nvSpPr>
        <p:spPr>
          <a:xfrm>
            <a:off x="8826341" y="5385435"/>
            <a:ext cx="2650212" cy="2331601"/>
          </a:xfrm>
          <a:prstGeom prst="roundRect">
            <a:avLst>
              <a:gd name="adj" fmla="val 2395"/>
            </a:avLst>
          </a:prstGeom>
          <a:solidFill>
            <a:srgbClr val="2F3343"/>
          </a:solidFill>
          <a:ln/>
        </p:spPr>
      </p:sp>
      <p:sp>
        <p:nvSpPr>
          <p:cNvPr id="14" name="Text 11"/>
          <p:cNvSpPr/>
          <p:nvPr/>
        </p:nvSpPr>
        <p:spPr>
          <a:xfrm>
            <a:off x="9012436" y="5571530"/>
            <a:ext cx="2278023" cy="581739"/>
          </a:xfrm>
          <a:prstGeom prst="rect">
            <a:avLst/>
          </a:prstGeom>
          <a:noFill/>
          <a:ln/>
        </p:spPr>
        <p:txBody>
          <a:bodyPr wrap="square" rtlCol="0" anchor="t"/>
          <a:lstStyle/>
          <a:p>
            <a:pPr indent="0" marL="0">
              <a:lnSpc>
                <a:spcPts val="2290"/>
              </a:lnSpc>
              <a:buNone/>
            </a:pPr>
            <a:r>
              <a:rPr lang="en-US" sz="1832" dirty="0">
                <a:solidFill>
                  <a:srgbClr val="6EB9FC"/>
                </a:solidFill>
                <a:latin typeface="Lora" pitchFamily="34" charset="0"/>
                <a:ea typeface="Lora" pitchFamily="34" charset="-122"/>
                <a:cs typeface="Lora" pitchFamily="34" charset="-120"/>
              </a:rPr>
              <a:t>Analyse de la charge de travail</a:t>
            </a:r>
            <a:endParaRPr lang="en-US" sz="1832" dirty="0"/>
          </a:p>
        </p:txBody>
      </p:sp>
      <p:sp>
        <p:nvSpPr>
          <p:cNvPr id="15" name="Text 12"/>
          <p:cNvSpPr/>
          <p:nvPr/>
        </p:nvSpPr>
        <p:spPr>
          <a:xfrm>
            <a:off x="9012436" y="6339364"/>
            <a:ext cx="2278023" cy="1191577"/>
          </a:xfrm>
          <a:prstGeom prst="rect">
            <a:avLst/>
          </a:prstGeom>
          <a:noFill/>
          <a:ln/>
        </p:spPr>
        <p:txBody>
          <a:bodyPr wrap="square" rtlCol="0" anchor="t"/>
          <a:lstStyle/>
          <a:p>
            <a:pPr indent="0" marL="0">
              <a:lnSpc>
                <a:spcPts val="2345"/>
              </a:lnSpc>
              <a:buNone/>
            </a:pPr>
            <a:r>
              <a:rPr lang="en-US" sz="1466" dirty="0">
                <a:solidFill>
                  <a:srgbClr val="D6E5EF"/>
                </a:solidFill>
                <a:latin typeface="Source Sans Pro" pitchFamily="34" charset="0"/>
                <a:ea typeface="Source Sans Pro" pitchFamily="34" charset="-122"/>
                <a:cs typeface="Source Sans Pro" pitchFamily="34" charset="-120"/>
              </a:rPr>
              <a:t>Évaluer la charge de travail de chaque projet et adapter la répartition des ressources en conséquence.</a:t>
            </a:r>
            <a:endParaRPr lang="en-US" sz="1466"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2023-11-20T10:20:27Z</dcterms:created>
  <dcterms:modified xsi:type="dcterms:W3CDTF">2023-11-20T10:20:27Z</dcterms:modified>
</cp:coreProperties>
</file>